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340" r:id="rId2"/>
    <p:sldId id="317" r:id="rId3"/>
    <p:sldId id="306" r:id="rId4"/>
    <p:sldId id="341" r:id="rId5"/>
    <p:sldId id="350" r:id="rId6"/>
    <p:sldId id="342" r:id="rId7"/>
    <p:sldId id="343" r:id="rId8"/>
    <p:sldId id="344" r:id="rId9"/>
    <p:sldId id="346" r:id="rId10"/>
    <p:sldId id="345" r:id="rId11"/>
    <p:sldId id="347" r:id="rId12"/>
    <p:sldId id="307" r:id="rId13"/>
    <p:sldId id="349" r:id="rId14"/>
    <p:sldId id="348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 xmlns="">
        <p14:section name="Default Section" id="{779CC93D-E52E-4D84-901B-11D7331DD495}">
          <p14:sldIdLst>
            <p14:sldId id="259"/>
            <p14:sldId id="261"/>
            <p14:sldId id="281"/>
            <p14:sldId id="272"/>
            <p14:sldId id="287"/>
            <p14:sldId id="282"/>
            <p14:sldId id="288"/>
            <p14:sldId id="283"/>
            <p14:sldId id="289"/>
            <p14:sldId id="284"/>
            <p14:sldId id="294"/>
            <p14:sldId id="292"/>
            <p14:sldId id="293"/>
            <p14:sldId id="285"/>
            <p14:sldId id="290"/>
            <p14:sldId id="291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0"/>
      </p:ext>
    </p:extLst>
  </p:showPr>
  <p:clrMru>
    <a:srgbClr val="009ED6"/>
    <a:srgbClr val="FFE575"/>
    <a:srgbClr val="003300"/>
  </p:clrMru>
  <p:extLst>
    <p:ext uri="{E76CE94A-603C-4142-B9EB-6D1370010A27}">
      <p14:discardImageEditData xmlns:p14="http://schemas.microsoft.com/office/powerpoint/2010/main" xmlns="" val="1"/>
    </p:ext>
    <p:ext uri="{D31A062A-798A-4329-ABDD-BBA856620510}">
      <p14:defaultImageDpi xmlns:p14="http://schemas.microsoft.com/office/powerpoint/2010/main" xmlns="" val="96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3174" autoAdjust="0"/>
    <p:restoredTop sz="83977" autoAdjust="0"/>
  </p:normalViewPr>
  <p:slideViewPr>
    <p:cSldViewPr>
      <p:cViewPr varScale="1">
        <p:scale>
          <a:sx n="58" d="100"/>
          <a:sy n="58" d="100"/>
        </p:scale>
        <p:origin x="-84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3144" y="-96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3FDC75-7F73-4A4A-A77C-09AADF00E0EA}" type="datetimeFigureOut">
              <a:rPr lang="en-US" smtClean="0"/>
              <a:pPr/>
              <a:t>17/10/2014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9226BF-1F13-42D3-80DC-373E7ADD1EB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698933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AEF76B-3757-4A0B-AF93-28494465C1DD}" type="datetimeFigureOut">
              <a:rPr lang="en-US" smtClean="0"/>
              <a:pPr/>
              <a:t>17/10/2014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693FD4-8F83-4EF7-AC3F-0DC0388986B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2142382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CDEFBC6-44FD-424F-BBA0-3E4390D60CB4}" type="slidenum">
              <a:rPr lang="en-US"/>
              <a:pPr/>
              <a:t>6</a:t>
            </a:fld>
            <a:endParaRPr lang="en-US"/>
          </a:p>
        </p:txBody>
      </p:sp>
      <p:sp>
        <p:nvSpPr>
          <p:cNvPr id="109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7F19A1E-8F39-4B1E-8A80-D9934846A6F9}" type="slidenum">
              <a:rPr lang="en-US"/>
              <a:pPr/>
              <a:t>7</a:t>
            </a:fld>
            <a:endParaRPr lang="en-US"/>
          </a:p>
        </p:txBody>
      </p:sp>
      <p:sp>
        <p:nvSpPr>
          <p:cNvPr id="111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590800" y="2286000"/>
            <a:ext cx="6180224" cy="1470025"/>
          </a:xfrm>
        </p:spPr>
        <p:txBody>
          <a:bodyPr anchor="t"/>
          <a:lstStyle>
            <a:lvl1pPr algn="r">
              <a:defRPr b="1" cap="small" baseline="0">
                <a:solidFill>
                  <a:srgbClr val="0033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400" y="4038600"/>
            <a:ext cx="4772528" cy="990600"/>
          </a:xfrm>
        </p:spPr>
        <p:txBody>
          <a:bodyPr>
            <a:normAutofit/>
          </a:bodyPr>
          <a:lstStyle>
            <a:lvl1pPr marL="0" indent="0" algn="r">
              <a:buNone/>
              <a:defRPr sz="2000" b="0">
                <a:solidFill>
                  <a:schemeClr val="tx1"/>
                </a:solidFill>
                <a:latin typeface="Georgia" pitchFamily="18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/>
        </p:blipFill>
        <p:spPr>
          <a:xfrm>
            <a:off x="0" y="1251"/>
            <a:ext cx="3721618" cy="6858000"/>
          </a:xfrm>
          <a:prstGeom prst="rect">
            <a:avLst/>
          </a:prstGeom>
        </p:spPr>
      </p:pic>
      <p:sp>
        <p:nvSpPr>
          <p:cNvPr id="10" name="Picture Placeholder 9"/>
          <p:cNvSpPr>
            <a:spLocks noGrp="1"/>
          </p:cNvSpPr>
          <p:nvPr>
            <p:ph type="pic" sz="quarter" idx="13" hasCustomPrompt="1"/>
          </p:nvPr>
        </p:nvSpPr>
        <p:spPr>
          <a:xfrm>
            <a:off x="6858000" y="5105400"/>
            <a:ext cx="1828800" cy="990600"/>
          </a:xfrm>
        </p:spPr>
        <p:txBody>
          <a:bodyPr>
            <a:normAutofit/>
          </a:bodyPr>
          <a:lstStyle>
            <a:lvl1pPr marL="0" indent="0" algn="ctr">
              <a:buNone/>
              <a:defRPr sz="2000" baseline="0"/>
            </a:lvl1pPr>
          </a:lstStyle>
          <a:p>
            <a:r>
              <a:rPr lang="en-US" dirty="0" smtClean="0"/>
              <a:t>Company Logo</a:t>
            </a:r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17/10/2014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17/10/2014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ackground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rPr lang="en-US" smtClean="0"/>
              <a:pPr/>
              <a:t>17/10/2014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/>
        </p:blipFill>
        <p:spPr>
          <a:xfrm rot="5400000">
            <a:off x="3161049" y="-3176815"/>
            <a:ext cx="2819400" cy="917303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0" y="3048000"/>
            <a:ext cx="4343400" cy="1362075"/>
          </a:xfrm>
        </p:spPr>
        <p:txBody>
          <a:bodyPr anchor="b" anchorCtr="0"/>
          <a:lstStyle>
            <a:lvl1pPr algn="l">
              <a:defRPr sz="4000" b="1" cap="small" baseline="0">
                <a:solidFill>
                  <a:srgbClr val="0033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17/10/2014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 hasCustomPrompt="1"/>
          </p:nvPr>
        </p:nvSpPr>
        <p:spPr>
          <a:xfrm>
            <a:off x="6781800" y="5334000"/>
            <a:ext cx="2133600" cy="9906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Company Logo</a:t>
            </a:r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62000" y="269632"/>
            <a:ext cx="8077200" cy="1143000"/>
          </a:xfrm>
        </p:spPr>
        <p:txBody>
          <a:bodyPr anchor="ctr" anchorCtr="0"/>
          <a:lstStyle>
            <a:lvl1pPr algn="l">
              <a:defRPr lang="en-US" dirty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596413"/>
            <a:ext cx="8077200" cy="4297363"/>
          </a:xfrm>
        </p:spPr>
        <p:txBody>
          <a:bodyPr>
            <a:normAutofit/>
          </a:bodyPr>
          <a:lstStyle>
            <a:lvl1pPr>
              <a:defRPr sz="3200">
                <a:latin typeface="+mn-lt"/>
              </a:defRPr>
            </a:lvl1pPr>
            <a:lvl2pPr>
              <a:defRPr sz="2800">
                <a:latin typeface="+mn-lt"/>
              </a:defRPr>
            </a:lvl2pPr>
            <a:lvl3pPr>
              <a:defRPr sz="2400">
                <a:latin typeface="+mn-lt"/>
              </a:defRPr>
            </a:lvl3pPr>
            <a:lvl4pPr>
              <a:defRPr sz="2400">
                <a:latin typeface="+mn-lt"/>
              </a:defRPr>
            </a:lvl4pPr>
            <a:lvl5pPr>
              <a:defRPr sz="2400">
                <a:latin typeface="+mn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17/10/2014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17/10/2014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17/10/2014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17/10/2014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17/10/2014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17/10/2014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17/10/2014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4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20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rPr lang="en-US" smtClean="0"/>
              <a:pPr/>
              <a:t>17/10/2014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5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/>
        </p:blipFill>
        <p:spPr>
          <a:xfrm>
            <a:off x="-152400" y="-109183"/>
            <a:ext cx="818707" cy="708318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</p:sldLayoutIdLst>
  <p:transition spd="slow">
    <p:wipe dir="d"/>
  </p:transition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lang="en-US" sz="4400" kern="1200" dirty="0" smtClean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lamdw.blogspot.com/2012_07_01_archive.html" TargetMode="Externa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../luanvan/k10/LUAN%20VAN%20TOT%20NGHIEP%20tuan/Docs/Cau%20truc%20du%20%20lieu.ppt" TargetMode="Externa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http://3.bp.blogspot.com/-Q3sZvmXMN1A/UBOJiPY-bWI/AAAAAAAAAAU/zIfuNg9CP-A/s1600/f1.png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1000" y="2209800"/>
            <a:ext cx="8763000" cy="2057400"/>
          </a:xfrm>
        </p:spPr>
        <p:txBody>
          <a:bodyPr>
            <a:normAutofit/>
          </a:bodyPr>
          <a:lstStyle/>
          <a:p>
            <a:r>
              <a:rPr smtClean="0">
                <a:latin typeface="Times New Roman" pitchFamily="18" charset="0"/>
                <a:cs typeface="Times New Roman" pitchFamily="18" charset="0"/>
              </a:rPr>
              <a:t>XÂY DỰNG CÁC DỰ ÁN ERP theo hướng tiếp cận dịch vụ khách hàng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838200" y="4800600"/>
            <a:ext cx="60198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Giảng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Viên:ThS.Nguyễn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Tấn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Thuận</a:t>
            </a:r>
            <a:endParaRPr lang="en-US" sz="3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52400"/>
            <a:ext cx="8077200" cy="873368"/>
          </a:xfrm>
        </p:spPr>
        <p:txBody>
          <a:bodyPr/>
          <a:lstStyle/>
          <a:p>
            <a:r>
              <a:rPr smtClean="0"/>
              <a:t>MÔ HÌNH WEB SERVICE</a:t>
            </a:r>
            <a:endParaRPr lang="en-US" dirty="0"/>
          </a:p>
        </p:txBody>
      </p:sp>
      <p:pic>
        <p:nvPicPr>
          <p:cNvPr id="6" name="Picture 5" descr="images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295400"/>
            <a:ext cx="8001454" cy="5257800"/>
          </a:xfrm>
          <a:prstGeom prst="rect">
            <a:avLst/>
          </a:prstGeom>
        </p:spPr>
      </p:pic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52400"/>
            <a:ext cx="8077200" cy="1295400"/>
          </a:xfrm>
        </p:spPr>
        <p:txBody>
          <a:bodyPr>
            <a:normAutofit fontScale="90000"/>
          </a:bodyPr>
          <a:lstStyle/>
          <a:p>
            <a:r>
              <a:rPr sz="4000" smtClean="0"/>
              <a:t>Công nghệ hỗ trợ triển khai mô hình ETL và Web service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Font typeface="Arial" pitchFamily="34" charset="0"/>
              <a:buChar char="•"/>
            </a:pPr>
            <a:r>
              <a:rPr lang="en-US" dirty="0" err="1" smtClean="0">
                <a:solidFill>
                  <a:srgbClr val="000066"/>
                </a:solidFill>
              </a:rPr>
              <a:t>ETL:Sử</a:t>
            </a:r>
            <a:r>
              <a:rPr lang="en-US" dirty="0" smtClean="0">
                <a:solidFill>
                  <a:srgbClr val="000066"/>
                </a:solidFill>
              </a:rPr>
              <a:t> </a:t>
            </a:r>
            <a:r>
              <a:rPr lang="en-US" dirty="0" err="1" smtClean="0">
                <a:solidFill>
                  <a:srgbClr val="000066"/>
                </a:solidFill>
              </a:rPr>
              <a:t>dụng</a:t>
            </a:r>
            <a:r>
              <a:rPr lang="en-US" dirty="0" smtClean="0">
                <a:solidFill>
                  <a:srgbClr val="000066"/>
                </a:solidFill>
              </a:rPr>
              <a:t> </a:t>
            </a:r>
            <a:r>
              <a:rPr lang="en-US" dirty="0" err="1" smtClean="0">
                <a:solidFill>
                  <a:srgbClr val="000066"/>
                </a:solidFill>
              </a:rPr>
              <a:t>công</a:t>
            </a:r>
            <a:r>
              <a:rPr lang="en-US" dirty="0" smtClean="0">
                <a:solidFill>
                  <a:srgbClr val="000066"/>
                </a:solidFill>
              </a:rPr>
              <a:t> </a:t>
            </a:r>
            <a:r>
              <a:rPr lang="en-US" dirty="0" err="1" smtClean="0">
                <a:solidFill>
                  <a:srgbClr val="000066"/>
                </a:solidFill>
              </a:rPr>
              <a:t>cụ</a:t>
            </a:r>
            <a:r>
              <a:rPr lang="en-US" dirty="0" smtClean="0">
                <a:solidFill>
                  <a:srgbClr val="000066"/>
                </a:solidFill>
              </a:rPr>
              <a:t> (SSIS) Microsoft SQL Server 2005 Integration Services , </a:t>
            </a:r>
            <a:r>
              <a:rPr lang="en-US" dirty="0" err="1" smtClean="0">
                <a:solidFill>
                  <a:srgbClr val="000066"/>
                </a:solidFill>
              </a:rPr>
              <a:t>Opensource</a:t>
            </a:r>
            <a:r>
              <a:rPr lang="en-US" dirty="0" smtClean="0">
                <a:solidFill>
                  <a:srgbClr val="000066"/>
                </a:solidFill>
              </a:rPr>
              <a:t> java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US" dirty="0" smtClean="0">
                <a:solidFill>
                  <a:srgbClr val="000066"/>
                </a:solidFill>
              </a:rPr>
              <a:t>Web service C#, Web service java, Web service C for </a:t>
            </a:r>
            <a:r>
              <a:rPr lang="en-US" dirty="0" err="1" smtClean="0">
                <a:solidFill>
                  <a:srgbClr val="000066"/>
                </a:solidFill>
              </a:rPr>
              <a:t>linux</a:t>
            </a:r>
            <a:r>
              <a:rPr lang="en-US" dirty="0" smtClean="0">
                <a:solidFill>
                  <a:srgbClr val="000066"/>
                </a:solidFill>
              </a:rPr>
              <a:t> </a:t>
            </a:r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8077200" cy="1143000"/>
          </a:xfrm>
        </p:spPr>
        <p:txBody>
          <a:bodyPr>
            <a:normAutofit/>
          </a:bodyPr>
          <a:lstStyle/>
          <a:p>
            <a:r>
              <a:rPr smtClean="0"/>
              <a:t>Triển khai ứng dụng</a:t>
            </a:r>
            <a:endParaRPr lang="en-US" dirty="0"/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2971800" y="2590800"/>
            <a:ext cx="990600" cy="838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038600" y="2286000"/>
            <a:ext cx="1600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Windows Form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2971800" y="3733800"/>
            <a:ext cx="990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3962400" y="3581400"/>
            <a:ext cx="1295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Web Form</a:t>
            </a:r>
            <a:endParaRPr lang="en-US" dirty="0"/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2971800" y="4038600"/>
            <a:ext cx="914400" cy="838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962400" y="4648200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mobile applications</a:t>
            </a:r>
            <a:endParaRPr lang="en-US" dirty="0"/>
          </a:p>
        </p:txBody>
      </p:sp>
      <p:sp>
        <p:nvSpPr>
          <p:cNvPr id="16" name="Left Brace 15"/>
          <p:cNvSpPr/>
          <p:nvPr/>
        </p:nvSpPr>
        <p:spPr>
          <a:xfrm>
            <a:off x="5715000" y="1905000"/>
            <a:ext cx="228600" cy="9906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6019800" y="1905000"/>
            <a:ext cx="1752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Java</a:t>
            </a:r>
          </a:p>
          <a:p>
            <a:r>
              <a:rPr lang="en-US" dirty="0" smtClean="0"/>
              <a:t>C#</a:t>
            </a:r>
          </a:p>
          <a:p>
            <a:r>
              <a:rPr lang="en-US" dirty="0" smtClean="0"/>
              <a:t>C for Linux</a:t>
            </a:r>
            <a:endParaRPr lang="en-US" dirty="0"/>
          </a:p>
        </p:txBody>
      </p:sp>
      <p:sp>
        <p:nvSpPr>
          <p:cNvPr id="18" name="Left Brace 17"/>
          <p:cNvSpPr/>
          <p:nvPr/>
        </p:nvSpPr>
        <p:spPr>
          <a:xfrm>
            <a:off x="5257800" y="3276600"/>
            <a:ext cx="228600" cy="9906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5578929" y="3276600"/>
            <a:ext cx="112667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ASP.NET</a:t>
            </a:r>
          </a:p>
          <a:p>
            <a:r>
              <a:rPr lang="en-US" dirty="0" smtClean="0"/>
              <a:t>PHP</a:t>
            </a:r>
          </a:p>
          <a:p>
            <a:r>
              <a:rPr lang="en-US" dirty="0" smtClean="0"/>
              <a:t>JSP</a:t>
            </a:r>
            <a:endParaRPr lang="en-US" dirty="0"/>
          </a:p>
        </p:txBody>
      </p:sp>
      <p:sp>
        <p:nvSpPr>
          <p:cNvPr id="20" name="Left Brace 19"/>
          <p:cNvSpPr/>
          <p:nvPr/>
        </p:nvSpPr>
        <p:spPr>
          <a:xfrm>
            <a:off x="5943600" y="4419600"/>
            <a:ext cx="228600" cy="9906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6248400" y="4495800"/>
            <a:ext cx="1676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Android</a:t>
            </a:r>
          </a:p>
          <a:p>
            <a:r>
              <a:rPr lang="en-US" dirty="0" smtClean="0"/>
              <a:t>IOS</a:t>
            </a:r>
          </a:p>
          <a:p>
            <a:r>
              <a:rPr lang="en-US" dirty="0" smtClean="0"/>
              <a:t>Window Phone</a:t>
            </a:r>
            <a:endParaRPr lang="en-US" dirty="0"/>
          </a:p>
        </p:txBody>
      </p:sp>
      <p:sp>
        <p:nvSpPr>
          <p:cNvPr id="31" name="Rounded Rectangle 30"/>
          <p:cNvSpPr/>
          <p:nvPr/>
        </p:nvSpPr>
        <p:spPr>
          <a:xfrm>
            <a:off x="838200" y="838200"/>
            <a:ext cx="2057400" cy="60198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0" name="Group 29"/>
          <p:cNvGrpSpPr/>
          <p:nvPr/>
        </p:nvGrpSpPr>
        <p:grpSpPr>
          <a:xfrm>
            <a:off x="1219200" y="1066800"/>
            <a:ext cx="1219200" cy="5715000"/>
            <a:chOff x="914400" y="1066800"/>
            <a:chExt cx="1219200" cy="5715000"/>
          </a:xfrm>
        </p:grpSpPr>
        <p:sp>
          <p:nvSpPr>
            <p:cNvPr id="23" name="Flowchart: Multidocument 22"/>
            <p:cNvSpPr/>
            <p:nvPr/>
          </p:nvSpPr>
          <p:spPr>
            <a:xfrm>
              <a:off x="990600" y="1066800"/>
              <a:ext cx="1143000" cy="609600"/>
            </a:xfrm>
            <a:prstGeom prst="flowChartMultidocumen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 err="1" smtClean="0"/>
                <a:t>Quản</a:t>
              </a:r>
              <a:r>
                <a:rPr lang="en-US" sz="1000" dirty="0" smtClean="0"/>
                <a:t> </a:t>
              </a:r>
              <a:r>
                <a:rPr lang="en-US" sz="1000" dirty="0" err="1" smtClean="0"/>
                <a:t>lý</a:t>
              </a:r>
              <a:r>
                <a:rPr lang="en-US" sz="1000" dirty="0" smtClean="0"/>
                <a:t> </a:t>
              </a:r>
              <a:r>
                <a:rPr lang="en-US" sz="1000" dirty="0" err="1" smtClean="0"/>
                <a:t>Tài</a:t>
              </a:r>
              <a:r>
                <a:rPr lang="en-US" sz="1000" dirty="0" smtClean="0"/>
                <a:t> </a:t>
              </a:r>
              <a:r>
                <a:rPr lang="en-US" sz="1000" dirty="0" err="1" smtClean="0"/>
                <a:t>chính</a:t>
              </a:r>
              <a:endParaRPr lang="en-US" sz="1000" dirty="0"/>
            </a:p>
          </p:txBody>
        </p:sp>
        <p:sp>
          <p:nvSpPr>
            <p:cNvPr id="24" name="Flowchart: Multidocument 23"/>
            <p:cNvSpPr/>
            <p:nvPr/>
          </p:nvSpPr>
          <p:spPr>
            <a:xfrm>
              <a:off x="952500" y="6019800"/>
              <a:ext cx="1028700" cy="762000"/>
            </a:xfrm>
            <a:prstGeom prst="flowChartMultidocumen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 err="1" smtClean="0"/>
                <a:t>Quản</a:t>
              </a:r>
              <a:r>
                <a:rPr lang="en-US" sz="1000" dirty="0" smtClean="0"/>
                <a:t> </a:t>
              </a:r>
              <a:r>
                <a:rPr lang="en-US" sz="1000" dirty="0" err="1" smtClean="0"/>
                <a:t>lý</a:t>
              </a:r>
              <a:r>
                <a:rPr lang="en-US" sz="1000" dirty="0" smtClean="0"/>
                <a:t> </a:t>
              </a:r>
              <a:r>
                <a:rPr lang="en-US" sz="1000" dirty="0" err="1" smtClean="0"/>
                <a:t>kho</a:t>
              </a:r>
              <a:r>
                <a:rPr lang="en-US" sz="1000" dirty="0" smtClean="0"/>
                <a:t> </a:t>
              </a:r>
              <a:r>
                <a:rPr lang="en-US" sz="1000" dirty="0" err="1" smtClean="0"/>
                <a:t>hàng</a:t>
              </a:r>
              <a:endParaRPr lang="en-US" sz="1000" dirty="0"/>
            </a:p>
          </p:txBody>
        </p:sp>
        <p:sp>
          <p:nvSpPr>
            <p:cNvPr id="25" name="Flowchart: Multidocument 24"/>
            <p:cNvSpPr/>
            <p:nvPr/>
          </p:nvSpPr>
          <p:spPr>
            <a:xfrm>
              <a:off x="914400" y="5257800"/>
              <a:ext cx="1143000" cy="685800"/>
            </a:xfrm>
            <a:prstGeom prst="flowChartMultidocumen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 err="1" smtClean="0"/>
                <a:t>Quản</a:t>
              </a:r>
              <a:r>
                <a:rPr lang="en-US" sz="1000" dirty="0" smtClean="0"/>
                <a:t> </a:t>
              </a:r>
              <a:r>
                <a:rPr lang="en-US" sz="1000" dirty="0" err="1" smtClean="0"/>
                <a:t>lý</a:t>
              </a:r>
              <a:r>
                <a:rPr lang="en-US" sz="1000" dirty="0" smtClean="0"/>
                <a:t> </a:t>
              </a:r>
              <a:r>
                <a:rPr lang="en-US" sz="1000" dirty="0" err="1" smtClean="0"/>
                <a:t>bán</a:t>
              </a:r>
              <a:r>
                <a:rPr lang="en-US" sz="1000" dirty="0" smtClean="0"/>
                <a:t> </a:t>
              </a:r>
              <a:r>
                <a:rPr lang="en-US" sz="1000" dirty="0" err="1" smtClean="0"/>
                <a:t>hàng</a:t>
              </a:r>
              <a:endParaRPr lang="en-US" sz="1000" dirty="0"/>
            </a:p>
          </p:txBody>
        </p:sp>
        <p:sp>
          <p:nvSpPr>
            <p:cNvPr id="26" name="Flowchart: Multidocument 25"/>
            <p:cNvSpPr/>
            <p:nvPr/>
          </p:nvSpPr>
          <p:spPr>
            <a:xfrm>
              <a:off x="914400" y="3505200"/>
              <a:ext cx="1143000" cy="838200"/>
            </a:xfrm>
            <a:prstGeom prst="flowChartMultidocumen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 err="1" smtClean="0"/>
                <a:t>Quản</a:t>
              </a:r>
              <a:r>
                <a:rPr lang="en-US" sz="1000" dirty="0" smtClean="0"/>
                <a:t> </a:t>
              </a:r>
              <a:r>
                <a:rPr lang="en-US" sz="1000" dirty="0" err="1" smtClean="0"/>
                <a:t>lý</a:t>
              </a:r>
              <a:r>
                <a:rPr lang="en-US" sz="1000" dirty="0" smtClean="0"/>
                <a:t> </a:t>
              </a:r>
              <a:r>
                <a:rPr lang="en-US" sz="1000" dirty="0" err="1" smtClean="0"/>
                <a:t>nguồn</a:t>
              </a:r>
              <a:r>
                <a:rPr lang="en-US" sz="1000" dirty="0" smtClean="0"/>
                <a:t> </a:t>
              </a:r>
              <a:r>
                <a:rPr lang="en-US" sz="1000" dirty="0" err="1" smtClean="0"/>
                <a:t>nhân</a:t>
              </a:r>
              <a:r>
                <a:rPr lang="en-US" sz="1000" dirty="0" smtClean="0"/>
                <a:t> </a:t>
              </a:r>
              <a:r>
                <a:rPr lang="en-US" sz="1000" dirty="0" err="1" smtClean="0"/>
                <a:t>lực</a:t>
              </a:r>
              <a:endParaRPr lang="en-US" sz="1000" dirty="0"/>
            </a:p>
          </p:txBody>
        </p:sp>
        <p:sp>
          <p:nvSpPr>
            <p:cNvPr id="27" name="Flowchart: Multidocument 26"/>
            <p:cNvSpPr/>
            <p:nvPr/>
          </p:nvSpPr>
          <p:spPr>
            <a:xfrm>
              <a:off x="914400" y="4419600"/>
              <a:ext cx="1143000" cy="762000"/>
            </a:xfrm>
            <a:prstGeom prst="flowChartMultidocumen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 err="1" smtClean="0"/>
                <a:t>Quản</a:t>
              </a:r>
              <a:r>
                <a:rPr lang="en-US" sz="1000" dirty="0" smtClean="0"/>
                <a:t> </a:t>
              </a:r>
              <a:r>
                <a:rPr lang="en-US" sz="1000" dirty="0" err="1" smtClean="0"/>
                <a:t>lý</a:t>
              </a:r>
              <a:r>
                <a:rPr lang="en-US" sz="1000" dirty="0" smtClean="0"/>
                <a:t> </a:t>
              </a:r>
              <a:r>
                <a:rPr lang="en-US" sz="1000" dirty="0" err="1" smtClean="0"/>
                <a:t>kế</a:t>
              </a:r>
              <a:r>
                <a:rPr lang="en-US" sz="1000" dirty="0" smtClean="0"/>
                <a:t> </a:t>
              </a:r>
              <a:r>
                <a:rPr lang="en-US" sz="1000" dirty="0" err="1" smtClean="0"/>
                <a:t>toán</a:t>
              </a:r>
              <a:endParaRPr lang="en-US" sz="1000" dirty="0"/>
            </a:p>
          </p:txBody>
        </p:sp>
        <p:sp>
          <p:nvSpPr>
            <p:cNvPr id="28" name="Flowchart: Multidocument 27"/>
            <p:cNvSpPr/>
            <p:nvPr/>
          </p:nvSpPr>
          <p:spPr>
            <a:xfrm>
              <a:off x="990600" y="1752600"/>
              <a:ext cx="1143000" cy="762000"/>
            </a:xfrm>
            <a:prstGeom prst="flowChartMultidocumen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 err="1" smtClean="0"/>
                <a:t>Quản</a:t>
              </a:r>
              <a:r>
                <a:rPr lang="en-US" sz="1000" dirty="0" smtClean="0"/>
                <a:t> </a:t>
              </a:r>
              <a:r>
                <a:rPr lang="en-US" sz="1000" dirty="0" err="1" smtClean="0"/>
                <a:t>lý</a:t>
              </a:r>
              <a:r>
                <a:rPr lang="en-US" sz="1000" dirty="0" smtClean="0"/>
                <a:t> </a:t>
              </a:r>
              <a:r>
                <a:rPr lang="en-US" sz="1000" dirty="0" err="1" smtClean="0"/>
                <a:t>Sản</a:t>
              </a:r>
              <a:r>
                <a:rPr lang="en-US" sz="1000" dirty="0" smtClean="0"/>
                <a:t> </a:t>
              </a:r>
              <a:r>
                <a:rPr lang="en-US" sz="1000" dirty="0" err="1" smtClean="0"/>
                <a:t>xuất</a:t>
              </a:r>
              <a:endParaRPr lang="en-US" sz="1000" dirty="0"/>
            </a:p>
          </p:txBody>
        </p:sp>
        <p:sp>
          <p:nvSpPr>
            <p:cNvPr id="29" name="Flowchart: Multidocument 28"/>
            <p:cNvSpPr/>
            <p:nvPr/>
          </p:nvSpPr>
          <p:spPr>
            <a:xfrm>
              <a:off x="914400" y="2667000"/>
              <a:ext cx="1143000" cy="762000"/>
            </a:xfrm>
            <a:prstGeom prst="flowChartMultidocumen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 err="1" smtClean="0"/>
                <a:t>Quản</a:t>
              </a:r>
              <a:r>
                <a:rPr lang="en-US" sz="1000" dirty="0" smtClean="0"/>
                <a:t> </a:t>
              </a:r>
              <a:r>
                <a:rPr lang="en-US" sz="1000" dirty="0" err="1" smtClean="0"/>
                <a:t>lý</a:t>
              </a:r>
              <a:r>
                <a:rPr lang="en-US" sz="1000" dirty="0" smtClean="0"/>
                <a:t> </a:t>
              </a:r>
              <a:r>
                <a:rPr lang="en-US" sz="1000" dirty="0" err="1" smtClean="0"/>
                <a:t>cơ</a:t>
              </a:r>
              <a:r>
                <a:rPr lang="en-US" sz="1000" dirty="0" smtClean="0"/>
                <a:t> </a:t>
              </a:r>
              <a:r>
                <a:rPr lang="en-US" sz="1000" dirty="0" err="1" smtClean="0"/>
                <a:t>sở</a:t>
              </a:r>
              <a:r>
                <a:rPr lang="en-US" sz="1000" dirty="0" smtClean="0"/>
                <a:t> </a:t>
              </a:r>
              <a:r>
                <a:rPr lang="en-US" sz="1000" dirty="0" err="1" smtClean="0"/>
                <a:t>vật</a:t>
              </a:r>
              <a:r>
                <a:rPr lang="en-US" sz="1000" dirty="0" smtClean="0"/>
                <a:t> </a:t>
              </a:r>
              <a:r>
                <a:rPr lang="en-US" sz="1000" dirty="0" err="1" smtClean="0"/>
                <a:t>chất</a:t>
              </a:r>
              <a:endParaRPr lang="en-US" sz="1000" dirty="0"/>
            </a:p>
          </p:txBody>
        </p:sp>
      </p:grp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  <p:bldP spid="14" grpId="0"/>
      <p:bldP spid="16" grpId="0" animBg="1"/>
      <p:bldP spid="17" grpId="0"/>
      <p:bldP spid="18" grpId="0" animBg="1"/>
      <p:bldP spid="19" grpId="0"/>
      <p:bldP spid="20" grpId="0" animBg="1"/>
      <p:bldP spid="2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smtClean="0"/>
              <a:t>TÀI L</a:t>
            </a:r>
            <a:r>
              <a:rPr err="1" smtClean="0"/>
              <a:t>I</a:t>
            </a:r>
            <a:r>
              <a:rPr smtClean="0"/>
              <a:t>ỆU THAM KHẢO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http://lamdw.blogspot.com/2012_07_01_archive.html</a:t>
            </a:r>
            <a:endParaRPr lang="en-US" dirty="0" smtClean="0"/>
          </a:p>
          <a:p>
            <a:r>
              <a:rPr lang="en-US" dirty="0" smtClean="0"/>
              <a:t>http://lamdw.blogspot.com/2012_07_01_archive.html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lvl="2">
              <a:buNone/>
            </a:pPr>
            <a:r>
              <a:rPr lang="en-US" sz="9600" dirty="0" smtClean="0">
                <a:solidFill>
                  <a:srgbClr val="0070C0"/>
                </a:solidFill>
              </a:rPr>
              <a:t>THANK YOU</a:t>
            </a:r>
            <a:endParaRPr lang="en-US" sz="96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76200"/>
            <a:ext cx="8077200" cy="1143000"/>
          </a:xfrm>
        </p:spPr>
        <p:txBody>
          <a:bodyPr>
            <a:normAutofit fontScale="90000"/>
          </a:bodyPr>
          <a:lstStyle/>
          <a:p>
            <a:r>
              <a:rPr lang="vi-VN" b="1" dirty="0" smtClean="0"/>
              <a:t>Hệ thống hoạch định tài nguyên doanh nghiệp tổng thể</a:t>
            </a:r>
            <a:r>
              <a:rPr b="1" smtClean="0"/>
              <a:t> (ERP)</a:t>
            </a:r>
            <a:endParaRPr lang="en-US" dirty="0"/>
          </a:p>
        </p:txBody>
      </p:sp>
      <p:pic>
        <p:nvPicPr>
          <p:cNvPr id="5" name="Content Placeholder 4" descr="erp2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95400" y="1371600"/>
            <a:ext cx="6934200" cy="4876800"/>
          </a:xfrm>
        </p:spPr>
      </p:pic>
      <p:sp>
        <p:nvSpPr>
          <p:cNvPr id="6" name="Rectangle 5"/>
          <p:cNvSpPr/>
          <p:nvPr/>
        </p:nvSpPr>
        <p:spPr>
          <a:xfrm>
            <a:off x="0" y="6477000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http://gscom.vn/portal/20091204402/chuyende-erp/10-dieu-can-biet-ve-erp.html</a:t>
            </a:r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8610600" cy="762000"/>
          </a:xfrm>
        </p:spPr>
        <p:txBody>
          <a:bodyPr>
            <a:normAutofit fontScale="90000"/>
          </a:bodyPr>
          <a:lstStyle/>
          <a:p>
            <a:r>
              <a:rPr smtClean="0"/>
              <a:t>K</a:t>
            </a:r>
            <a:r>
              <a:rPr err="1" smtClean="0"/>
              <a:t>I</a:t>
            </a:r>
            <a:r>
              <a:rPr smtClean="0"/>
              <a:t>ẾN TRÚC VÀ CÁC PHÂN HỆ CỦA ERP</a:t>
            </a:r>
            <a:endParaRPr lang="en-US" dirty="0"/>
          </a:p>
        </p:txBody>
      </p:sp>
      <p:sp>
        <p:nvSpPr>
          <p:cNvPr id="26" name="Oval 25"/>
          <p:cNvSpPr/>
          <p:nvPr/>
        </p:nvSpPr>
        <p:spPr>
          <a:xfrm>
            <a:off x="2895600" y="2209800"/>
            <a:ext cx="4343400" cy="3505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1143000" y="990600"/>
            <a:ext cx="7696200" cy="5943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an 4"/>
          <p:cNvSpPr/>
          <p:nvPr/>
        </p:nvSpPr>
        <p:spPr>
          <a:xfrm>
            <a:off x="4572000" y="3276600"/>
            <a:ext cx="990600" cy="1066800"/>
          </a:xfrm>
          <a:prstGeom prst="can">
            <a:avLst>
              <a:gd name="adj" fmla="val 43132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DATABASE ERP</a:t>
            </a:r>
            <a:endParaRPr lang="en-US" sz="1400" dirty="0"/>
          </a:p>
        </p:txBody>
      </p:sp>
      <p:sp>
        <p:nvSpPr>
          <p:cNvPr id="6" name="Flowchart: Multidocument 5"/>
          <p:cNvSpPr/>
          <p:nvPr/>
        </p:nvSpPr>
        <p:spPr>
          <a:xfrm>
            <a:off x="8153400" y="4343400"/>
            <a:ext cx="762000" cy="609600"/>
          </a:xfrm>
          <a:prstGeom prst="flowChartMulti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 smtClean="0"/>
              <a:t>Quản</a:t>
            </a:r>
            <a:r>
              <a:rPr lang="en-US" sz="1000" dirty="0" smtClean="0"/>
              <a:t> </a:t>
            </a:r>
            <a:r>
              <a:rPr lang="en-US" sz="1000" dirty="0" err="1" smtClean="0"/>
              <a:t>lý</a:t>
            </a:r>
            <a:r>
              <a:rPr lang="en-US" sz="1000" dirty="0" smtClean="0"/>
              <a:t> </a:t>
            </a:r>
            <a:r>
              <a:rPr lang="en-US" sz="1000" dirty="0" err="1" smtClean="0"/>
              <a:t>Tài</a:t>
            </a:r>
            <a:r>
              <a:rPr lang="en-US" sz="1000" dirty="0" smtClean="0"/>
              <a:t> </a:t>
            </a:r>
            <a:r>
              <a:rPr lang="en-US" sz="1000" dirty="0" err="1" smtClean="0"/>
              <a:t>chính</a:t>
            </a:r>
            <a:endParaRPr lang="en-US" sz="1000" dirty="0"/>
          </a:p>
        </p:txBody>
      </p:sp>
      <p:sp>
        <p:nvSpPr>
          <p:cNvPr id="9" name="Flowchart: Multidocument 8"/>
          <p:cNvSpPr/>
          <p:nvPr/>
        </p:nvSpPr>
        <p:spPr>
          <a:xfrm>
            <a:off x="6553200" y="6019800"/>
            <a:ext cx="685800" cy="762000"/>
          </a:xfrm>
          <a:prstGeom prst="flowChartMulti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 smtClean="0"/>
              <a:t>Quản</a:t>
            </a:r>
            <a:r>
              <a:rPr lang="en-US" sz="1000" dirty="0" smtClean="0"/>
              <a:t> </a:t>
            </a:r>
            <a:r>
              <a:rPr lang="en-US" sz="1000" dirty="0" err="1" smtClean="0"/>
              <a:t>lý</a:t>
            </a:r>
            <a:r>
              <a:rPr lang="en-US" sz="1000" dirty="0" smtClean="0"/>
              <a:t> </a:t>
            </a:r>
            <a:r>
              <a:rPr lang="en-US" sz="1000" dirty="0" err="1" smtClean="0"/>
              <a:t>kho</a:t>
            </a:r>
            <a:r>
              <a:rPr lang="en-US" sz="1000" dirty="0" smtClean="0"/>
              <a:t> </a:t>
            </a:r>
            <a:r>
              <a:rPr lang="en-US" sz="1000" dirty="0" err="1" smtClean="0"/>
              <a:t>hàng</a:t>
            </a:r>
            <a:endParaRPr lang="en-US" sz="1000" dirty="0"/>
          </a:p>
        </p:txBody>
      </p:sp>
      <p:sp>
        <p:nvSpPr>
          <p:cNvPr id="10" name="Flowchart: Multidocument 9"/>
          <p:cNvSpPr/>
          <p:nvPr/>
        </p:nvSpPr>
        <p:spPr>
          <a:xfrm>
            <a:off x="3276600" y="6172200"/>
            <a:ext cx="762000" cy="685800"/>
          </a:xfrm>
          <a:prstGeom prst="flowChartMulti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 smtClean="0"/>
              <a:t>Quản</a:t>
            </a:r>
            <a:r>
              <a:rPr lang="en-US" sz="1000" dirty="0" smtClean="0"/>
              <a:t> </a:t>
            </a:r>
            <a:r>
              <a:rPr lang="en-US" sz="1000" dirty="0" err="1" smtClean="0"/>
              <a:t>lý</a:t>
            </a:r>
            <a:r>
              <a:rPr lang="en-US" sz="1000" dirty="0" smtClean="0"/>
              <a:t> </a:t>
            </a:r>
            <a:r>
              <a:rPr lang="en-US" sz="1000" dirty="0" err="1" smtClean="0"/>
              <a:t>bán</a:t>
            </a:r>
            <a:r>
              <a:rPr lang="en-US" sz="1000" dirty="0" smtClean="0"/>
              <a:t> </a:t>
            </a:r>
            <a:r>
              <a:rPr lang="en-US" sz="1000" dirty="0" err="1" smtClean="0"/>
              <a:t>hàng</a:t>
            </a:r>
            <a:endParaRPr lang="en-US" sz="1000" dirty="0"/>
          </a:p>
        </p:txBody>
      </p:sp>
      <p:sp>
        <p:nvSpPr>
          <p:cNvPr id="11" name="Flowchart: Multidocument 10"/>
          <p:cNvSpPr/>
          <p:nvPr/>
        </p:nvSpPr>
        <p:spPr>
          <a:xfrm>
            <a:off x="1219200" y="4419600"/>
            <a:ext cx="762000" cy="838200"/>
          </a:xfrm>
          <a:prstGeom prst="flowChartMulti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 smtClean="0"/>
              <a:t>Quản</a:t>
            </a:r>
            <a:r>
              <a:rPr lang="en-US" sz="1000" dirty="0" smtClean="0"/>
              <a:t> </a:t>
            </a:r>
            <a:r>
              <a:rPr lang="en-US" sz="1000" dirty="0" err="1" smtClean="0"/>
              <a:t>lý</a:t>
            </a:r>
            <a:r>
              <a:rPr lang="en-US" sz="1000" dirty="0" smtClean="0"/>
              <a:t> </a:t>
            </a:r>
            <a:r>
              <a:rPr lang="en-US" sz="1000" dirty="0" err="1" smtClean="0"/>
              <a:t>nguồn</a:t>
            </a:r>
            <a:r>
              <a:rPr lang="en-US" sz="1000" dirty="0" smtClean="0"/>
              <a:t> </a:t>
            </a:r>
            <a:r>
              <a:rPr lang="en-US" sz="1000" dirty="0" err="1" smtClean="0"/>
              <a:t>nhân</a:t>
            </a:r>
            <a:r>
              <a:rPr lang="en-US" sz="1000" dirty="0" smtClean="0"/>
              <a:t> </a:t>
            </a:r>
            <a:r>
              <a:rPr lang="en-US" sz="1000" dirty="0" err="1" smtClean="0"/>
              <a:t>lực</a:t>
            </a:r>
            <a:endParaRPr lang="en-US" sz="1000" dirty="0"/>
          </a:p>
        </p:txBody>
      </p:sp>
      <p:sp>
        <p:nvSpPr>
          <p:cNvPr id="12" name="Flowchart: Multidocument 11"/>
          <p:cNvSpPr/>
          <p:nvPr/>
        </p:nvSpPr>
        <p:spPr>
          <a:xfrm>
            <a:off x="7391400" y="1600200"/>
            <a:ext cx="762000" cy="762000"/>
          </a:xfrm>
          <a:prstGeom prst="flowChartMulti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 smtClean="0"/>
              <a:t>Quản</a:t>
            </a:r>
            <a:r>
              <a:rPr lang="en-US" sz="1000" dirty="0" smtClean="0"/>
              <a:t> </a:t>
            </a:r>
            <a:r>
              <a:rPr lang="en-US" sz="1000" dirty="0" err="1" smtClean="0"/>
              <a:t>lý</a:t>
            </a:r>
            <a:r>
              <a:rPr lang="en-US" sz="1000" dirty="0" smtClean="0"/>
              <a:t> </a:t>
            </a:r>
            <a:r>
              <a:rPr lang="en-US" sz="1000" dirty="0" err="1" smtClean="0"/>
              <a:t>kế</a:t>
            </a:r>
            <a:r>
              <a:rPr lang="en-US" sz="1000" dirty="0" smtClean="0"/>
              <a:t> </a:t>
            </a:r>
            <a:r>
              <a:rPr lang="en-US" sz="1000" dirty="0" err="1" smtClean="0"/>
              <a:t>toán</a:t>
            </a:r>
            <a:endParaRPr lang="en-US" sz="1000" dirty="0"/>
          </a:p>
        </p:txBody>
      </p:sp>
      <p:sp>
        <p:nvSpPr>
          <p:cNvPr id="13" name="Flowchart: Multidocument 12"/>
          <p:cNvSpPr/>
          <p:nvPr/>
        </p:nvSpPr>
        <p:spPr>
          <a:xfrm>
            <a:off x="1600200" y="1752600"/>
            <a:ext cx="762000" cy="762000"/>
          </a:xfrm>
          <a:prstGeom prst="flowChartMulti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 smtClean="0"/>
              <a:t>Quản</a:t>
            </a:r>
            <a:r>
              <a:rPr lang="en-US" sz="1000" dirty="0" smtClean="0"/>
              <a:t> </a:t>
            </a:r>
            <a:r>
              <a:rPr lang="en-US" sz="1000" dirty="0" err="1" smtClean="0"/>
              <a:t>lý</a:t>
            </a:r>
            <a:r>
              <a:rPr lang="en-US" sz="1000" dirty="0" smtClean="0"/>
              <a:t> </a:t>
            </a:r>
            <a:r>
              <a:rPr lang="en-US" sz="1000" dirty="0" err="1" smtClean="0"/>
              <a:t>Sản</a:t>
            </a:r>
            <a:r>
              <a:rPr lang="en-US" sz="1000" dirty="0" smtClean="0"/>
              <a:t> </a:t>
            </a:r>
            <a:r>
              <a:rPr lang="en-US" sz="1000" dirty="0" err="1" smtClean="0"/>
              <a:t>xuất</a:t>
            </a:r>
            <a:endParaRPr lang="en-US" sz="1000" dirty="0"/>
          </a:p>
        </p:txBody>
      </p:sp>
      <p:sp>
        <p:nvSpPr>
          <p:cNvPr id="14" name="Flowchart: Multidocument 13"/>
          <p:cNvSpPr/>
          <p:nvPr/>
        </p:nvSpPr>
        <p:spPr>
          <a:xfrm>
            <a:off x="4648200" y="685800"/>
            <a:ext cx="762000" cy="762000"/>
          </a:xfrm>
          <a:prstGeom prst="flowChartMulti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 smtClean="0"/>
              <a:t>Quản</a:t>
            </a:r>
            <a:r>
              <a:rPr lang="en-US" sz="1000" dirty="0" smtClean="0"/>
              <a:t> </a:t>
            </a:r>
            <a:r>
              <a:rPr lang="en-US" sz="1000" dirty="0" err="1" smtClean="0"/>
              <a:t>lý</a:t>
            </a:r>
            <a:r>
              <a:rPr lang="en-US" sz="1000" dirty="0" smtClean="0"/>
              <a:t> </a:t>
            </a:r>
            <a:r>
              <a:rPr lang="en-US" sz="1000" dirty="0" err="1" smtClean="0"/>
              <a:t>cơ</a:t>
            </a:r>
            <a:r>
              <a:rPr lang="en-US" sz="1000" dirty="0" smtClean="0"/>
              <a:t> </a:t>
            </a:r>
            <a:r>
              <a:rPr lang="en-US" sz="1000" dirty="0" err="1" smtClean="0"/>
              <a:t>sở</a:t>
            </a:r>
            <a:r>
              <a:rPr lang="en-US" sz="1000" dirty="0" smtClean="0"/>
              <a:t> </a:t>
            </a:r>
            <a:r>
              <a:rPr lang="en-US" sz="1000" dirty="0" err="1" smtClean="0"/>
              <a:t>vật</a:t>
            </a:r>
            <a:r>
              <a:rPr lang="en-US" sz="1000" dirty="0" smtClean="0"/>
              <a:t> </a:t>
            </a:r>
            <a:r>
              <a:rPr lang="en-US" sz="1000" dirty="0" err="1" smtClean="0"/>
              <a:t>chất</a:t>
            </a:r>
            <a:endParaRPr lang="en-US" sz="1000" dirty="0"/>
          </a:p>
        </p:txBody>
      </p:sp>
      <p:sp>
        <p:nvSpPr>
          <p:cNvPr id="19" name="Can 18"/>
          <p:cNvSpPr/>
          <p:nvPr/>
        </p:nvSpPr>
        <p:spPr>
          <a:xfrm>
            <a:off x="4495800" y="1905000"/>
            <a:ext cx="914400" cy="685800"/>
          </a:xfrm>
          <a:prstGeom prst="can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200" dirty="0" smtClean="0"/>
          </a:p>
          <a:p>
            <a:pPr algn="ctr"/>
            <a:r>
              <a:rPr lang="en-US" sz="1200" dirty="0" err="1" smtClean="0"/>
              <a:t>Quản</a:t>
            </a:r>
            <a:r>
              <a:rPr lang="en-US" sz="1200" dirty="0" smtClean="0"/>
              <a:t> </a:t>
            </a:r>
            <a:r>
              <a:rPr lang="en-US" sz="1200" dirty="0" err="1" smtClean="0"/>
              <a:t>lý</a:t>
            </a:r>
            <a:r>
              <a:rPr lang="en-US" sz="1200" dirty="0" smtClean="0"/>
              <a:t> </a:t>
            </a:r>
            <a:r>
              <a:rPr lang="en-US" sz="1200" dirty="0" err="1" smtClean="0"/>
              <a:t>cơ</a:t>
            </a:r>
            <a:r>
              <a:rPr lang="en-US" sz="1200" dirty="0" smtClean="0"/>
              <a:t> </a:t>
            </a:r>
            <a:r>
              <a:rPr lang="en-US" sz="1200" dirty="0" err="1" smtClean="0"/>
              <a:t>sở</a:t>
            </a:r>
            <a:r>
              <a:rPr lang="en-US" sz="1200" dirty="0" smtClean="0"/>
              <a:t> </a:t>
            </a:r>
            <a:r>
              <a:rPr lang="en-US" sz="1200" dirty="0" err="1" smtClean="0"/>
              <a:t>vật</a:t>
            </a:r>
            <a:r>
              <a:rPr lang="en-US" sz="1200" dirty="0" smtClean="0"/>
              <a:t> </a:t>
            </a:r>
            <a:r>
              <a:rPr lang="en-US" sz="1200" dirty="0" err="1" smtClean="0"/>
              <a:t>chất</a:t>
            </a:r>
            <a:endParaRPr lang="en-US" sz="1200" dirty="0" smtClean="0"/>
          </a:p>
          <a:p>
            <a:pPr algn="ctr"/>
            <a:endParaRPr lang="en-US" sz="1200" dirty="0"/>
          </a:p>
        </p:txBody>
      </p:sp>
      <p:sp>
        <p:nvSpPr>
          <p:cNvPr id="20" name="Can 19"/>
          <p:cNvSpPr/>
          <p:nvPr/>
        </p:nvSpPr>
        <p:spPr>
          <a:xfrm>
            <a:off x="6172200" y="2362200"/>
            <a:ext cx="914400" cy="685800"/>
          </a:xfrm>
          <a:prstGeom prst="can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200" dirty="0" smtClean="0"/>
          </a:p>
          <a:p>
            <a:pPr algn="ctr"/>
            <a:r>
              <a:rPr lang="en-US" sz="1200" dirty="0" err="1" smtClean="0"/>
              <a:t>Quản</a:t>
            </a:r>
            <a:r>
              <a:rPr lang="en-US" sz="1200" dirty="0" smtClean="0"/>
              <a:t> </a:t>
            </a:r>
            <a:r>
              <a:rPr lang="en-US" sz="1200" dirty="0" err="1" smtClean="0"/>
              <a:t>lý</a:t>
            </a:r>
            <a:r>
              <a:rPr lang="en-US" sz="1200" dirty="0" smtClean="0"/>
              <a:t> </a:t>
            </a:r>
            <a:r>
              <a:rPr lang="en-US" sz="1200" dirty="0" err="1" smtClean="0"/>
              <a:t>kế</a:t>
            </a:r>
            <a:r>
              <a:rPr lang="en-US" sz="1200" dirty="0" smtClean="0"/>
              <a:t> </a:t>
            </a:r>
            <a:r>
              <a:rPr lang="en-US" sz="1200" dirty="0" err="1" smtClean="0"/>
              <a:t>toán</a:t>
            </a:r>
            <a:endParaRPr lang="en-US" sz="1200" dirty="0" smtClean="0"/>
          </a:p>
          <a:p>
            <a:pPr algn="ctr"/>
            <a:endParaRPr lang="en-US" sz="1200" dirty="0"/>
          </a:p>
        </p:txBody>
      </p:sp>
      <p:sp>
        <p:nvSpPr>
          <p:cNvPr id="21" name="Can 20"/>
          <p:cNvSpPr/>
          <p:nvPr/>
        </p:nvSpPr>
        <p:spPr>
          <a:xfrm>
            <a:off x="6400800" y="3733800"/>
            <a:ext cx="914400" cy="685800"/>
          </a:xfrm>
          <a:prstGeom prst="can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200" dirty="0" smtClean="0"/>
          </a:p>
          <a:p>
            <a:pPr algn="ctr"/>
            <a:r>
              <a:rPr lang="en-US" sz="1200" dirty="0" err="1" smtClean="0"/>
              <a:t>Quản</a:t>
            </a:r>
            <a:r>
              <a:rPr lang="en-US" sz="1200" dirty="0" smtClean="0"/>
              <a:t> </a:t>
            </a:r>
            <a:r>
              <a:rPr lang="en-US" sz="1200" dirty="0" err="1" smtClean="0"/>
              <a:t>lý</a:t>
            </a:r>
            <a:r>
              <a:rPr lang="en-US" sz="1200" dirty="0" smtClean="0"/>
              <a:t> </a:t>
            </a:r>
            <a:r>
              <a:rPr lang="en-US" sz="1200" dirty="0" err="1" smtClean="0"/>
              <a:t>Tài</a:t>
            </a:r>
            <a:r>
              <a:rPr lang="en-US" sz="1200" dirty="0" smtClean="0"/>
              <a:t> </a:t>
            </a:r>
            <a:r>
              <a:rPr lang="en-US" sz="1200" dirty="0" err="1" smtClean="0"/>
              <a:t>chính</a:t>
            </a:r>
            <a:endParaRPr lang="en-US" sz="1200" dirty="0" smtClean="0"/>
          </a:p>
          <a:p>
            <a:pPr algn="ctr"/>
            <a:endParaRPr lang="en-US" sz="1200" dirty="0"/>
          </a:p>
        </p:txBody>
      </p:sp>
      <p:sp>
        <p:nvSpPr>
          <p:cNvPr id="22" name="Can 21"/>
          <p:cNvSpPr/>
          <p:nvPr/>
        </p:nvSpPr>
        <p:spPr>
          <a:xfrm>
            <a:off x="3733800" y="4953000"/>
            <a:ext cx="914400" cy="685800"/>
          </a:xfrm>
          <a:prstGeom prst="can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200" dirty="0" smtClean="0"/>
          </a:p>
          <a:p>
            <a:pPr algn="ctr"/>
            <a:r>
              <a:rPr lang="en-US" sz="1200" dirty="0" err="1" smtClean="0"/>
              <a:t>Quản</a:t>
            </a:r>
            <a:r>
              <a:rPr lang="en-US" sz="1200" dirty="0" smtClean="0"/>
              <a:t> </a:t>
            </a:r>
            <a:r>
              <a:rPr lang="en-US" sz="1200" dirty="0" err="1" smtClean="0"/>
              <a:t>lý</a:t>
            </a:r>
            <a:r>
              <a:rPr lang="en-US" sz="1200" dirty="0" smtClean="0"/>
              <a:t> </a:t>
            </a:r>
            <a:r>
              <a:rPr lang="en-US" sz="1200" dirty="0" err="1" smtClean="0"/>
              <a:t>bán</a:t>
            </a:r>
            <a:r>
              <a:rPr lang="en-US" sz="1200" dirty="0" smtClean="0"/>
              <a:t> </a:t>
            </a:r>
            <a:r>
              <a:rPr lang="en-US" sz="1200" dirty="0" err="1" smtClean="0"/>
              <a:t>hàng</a:t>
            </a:r>
            <a:endParaRPr lang="en-US" sz="1200" dirty="0" smtClean="0"/>
          </a:p>
          <a:p>
            <a:pPr algn="ctr"/>
            <a:endParaRPr lang="en-US" sz="1200" dirty="0"/>
          </a:p>
        </p:txBody>
      </p:sp>
      <p:sp>
        <p:nvSpPr>
          <p:cNvPr id="23" name="Can 22"/>
          <p:cNvSpPr/>
          <p:nvPr/>
        </p:nvSpPr>
        <p:spPr>
          <a:xfrm>
            <a:off x="5638800" y="4953000"/>
            <a:ext cx="914400" cy="685800"/>
          </a:xfrm>
          <a:prstGeom prst="can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100" dirty="0" smtClean="0"/>
          </a:p>
          <a:p>
            <a:pPr algn="ctr"/>
            <a:r>
              <a:rPr lang="en-US" sz="1100" dirty="0" err="1" smtClean="0"/>
              <a:t>Quản</a:t>
            </a:r>
            <a:r>
              <a:rPr lang="en-US" sz="1100" dirty="0" smtClean="0"/>
              <a:t> </a:t>
            </a:r>
            <a:r>
              <a:rPr lang="en-US" sz="1100" dirty="0" err="1" smtClean="0"/>
              <a:t>lý</a:t>
            </a:r>
            <a:r>
              <a:rPr lang="en-US" sz="1100" dirty="0" smtClean="0"/>
              <a:t> </a:t>
            </a:r>
            <a:r>
              <a:rPr lang="en-US" sz="1100" dirty="0" err="1" smtClean="0"/>
              <a:t>kho</a:t>
            </a:r>
            <a:r>
              <a:rPr lang="en-US" sz="1100" dirty="0" smtClean="0"/>
              <a:t> </a:t>
            </a:r>
            <a:r>
              <a:rPr lang="en-US" sz="1100" dirty="0" err="1" smtClean="0"/>
              <a:t>hàng</a:t>
            </a:r>
            <a:endParaRPr lang="en-US" sz="1100" dirty="0" smtClean="0"/>
          </a:p>
          <a:p>
            <a:pPr algn="ctr"/>
            <a:endParaRPr lang="en-US" sz="1100" dirty="0"/>
          </a:p>
        </p:txBody>
      </p:sp>
      <p:sp>
        <p:nvSpPr>
          <p:cNvPr id="24" name="Can 23"/>
          <p:cNvSpPr/>
          <p:nvPr/>
        </p:nvSpPr>
        <p:spPr>
          <a:xfrm>
            <a:off x="2590800" y="3962400"/>
            <a:ext cx="914400" cy="685800"/>
          </a:xfrm>
          <a:prstGeom prst="can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100" dirty="0" smtClean="0"/>
          </a:p>
          <a:p>
            <a:pPr algn="ctr"/>
            <a:r>
              <a:rPr lang="en-US" sz="1100" dirty="0" err="1" smtClean="0"/>
              <a:t>Quản</a:t>
            </a:r>
            <a:r>
              <a:rPr lang="en-US" sz="1100" dirty="0" smtClean="0"/>
              <a:t> </a:t>
            </a:r>
            <a:r>
              <a:rPr lang="en-US" sz="1100" dirty="0" err="1" smtClean="0"/>
              <a:t>lý</a:t>
            </a:r>
            <a:r>
              <a:rPr lang="en-US" sz="1100" dirty="0" smtClean="0"/>
              <a:t> </a:t>
            </a:r>
            <a:r>
              <a:rPr lang="en-US" sz="1100" dirty="0" err="1" smtClean="0"/>
              <a:t>nguồn</a:t>
            </a:r>
            <a:r>
              <a:rPr lang="en-US" sz="1100" dirty="0" smtClean="0"/>
              <a:t> </a:t>
            </a:r>
            <a:r>
              <a:rPr lang="en-US" sz="1100" dirty="0" err="1" smtClean="0"/>
              <a:t>nhân</a:t>
            </a:r>
            <a:r>
              <a:rPr lang="en-US" sz="1100" dirty="0" smtClean="0"/>
              <a:t> </a:t>
            </a:r>
            <a:r>
              <a:rPr lang="en-US" sz="1100" dirty="0" err="1" smtClean="0"/>
              <a:t>lực</a:t>
            </a:r>
            <a:endParaRPr lang="en-US" sz="1100" dirty="0" smtClean="0"/>
          </a:p>
          <a:p>
            <a:pPr algn="ctr"/>
            <a:endParaRPr lang="en-US" sz="1100" dirty="0"/>
          </a:p>
        </p:txBody>
      </p:sp>
      <p:sp>
        <p:nvSpPr>
          <p:cNvPr id="25" name="Can 24"/>
          <p:cNvSpPr/>
          <p:nvPr/>
        </p:nvSpPr>
        <p:spPr>
          <a:xfrm>
            <a:off x="3048000" y="2590800"/>
            <a:ext cx="914400" cy="685800"/>
          </a:xfrm>
          <a:prstGeom prst="can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200" dirty="0" smtClean="0"/>
          </a:p>
          <a:p>
            <a:pPr algn="ctr"/>
            <a:r>
              <a:rPr lang="en-US" sz="1200" dirty="0" err="1" smtClean="0"/>
              <a:t>Quản</a:t>
            </a:r>
            <a:r>
              <a:rPr lang="en-US" sz="1200" dirty="0" smtClean="0"/>
              <a:t> </a:t>
            </a:r>
            <a:r>
              <a:rPr lang="en-US" sz="1200" dirty="0" err="1" smtClean="0"/>
              <a:t>lý</a:t>
            </a:r>
            <a:r>
              <a:rPr lang="en-US" sz="1200" dirty="0" smtClean="0"/>
              <a:t> </a:t>
            </a:r>
            <a:r>
              <a:rPr lang="en-US" sz="1200" dirty="0" err="1" smtClean="0"/>
              <a:t>Sản</a:t>
            </a:r>
            <a:r>
              <a:rPr lang="en-US" sz="1200" dirty="0" smtClean="0"/>
              <a:t> </a:t>
            </a:r>
            <a:r>
              <a:rPr lang="en-US" sz="1200" dirty="0" err="1" smtClean="0"/>
              <a:t>xuất</a:t>
            </a:r>
            <a:endParaRPr lang="en-US" sz="1200" dirty="0" smtClean="0"/>
          </a:p>
          <a:p>
            <a:pPr algn="ctr"/>
            <a:endParaRPr lang="en-US" sz="1200" dirty="0"/>
          </a:p>
        </p:txBody>
      </p:sp>
      <p:sp>
        <p:nvSpPr>
          <p:cNvPr id="28" name="Left-Right Arrow 27"/>
          <p:cNvSpPr/>
          <p:nvPr/>
        </p:nvSpPr>
        <p:spPr>
          <a:xfrm rot="5400000">
            <a:off x="4762500" y="1562100"/>
            <a:ext cx="495300" cy="266700"/>
          </a:xfrm>
          <a:prstGeom prst="leftRigh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Left-Right Arrow 28"/>
          <p:cNvSpPr/>
          <p:nvPr/>
        </p:nvSpPr>
        <p:spPr>
          <a:xfrm rot="9423673">
            <a:off x="6890390" y="2314324"/>
            <a:ext cx="495300" cy="266700"/>
          </a:xfrm>
          <a:prstGeom prst="leftRigh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Left-Right Arrow 29"/>
          <p:cNvSpPr/>
          <p:nvPr/>
        </p:nvSpPr>
        <p:spPr>
          <a:xfrm rot="12005809">
            <a:off x="7384399" y="4304490"/>
            <a:ext cx="651645" cy="276743"/>
          </a:xfrm>
          <a:prstGeom prst="leftRigh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Left-Right Arrow 30"/>
          <p:cNvSpPr/>
          <p:nvPr/>
        </p:nvSpPr>
        <p:spPr>
          <a:xfrm rot="14052057">
            <a:off x="6356961" y="5601454"/>
            <a:ext cx="495300" cy="266700"/>
          </a:xfrm>
          <a:prstGeom prst="leftRigh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Left-Right Arrow 31"/>
          <p:cNvSpPr/>
          <p:nvPr/>
        </p:nvSpPr>
        <p:spPr>
          <a:xfrm rot="17232310">
            <a:off x="3458187" y="5705263"/>
            <a:ext cx="495300" cy="266700"/>
          </a:xfrm>
          <a:prstGeom prst="leftRigh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Left-Right Arrow 32"/>
          <p:cNvSpPr/>
          <p:nvPr/>
        </p:nvSpPr>
        <p:spPr>
          <a:xfrm rot="20509667">
            <a:off x="2086637" y="4387115"/>
            <a:ext cx="495300" cy="266700"/>
          </a:xfrm>
          <a:prstGeom prst="leftRigh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Left-Right Arrow 33"/>
          <p:cNvSpPr/>
          <p:nvPr/>
        </p:nvSpPr>
        <p:spPr>
          <a:xfrm rot="1709566">
            <a:off x="2386940" y="2345512"/>
            <a:ext cx="636320" cy="265283"/>
          </a:xfrm>
          <a:prstGeom prst="leftRigh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Left-Right Arrow 34"/>
          <p:cNvSpPr/>
          <p:nvPr/>
        </p:nvSpPr>
        <p:spPr>
          <a:xfrm rot="1709566">
            <a:off x="3999615" y="3282427"/>
            <a:ext cx="535170" cy="291902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Left-Right Arrow 35"/>
          <p:cNvSpPr/>
          <p:nvPr/>
        </p:nvSpPr>
        <p:spPr>
          <a:xfrm rot="5400000">
            <a:off x="4800600" y="2857500"/>
            <a:ext cx="495300" cy="2667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Left-Right Arrow 36"/>
          <p:cNvSpPr/>
          <p:nvPr/>
        </p:nvSpPr>
        <p:spPr>
          <a:xfrm rot="9423673">
            <a:off x="5594990" y="3076324"/>
            <a:ext cx="495300" cy="2667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Left-Right Arrow 37"/>
          <p:cNvSpPr/>
          <p:nvPr/>
        </p:nvSpPr>
        <p:spPr>
          <a:xfrm rot="11703669">
            <a:off x="5738233" y="3733800"/>
            <a:ext cx="510167" cy="314034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Left-Right Arrow 38"/>
          <p:cNvSpPr/>
          <p:nvPr/>
        </p:nvSpPr>
        <p:spPr>
          <a:xfrm rot="14052057">
            <a:off x="5366731" y="4488916"/>
            <a:ext cx="495300" cy="2667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Left-Right Arrow 39"/>
          <p:cNvSpPr/>
          <p:nvPr/>
        </p:nvSpPr>
        <p:spPr>
          <a:xfrm rot="18618200">
            <a:off x="4214864" y="4485171"/>
            <a:ext cx="495300" cy="2667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Left-Right Arrow 40"/>
          <p:cNvSpPr/>
          <p:nvPr/>
        </p:nvSpPr>
        <p:spPr>
          <a:xfrm rot="20855483">
            <a:off x="3906983" y="3934376"/>
            <a:ext cx="475032" cy="245074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76200"/>
            <a:ext cx="8077200" cy="944562"/>
          </a:xfrm>
        </p:spPr>
        <p:txBody>
          <a:bodyPr>
            <a:normAutofit fontScale="90000"/>
          </a:bodyPr>
          <a:lstStyle/>
          <a:p>
            <a:r>
              <a:rPr smtClean="0"/>
              <a:t>TRIỂN KHAI CSDL TRÊN CÁC HQTCSDL</a:t>
            </a:r>
            <a:endParaRPr lang="en-US" dirty="0"/>
          </a:p>
        </p:txBody>
      </p:sp>
      <p:sp>
        <p:nvSpPr>
          <p:cNvPr id="43" name="Content Placeholder 42"/>
          <p:cNvSpPr>
            <a:spLocks noGrp="1"/>
          </p:cNvSpPr>
          <p:nvPr>
            <p:ph sz="half" idx="1"/>
          </p:nvPr>
        </p:nvSpPr>
        <p:spPr>
          <a:xfrm>
            <a:off x="685800" y="1676400"/>
            <a:ext cx="4419600" cy="444976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4" name="Content Placeholder 43"/>
          <p:cNvSpPr>
            <a:spLocks noGrp="1"/>
          </p:cNvSpPr>
          <p:nvPr>
            <p:ph sz="half" idx="2"/>
          </p:nvPr>
        </p:nvSpPr>
        <p:spPr>
          <a:xfrm>
            <a:off x="5105400" y="1600200"/>
            <a:ext cx="4038600" cy="4525963"/>
          </a:xfrm>
        </p:spPr>
        <p:txBody>
          <a:bodyPr>
            <a:normAutofit/>
          </a:bodyPr>
          <a:lstStyle/>
          <a:p>
            <a:r>
              <a:rPr lang="en-US" sz="2400" dirty="0" err="1" smtClean="0"/>
              <a:t>Triển</a:t>
            </a:r>
            <a:r>
              <a:rPr lang="en-US" sz="2400" dirty="0" smtClean="0"/>
              <a:t> </a:t>
            </a:r>
            <a:r>
              <a:rPr lang="en-US" sz="2400" dirty="0" err="1" smtClean="0"/>
              <a:t>khai</a:t>
            </a:r>
            <a:r>
              <a:rPr lang="en-US" sz="2400" dirty="0" smtClean="0"/>
              <a:t> SQL Server, Oracle, DB2  </a:t>
            </a:r>
            <a:r>
              <a:rPr lang="en-US" sz="2400" dirty="0" err="1" smtClean="0"/>
              <a:t>cho</a:t>
            </a:r>
            <a:r>
              <a:rPr lang="en-US" sz="2400" dirty="0" smtClean="0"/>
              <a:t> Database Center. </a:t>
            </a:r>
          </a:p>
          <a:p>
            <a:r>
              <a:rPr lang="en-US" sz="2400" dirty="0" err="1" smtClean="0"/>
              <a:t>Triển</a:t>
            </a:r>
            <a:r>
              <a:rPr lang="en-US" sz="2400" dirty="0" smtClean="0"/>
              <a:t> </a:t>
            </a:r>
            <a:r>
              <a:rPr lang="en-US" sz="2400" dirty="0" err="1" smtClean="0"/>
              <a:t>khai</a:t>
            </a:r>
            <a:r>
              <a:rPr lang="en-US" sz="2400" dirty="0" smtClean="0"/>
              <a:t> SQL Server, </a:t>
            </a:r>
            <a:r>
              <a:rPr lang="en-US" sz="2400" dirty="0" err="1" smtClean="0"/>
              <a:t>MySQL</a:t>
            </a:r>
            <a:r>
              <a:rPr lang="en-US" sz="2400" dirty="0" smtClean="0"/>
              <a:t> </a:t>
            </a:r>
            <a:r>
              <a:rPr lang="en-US" sz="2400" dirty="0" err="1" smtClean="0"/>
              <a:t>cho</a:t>
            </a:r>
            <a:r>
              <a:rPr lang="en-US" sz="2400" dirty="0" smtClean="0"/>
              <a:t> Data Marts .</a:t>
            </a:r>
          </a:p>
          <a:p>
            <a:r>
              <a:rPr lang="en-US" sz="2400" dirty="0" err="1" smtClean="0"/>
              <a:t>Đồng</a:t>
            </a:r>
            <a:r>
              <a:rPr lang="en-US" sz="2400" dirty="0" smtClean="0"/>
              <a:t> </a:t>
            </a:r>
            <a:r>
              <a:rPr lang="en-US" sz="2400" dirty="0" err="1" smtClean="0"/>
              <a:t>bộ</a:t>
            </a:r>
            <a:r>
              <a:rPr lang="en-US" sz="2400" dirty="0" smtClean="0"/>
              <a:t> </a:t>
            </a:r>
            <a:r>
              <a:rPr lang="en-US" sz="2400" dirty="0" err="1" smtClean="0"/>
              <a:t>hóa</a:t>
            </a:r>
            <a:r>
              <a:rPr lang="en-US" sz="2400" dirty="0" smtClean="0"/>
              <a:t> </a:t>
            </a:r>
            <a:r>
              <a:rPr lang="en-US" sz="2400" dirty="0" err="1" smtClean="0"/>
              <a:t>dữ</a:t>
            </a:r>
            <a:r>
              <a:rPr lang="en-US" sz="2400" dirty="0" smtClean="0"/>
              <a:t> </a:t>
            </a:r>
            <a:r>
              <a:rPr lang="en-US" sz="2400" dirty="0" err="1" smtClean="0"/>
              <a:t>liệu</a:t>
            </a:r>
            <a:r>
              <a:rPr lang="en-US" sz="2400" dirty="0" smtClean="0"/>
              <a:t> </a:t>
            </a:r>
            <a:r>
              <a:rPr lang="en-US" sz="2400" dirty="0" err="1" smtClean="0"/>
              <a:t>bằng</a:t>
            </a:r>
            <a:r>
              <a:rPr lang="en-US" sz="2400" dirty="0" smtClean="0"/>
              <a:t> ETL / Web service. </a:t>
            </a:r>
          </a:p>
          <a:p>
            <a:r>
              <a:rPr lang="en-US" sz="2400" dirty="0" err="1" smtClean="0"/>
              <a:t>Công</a:t>
            </a:r>
            <a:r>
              <a:rPr lang="en-US" sz="2400" dirty="0" smtClean="0"/>
              <a:t> </a:t>
            </a:r>
            <a:r>
              <a:rPr lang="en-US" sz="2400" dirty="0" err="1" smtClean="0"/>
              <a:t>nghệ</a:t>
            </a:r>
            <a:r>
              <a:rPr lang="en-US" sz="2400" dirty="0" smtClean="0"/>
              <a:t> </a:t>
            </a:r>
            <a:r>
              <a:rPr lang="en-US" sz="2400" dirty="0" err="1" smtClean="0"/>
              <a:t>hỗ</a:t>
            </a:r>
            <a:r>
              <a:rPr lang="en-US" sz="2400" dirty="0" smtClean="0"/>
              <a:t> </a:t>
            </a:r>
            <a:r>
              <a:rPr lang="en-US" sz="2400" dirty="0" err="1" smtClean="0"/>
              <a:t>trợ</a:t>
            </a:r>
            <a:r>
              <a:rPr lang="en-US" sz="2400" dirty="0" smtClean="0"/>
              <a:t> </a:t>
            </a:r>
            <a:r>
              <a:rPr lang="en-US" sz="2400" dirty="0" err="1" smtClean="0"/>
              <a:t>triển</a:t>
            </a:r>
            <a:r>
              <a:rPr lang="en-US" sz="2400" dirty="0" smtClean="0"/>
              <a:t> </a:t>
            </a:r>
            <a:r>
              <a:rPr lang="en-US" sz="2400" dirty="0" err="1" smtClean="0"/>
              <a:t>khai</a:t>
            </a:r>
            <a:r>
              <a:rPr lang="en-US" sz="2400" dirty="0" smtClean="0"/>
              <a:t> </a:t>
            </a:r>
            <a:r>
              <a:rPr lang="en-US" sz="2400" dirty="0" err="1" smtClean="0"/>
              <a:t>mô</a:t>
            </a:r>
            <a:r>
              <a:rPr lang="en-US" sz="2400" dirty="0" smtClean="0"/>
              <a:t> </a:t>
            </a:r>
            <a:r>
              <a:rPr lang="en-US" sz="2400" dirty="0" err="1" smtClean="0"/>
              <a:t>hình</a:t>
            </a:r>
            <a:r>
              <a:rPr lang="en-US" sz="2400" dirty="0" smtClean="0"/>
              <a:t> ETL </a:t>
            </a:r>
            <a:r>
              <a:rPr lang="en-US" sz="2400" dirty="0" err="1" smtClean="0"/>
              <a:t>và</a:t>
            </a:r>
            <a:r>
              <a:rPr lang="en-US" sz="2400" dirty="0" smtClean="0"/>
              <a:t> Web service</a:t>
            </a:r>
            <a:endParaRPr lang="en-US" sz="2400" dirty="0"/>
          </a:p>
        </p:txBody>
      </p:sp>
      <p:grpSp>
        <p:nvGrpSpPr>
          <p:cNvPr id="42" name="Group 41"/>
          <p:cNvGrpSpPr/>
          <p:nvPr/>
        </p:nvGrpSpPr>
        <p:grpSpPr>
          <a:xfrm>
            <a:off x="762000" y="1295400"/>
            <a:ext cx="4267200" cy="4114800"/>
            <a:chOff x="2590800" y="1905000"/>
            <a:chExt cx="4724400" cy="3810000"/>
          </a:xfrm>
        </p:grpSpPr>
        <p:sp>
          <p:nvSpPr>
            <p:cNvPr id="26" name="Oval 25"/>
            <p:cNvSpPr/>
            <p:nvPr/>
          </p:nvSpPr>
          <p:spPr>
            <a:xfrm>
              <a:off x="2895600" y="2209800"/>
              <a:ext cx="4343400" cy="3505200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Can 4"/>
            <p:cNvSpPr/>
            <p:nvPr/>
          </p:nvSpPr>
          <p:spPr>
            <a:xfrm>
              <a:off x="4572000" y="3276600"/>
              <a:ext cx="990600" cy="1066800"/>
            </a:xfrm>
            <a:prstGeom prst="can">
              <a:avLst>
                <a:gd name="adj" fmla="val 43132"/>
              </a:avLst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DATABASE ERP</a:t>
              </a:r>
              <a:endParaRPr lang="en-US" sz="1400" dirty="0"/>
            </a:p>
          </p:txBody>
        </p:sp>
        <p:sp>
          <p:nvSpPr>
            <p:cNvPr id="19" name="Can 18"/>
            <p:cNvSpPr/>
            <p:nvPr/>
          </p:nvSpPr>
          <p:spPr>
            <a:xfrm>
              <a:off x="4495800" y="1905000"/>
              <a:ext cx="914400" cy="685800"/>
            </a:xfrm>
            <a:prstGeom prst="can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200" dirty="0" smtClean="0"/>
            </a:p>
            <a:p>
              <a:pPr algn="ctr"/>
              <a:r>
                <a:rPr lang="en-US" sz="1200" dirty="0" err="1" smtClean="0"/>
                <a:t>Quản</a:t>
              </a:r>
              <a:r>
                <a:rPr lang="en-US" sz="1200" dirty="0" smtClean="0"/>
                <a:t> </a:t>
              </a:r>
              <a:r>
                <a:rPr lang="en-US" sz="1200" dirty="0" err="1" smtClean="0"/>
                <a:t>lý</a:t>
              </a:r>
              <a:r>
                <a:rPr lang="en-US" sz="1200" dirty="0" smtClean="0"/>
                <a:t> </a:t>
              </a:r>
              <a:r>
                <a:rPr lang="en-US" sz="1200" dirty="0" err="1" smtClean="0"/>
                <a:t>cơ</a:t>
              </a:r>
              <a:r>
                <a:rPr lang="en-US" sz="1200" dirty="0" smtClean="0"/>
                <a:t> </a:t>
              </a:r>
              <a:r>
                <a:rPr lang="en-US" sz="1200" dirty="0" err="1" smtClean="0"/>
                <a:t>sở</a:t>
              </a:r>
              <a:r>
                <a:rPr lang="en-US" sz="1200" dirty="0" smtClean="0"/>
                <a:t> </a:t>
              </a:r>
              <a:r>
                <a:rPr lang="en-US" sz="1200" dirty="0" err="1" smtClean="0"/>
                <a:t>vật</a:t>
              </a:r>
              <a:r>
                <a:rPr lang="en-US" sz="1200" dirty="0" smtClean="0"/>
                <a:t> </a:t>
              </a:r>
              <a:r>
                <a:rPr lang="en-US" sz="1200" dirty="0" err="1" smtClean="0"/>
                <a:t>chất</a:t>
              </a:r>
              <a:endParaRPr lang="en-US" sz="1200" dirty="0" smtClean="0"/>
            </a:p>
            <a:p>
              <a:pPr algn="ctr"/>
              <a:endParaRPr lang="en-US" sz="1200" dirty="0"/>
            </a:p>
          </p:txBody>
        </p:sp>
        <p:sp>
          <p:nvSpPr>
            <p:cNvPr id="20" name="Can 19"/>
            <p:cNvSpPr/>
            <p:nvPr/>
          </p:nvSpPr>
          <p:spPr>
            <a:xfrm>
              <a:off x="6172200" y="2362200"/>
              <a:ext cx="914400" cy="685800"/>
            </a:xfrm>
            <a:prstGeom prst="can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200" dirty="0" smtClean="0"/>
            </a:p>
            <a:p>
              <a:pPr algn="ctr"/>
              <a:r>
                <a:rPr lang="en-US" sz="1200" dirty="0" err="1" smtClean="0"/>
                <a:t>Quản</a:t>
              </a:r>
              <a:r>
                <a:rPr lang="en-US" sz="1200" dirty="0" smtClean="0"/>
                <a:t> </a:t>
              </a:r>
              <a:r>
                <a:rPr lang="en-US" sz="1200" dirty="0" err="1" smtClean="0"/>
                <a:t>lý</a:t>
              </a:r>
              <a:r>
                <a:rPr lang="en-US" sz="1200" dirty="0" smtClean="0"/>
                <a:t> </a:t>
              </a:r>
              <a:r>
                <a:rPr lang="en-US" sz="1200" dirty="0" err="1" smtClean="0"/>
                <a:t>kế</a:t>
              </a:r>
              <a:r>
                <a:rPr lang="en-US" sz="1200" dirty="0" smtClean="0"/>
                <a:t> </a:t>
              </a:r>
              <a:r>
                <a:rPr lang="en-US" sz="1200" dirty="0" err="1" smtClean="0"/>
                <a:t>toán</a:t>
              </a:r>
              <a:endParaRPr lang="en-US" sz="1200" dirty="0" smtClean="0"/>
            </a:p>
            <a:p>
              <a:pPr algn="ctr"/>
              <a:endParaRPr lang="en-US" sz="1200" dirty="0"/>
            </a:p>
          </p:txBody>
        </p:sp>
        <p:sp>
          <p:nvSpPr>
            <p:cNvPr id="21" name="Can 20"/>
            <p:cNvSpPr/>
            <p:nvPr/>
          </p:nvSpPr>
          <p:spPr>
            <a:xfrm>
              <a:off x="6400800" y="3733800"/>
              <a:ext cx="914400" cy="685800"/>
            </a:xfrm>
            <a:prstGeom prst="can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200" dirty="0" smtClean="0"/>
            </a:p>
            <a:p>
              <a:pPr algn="ctr"/>
              <a:r>
                <a:rPr lang="en-US" sz="1200" dirty="0" err="1" smtClean="0"/>
                <a:t>Quản</a:t>
              </a:r>
              <a:r>
                <a:rPr lang="en-US" sz="1200" dirty="0" smtClean="0"/>
                <a:t> </a:t>
              </a:r>
              <a:r>
                <a:rPr lang="en-US" sz="1200" dirty="0" err="1" smtClean="0"/>
                <a:t>lý</a:t>
              </a:r>
              <a:r>
                <a:rPr lang="en-US" sz="1200" dirty="0" smtClean="0"/>
                <a:t> </a:t>
              </a:r>
              <a:r>
                <a:rPr lang="en-US" sz="1200" dirty="0" err="1" smtClean="0"/>
                <a:t>Tài</a:t>
              </a:r>
              <a:r>
                <a:rPr lang="en-US" sz="1200" dirty="0" smtClean="0"/>
                <a:t> </a:t>
              </a:r>
              <a:r>
                <a:rPr lang="en-US" sz="1200" dirty="0" err="1" smtClean="0"/>
                <a:t>chính</a:t>
              </a:r>
              <a:endParaRPr lang="en-US" sz="1200" dirty="0" smtClean="0"/>
            </a:p>
            <a:p>
              <a:pPr algn="ctr"/>
              <a:endParaRPr lang="en-US" sz="1200" dirty="0"/>
            </a:p>
          </p:txBody>
        </p:sp>
        <p:sp>
          <p:nvSpPr>
            <p:cNvPr id="22" name="Can 21"/>
            <p:cNvSpPr/>
            <p:nvPr/>
          </p:nvSpPr>
          <p:spPr>
            <a:xfrm>
              <a:off x="3733800" y="4953000"/>
              <a:ext cx="914400" cy="685800"/>
            </a:xfrm>
            <a:prstGeom prst="can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200" dirty="0" smtClean="0"/>
            </a:p>
            <a:p>
              <a:pPr algn="ctr"/>
              <a:r>
                <a:rPr lang="en-US" sz="1200" dirty="0" err="1" smtClean="0"/>
                <a:t>Quản</a:t>
              </a:r>
              <a:r>
                <a:rPr lang="en-US" sz="1200" dirty="0" smtClean="0"/>
                <a:t> </a:t>
              </a:r>
              <a:r>
                <a:rPr lang="en-US" sz="1200" dirty="0" err="1" smtClean="0"/>
                <a:t>lý</a:t>
              </a:r>
              <a:r>
                <a:rPr lang="en-US" sz="1200" dirty="0" smtClean="0"/>
                <a:t> </a:t>
              </a:r>
              <a:r>
                <a:rPr lang="en-US" sz="1200" dirty="0" err="1" smtClean="0"/>
                <a:t>bán</a:t>
              </a:r>
              <a:r>
                <a:rPr lang="en-US" sz="1200" dirty="0" smtClean="0"/>
                <a:t> </a:t>
              </a:r>
              <a:r>
                <a:rPr lang="en-US" sz="1200" dirty="0" err="1" smtClean="0"/>
                <a:t>hàng</a:t>
              </a:r>
              <a:endParaRPr lang="en-US" sz="1200" dirty="0" smtClean="0"/>
            </a:p>
            <a:p>
              <a:pPr algn="ctr"/>
              <a:endParaRPr lang="en-US" sz="1200" dirty="0"/>
            </a:p>
          </p:txBody>
        </p:sp>
        <p:sp>
          <p:nvSpPr>
            <p:cNvPr id="23" name="Can 22"/>
            <p:cNvSpPr/>
            <p:nvPr/>
          </p:nvSpPr>
          <p:spPr>
            <a:xfrm>
              <a:off x="5638800" y="4953000"/>
              <a:ext cx="914400" cy="685800"/>
            </a:xfrm>
            <a:prstGeom prst="can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100" dirty="0" smtClean="0"/>
            </a:p>
            <a:p>
              <a:pPr algn="ctr"/>
              <a:r>
                <a:rPr lang="en-US" sz="1100" dirty="0" err="1" smtClean="0"/>
                <a:t>Quản</a:t>
              </a:r>
              <a:r>
                <a:rPr lang="en-US" sz="1100" dirty="0" smtClean="0"/>
                <a:t> </a:t>
              </a:r>
              <a:r>
                <a:rPr lang="en-US" sz="1100" dirty="0" err="1" smtClean="0"/>
                <a:t>lý</a:t>
              </a:r>
              <a:r>
                <a:rPr lang="en-US" sz="1100" dirty="0" smtClean="0"/>
                <a:t> </a:t>
              </a:r>
              <a:r>
                <a:rPr lang="en-US" sz="1100" dirty="0" err="1" smtClean="0"/>
                <a:t>kho</a:t>
              </a:r>
              <a:r>
                <a:rPr lang="en-US" sz="1100" dirty="0" smtClean="0"/>
                <a:t> </a:t>
              </a:r>
              <a:r>
                <a:rPr lang="en-US" sz="1100" dirty="0" err="1" smtClean="0"/>
                <a:t>hàng</a:t>
              </a:r>
              <a:endParaRPr lang="en-US" sz="1100" dirty="0" smtClean="0"/>
            </a:p>
            <a:p>
              <a:pPr algn="ctr"/>
              <a:endParaRPr lang="en-US" sz="1100" dirty="0"/>
            </a:p>
          </p:txBody>
        </p:sp>
        <p:sp>
          <p:nvSpPr>
            <p:cNvPr id="24" name="Can 23"/>
            <p:cNvSpPr/>
            <p:nvPr/>
          </p:nvSpPr>
          <p:spPr>
            <a:xfrm>
              <a:off x="2590800" y="3962400"/>
              <a:ext cx="914400" cy="685800"/>
            </a:xfrm>
            <a:prstGeom prst="can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100" dirty="0" smtClean="0"/>
            </a:p>
            <a:p>
              <a:pPr algn="ctr"/>
              <a:r>
                <a:rPr lang="en-US" sz="1100" dirty="0" err="1" smtClean="0"/>
                <a:t>Quản</a:t>
              </a:r>
              <a:r>
                <a:rPr lang="en-US" sz="1100" dirty="0" smtClean="0"/>
                <a:t> </a:t>
              </a:r>
              <a:r>
                <a:rPr lang="en-US" sz="1100" dirty="0" err="1" smtClean="0"/>
                <a:t>lý</a:t>
              </a:r>
              <a:r>
                <a:rPr lang="en-US" sz="1100" dirty="0" smtClean="0"/>
                <a:t> </a:t>
              </a:r>
              <a:r>
                <a:rPr lang="en-US" sz="1100" dirty="0" err="1" smtClean="0"/>
                <a:t>nguồn</a:t>
              </a:r>
              <a:r>
                <a:rPr lang="en-US" sz="1100" dirty="0" smtClean="0"/>
                <a:t> </a:t>
              </a:r>
              <a:r>
                <a:rPr lang="en-US" sz="1100" dirty="0" err="1" smtClean="0"/>
                <a:t>nhân</a:t>
              </a:r>
              <a:r>
                <a:rPr lang="en-US" sz="1100" dirty="0" smtClean="0"/>
                <a:t> </a:t>
              </a:r>
              <a:r>
                <a:rPr lang="en-US" sz="1100" dirty="0" err="1" smtClean="0"/>
                <a:t>lực</a:t>
              </a:r>
              <a:endParaRPr lang="en-US" sz="1100" dirty="0" smtClean="0"/>
            </a:p>
            <a:p>
              <a:pPr algn="ctr"/>
              <a:endParaRPr lang="en-US" sz="1100" dirty="0"/>
            </a:p>
          </p:txBody>
        </p:sp>
        <p:sp>
          <p:nvSpPr>
            <p:cNvPr id="25" name="Can 24"/>
            <p:cNvSpPr/>
            <p:nvPr/>
          </p:nvSpPr>
          <p:spPr>
            <a:xfrm>
              <a:off x="3048000" y="2590800"/>
              <a:ext cx="914400" cy="685800"/>
            </a:xfrm>
            <a:prstGeom prst="can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200" dirty="0" smtClean="0"/>
            </a:p>
            <a:p>
              <a:pPr algn="ctr"/>
              <a:r>
                <a:rPr lang="en-US" sz="1200" dirty="0" err="1" smtClean="0"/>
                <a:t>Quản</a:t>
              </a:r>
              <a:r>
                <a:rPr lang="en-US" sz="1200" dirty="0" smtClean="0"/>
                <a:t> </a:t>
              </a:r>
              <a:r>
                <a:rPr lang="en-US" sz="1200" dirty="0" err="1" smtClean="0"/>
                <a:t>lý</a:t>
              </a:r>
              <a:r>
                <a:rPr lang="en-US" sz="1200" dirty="0" smtClean="0"/>
                <a:t> </a:t>
              </a:r>
              <a:r>
                <a:rPr lang="en-US" sz="1200" dirty="0" err="1" smtClean="0"/>
                <a:t>Sản</a:t>
              </a:r>
              <a:r>
                <a:rPr lang="en-US" sz="1200" dirty="0" smtClean="0"/>
                <a:t> </a:t>
              </a:r>
              <a:r>
                <a:rPr lang="en-US" sz="1200" dirty="0" err="1" smtClean="0"/>
                <a:t>xuất</a:t>
              </a:r>
              <a:endParaRPr lang="en-US" sz="1200" dirty="0" smtClean="0"/>
            </a:p>
            <a:p>
              <a:pPr algn="ctr"/>
              <a:endParaRPr lang="en-US" sz="1200" dirty="0"/>
            </a:p>
          </p:txBody>
        </p:sp>
        <p:sp>
          <p:nvSpPr>
            <p:cNvPr id="35" name="Left-Right Arrow 34"/>
            <p:cNvSpPr/>
            <p:nvPr/>
          </p:nvSpPr>
          <p:spPr>
            <a:xfrm rot="1709566">
              <a:off x="3999615" y="3282427"/>
              <a:ext cx="535170" cy="291902"/>
            </a:xfrm>
            <a:prstGeom prst="leftRight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Left-Right Arrow 35"/>
            <p:cNvSpPr/>
            <p:nvPr/>
          </p:nvSpPr>
          <p:spPr>
            <a:xfrm rot="5400000">
              <a:off x="4800600" y="2857500"/>
              <a:ext cx="495300" cy="266700"/>
            </a:xfrm>
            <a:prstGeom prst="leftRight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Left-Right Arrow 36"/>
            <p:cNvSpPr/>
            <p:nvPr/>
          </p:nvSpPr>
          <p:spPr>
            <a:xfrm rot="9423673">
              <a:off x="5594990" y="3076324"/>
              <a:ext cx="495300" cy="266700"/>
            </a:xfrm>
            <a:prstGeom prst="leftRight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Left-Right Arrow 37"/>
            <p:cNvSpPr/>
            <p:nvPr/>
          </p:nvSpPr>
          <p:spPr>
            <a:xfrm rot="11703669">
              <a:off x="5738233" y="3733800"/>
              <a:ext cx="510167" cy="314034"/>
            </a:xfrm>
            <a:prstGeom prst="leftRight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Left-Right Arrow 38"/>
            <p:cNvSpPr/>
            <p:nvPr/>
          </p:nvSpPr>
          <p:spPr>
            <a:xfrm rot="14052057">
              <a:off x="5366731" y="4488916"/>
              <a:ext cx="495300" cy="266700"/>
            </a:xfrm>
            <a:prstGeom prst="leftRight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Left-Right Arrow 39"/>
            <p:cNvSpPr/>
            <p:nvPr/>
          </p:nvSpPr>
          <p:spPr>
            <a:xfrm rot="18618200">
              <a:off x="4214864" y="4485171"/>
              <a:ext cx="495300" cy="266700"/>
            </a:xfrm>
            <a:prstGeom prst="leftRight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Left-Right Arrow 40"/>
            <p:cNvSpPr/>
            <p:nvPr/>
          </p:nvSpPr>
          <p:spPr>
            <a:xfrm rot="20855483">
              <a:off x="3906983" y="3934376"/>
              <a:ext cx="475032" cy="245074"/>
            </a:xfrm>
            <a:prstGeom prst="leftRight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i="1" smtClean="0"/>
              <a:t>Hệ thống ETL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i="1" dirty="0" err="1" smtClean="0"/>
              <a:t>Hệ</a:t>
            </a:r>
            <a:r>
              <a:rPr lang="en-US" i="1" dirty="0" smtClean="0"/>
              <a:t> </a:t>
            </a:r>
            <a:r>
              <a:rPr lang="en-US" i="1" dirty="0" err="1" smtClean="0"/>
              <a:t>thống</a:t>
            </a:r>
            <a:r>
              <a:rPr lang="en-US" i="1" dirty="0" smtClean="0"/>
              <a:t> ETL</a:t>
            </a:r>
            <a:r>
              <a:rPr lang="en-US" dirty="0" smtClean="0"/>
              <a:t> (Extract, Transform, Load) </a:t>
            </a:r>
            <a:r>
              <a:rPr lang="en-US" dirty="0" err="1" smtClean="0"/>
              <a:t>mang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DL </a:t>
            </a:r>
            <a:r>
              <a:rPr lang="en-US" dirty="0" err="1" smtClean="0"/>
              <a:t>từ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hệ</a:t>
            </a:r>
            <a:r>
              <a:rPr lang="en-US" dirty="0" smtClean="0"/>
              <a:t> </a:t>
            </a:r>
            <a:r>
              <a:rPr lang="en-US" dirty="0" err="1" smtClean="0"/>
              <a:t>thống</a:t>
            </a:r>
            <a:r>
              <a:rPr lang="en-US" dirty="0" smtClean="0"/>
              <a:t> </a:t>
            </a:r>
            <a:r>
              <a:rPr lang="en-US" dirty="0" err="1" smtClean="0"/>
              <a:t>nguồn</a:t>
            </a:r>
            <a:r>
              <a:rPr lang="en-US" dirty="0" smtClean="0"/>
              <a:t> </a:t>
            </a:r>
            <a:r>
              <a:rPr lang="en-US" dirty="0" err="1" smtClean="0"/>
              <a:t>khác</a:t>
            </a:r>
            <a:r>
              <a:rPr lang="en-US" dirty="0" smtClean="0"/>
              <a:t> </a:t>
            </a:r>
            <a:r>
              <a:rPr lang="en-US" dirty="0" err="1" smtClean="0"/>
              <a:t>nhau</a:t>
            </a:r>
            <a:r>
              <a:rPr lang="en-US" dirty="0" smtClean="0"/>
              <a:t> </a:t>
            </a:r>
            <a:r>
              <a:rPr lang="en-US" dirty="0" err="1" smtClean="0"/>
              <a:t>vào</a:t>
            </a:r>
            <a:r>
              <a:rPr lang="en-US" dirty="0" smtClean="0"/>
              <a:t> </a:t>
            </a:r>
            <a:r>
              <a:rPr lang="en-US" dirty="0" err="1" smtClean="0"/>
              <a:t>một</a:t>
            </a:r>
            <a:r>
              <a:rPr lang="en-US" dirty="0" smtClean="0"/>
              <a:t> </a:t>
            </a:r>
            <a:r>
              <a:rPr lang="en-US" dirty="0" err="1" smtClean="0"/>
              <a:t>vùng</a:t>
            </a:r>
            <a:r>
              <a:rPr lang="en-US" dirty="0" smtClean="0"/>
              <a:t> </a:t>
            </a:r>
            <a:r>
              <a:rPr lang="en-US" dirty="0" err="1" smtClean="0"/>
              <a:t>riêng</a:t>
            </a:r>
            <a:r>
              <a:rPr lang="en-US" dirty="0" smtClean="0"/>
              <a:t> (staging area). ETL </a:t>
            </a:r>
            <a:r>
              <a:rPr lang="en-US" dirty="0" err="1" smtClean="0"/>
              <a:t>là</a:t>
            </a:r>
            <a:r>
              <a:rPr lang="en-US" dirty="0" smtClean="0"/>
              <a:t> </a:t>
            </a:r>
            <a:r>
              <a:rPr lang="en-US" dirty="0" err="1" smtClean="0"/>
              <a:t>một</a:t>
            </a:r>
            <a:r>
              <a:rPr lang="en-US" dirty="0" smtClean="0"/>
              <a:t> </a:t>
            </a:r>
            <a:r>
              <a:rPr lang="en-US" dirty="0" err="1" smtClean="0"/>
              <a:t>hệ</a:t>
            </a:r>
            <a:r>
              <a:rPr lang="en-US" dirty="0" smtClean="0"/>
              <a:t> </a:t>
            </a:r>
            <a:r>
              <a:rPr lang="en-US" dirty="0" err="1" smtClean="0"/>
              <a:t>thống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khả</a:t>
            </a:r>
            <a:r>
              <a:rPr lang="en-US" dirty="0" smtClean="0"/>
              <a:t> </a:t>
            </a:r>
            <a:r>
              <a:rPr lang="en-US" dirty="0" err="1" smtClean="0"/>
              <a:t>năng</a:t>
            </a:r>
            <a:r>
              <a:rPr lang="en-US" dirty="0" smtClean="0"/>
              <a:t> </a:t>
            </a:r>
            <a:r>
              <a:rPr lang="en-US" dirty="0" err="1" smtClean="0"/>
              <a:t>kết</a:t>
            </a:r>
            <a:r>
              <a:rPr lang="en-US" dirty="0" smtClean="0"/>
              <a:t> </a:t>
            </a:r>
            <a:r>
              <a:rPr lang="en-US" dirty="0" err="1" smtClean="0"/>
              <a:t>nối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hệ</a:t>
            </a:r>
            <a:r>
              <a:rPr lang="en-US" dirty="0" smtClean="0"/>
              <a:t> </a:t>
            </a:r>
            <a:r>
              <a:rPr lang="en-US" dirty="0" err="1" smtClean="0"/>
              <a:t>thống</a:t>
            </a:r>
            <a:r>
              <a:rPr lang="en-US" dirty="0" smtClean="0"/>
              <a:t> </a:t>
            </a:r>
            <a:r>
              <a:rPr lang="en-US" dirty="0" err="1" smtClean="0"/>
              <a:t>nguồn</a:t>
            </a:r>
            <a:r>
              <a:rPr lang="en-US" dirty="0" smtClean="0"/>
              <a:t>, </a:t>
            </a:r>
            <a:r>
              <a:rPr lang="en-US" dirty="0" err="1" smtClean="0"/>
              <a:t>đọc</a:t>
            </a:r>
            <a:r>
              <a:rPr lang="en-US" dirty="0" smtClean="0"/>
              <a:t> DL, </a:t>
            </a:r>
            <a:r>
              <a:rPr lang="en-US" dirty="0" err="1" smtClean="0"/>
              <a:t>chuyển</a:t>
            </a:r>
            <a:r>
              <a:rPr lang="en-US" dirty="0" smtClean="0"/>
              <a:t> DL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lưu</a:t>
            </a:r>
            <a:r>
              <a:rPr lang="en-US" dirty="0" smtClean="0"/>
              <a:t> </a:t>
            </a:r>
            <a:r>
              <a:rPr lang="en-US" dirty="0" err="1" smtClean="0"/>
              <a:t>trữ</a:t>
            </a:r>
            <a:r>
              <a:rPr lang="en-US" dirty="0" smtClean="0"/>
              <a:t> </a:t>
            </a:r>
            <a:r>
              <a:rPr lang="en-US" dirty="0" err="1" smtClean="0"/>
              <a:t>vào</a:t>
            </a:r>
            <a:r>
              <a:rPr lang="en-US" dirty="0" smtClean="0"/>
              <a:t> </a:t>
            </a:r>
            <a:r>
              <a:rPr lang="en-US" dirty="0" err="1" smtClean="0"/>
              <a:t>một</a:t>
            </a:r>
            <a:r>
              <a:rPr lang="en-US" dirty="0" smtClean="0"/>
              <a:t> </a:t>
            </a:r>
            <a:r>
              <a:rPr lang="en-US" dirty="0" err="1" smtClean="0"/>
              <a:t>hệ</a:t>
            </a:r>
            <a:r>
              <a:rPr lang="en-US" dirty="0" smtClean="0"/>
              <a:t> </a:t>
            </a:r>
            <a:r>
              <a:rPr lang="en-US" dirty="0" err="1" smtClean="0"/>
              <a:t>thống</a:t>
            </a:r>
            <a:r>
              <a:rPr lang="en-US" dirty="0" smtClean="0"/>
              <a:t> </a:t>
            </a:r>
            <a:r>
              <a:rPr lang="en-US" dirty="0" err="1" smtClean="0"/>
              <a:t>đích</a:t>
            </a:r>
            <a:r>
              <a:rPr lang="en-US" dirty="0" smtClean="0"/>
              <a:t> (a target system: </a:t>
            </a:r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 smtClean="0"/>
              <a:t>nhất</a:t>
            </a:r>
            <a:r>
              <a:rPr lang="en-US" dirty="0" smtClean="0"/>
              <a:t> </a:t>
            </a:r>
            <a:r>
              <a:rPr lang="en-US" dirty="0" err="1" smtClean="0"/>
              <a:t>thiết</a:t>
            </a:r>
            <a:r>
              <a:rPr lang="en-US" dirty="0" smtClean="0"/>
              <a:t> </a:t>
            </a:r>
            <a:r>
              <a:rPr lang="en-US" dirty="0" err="1" smtClean="0"/>
              <a:t>phải</a:t>
            </a:r>
            <a:r>
              <a:rPr lang="en-US" dirty="0" smtClean="0"/>
              <a:t> </a:t>
            </a:r>
            <a:r>
              <a:rPr lang="en-US" dirty="0" err="1" smtClean="0"/>
              <a:t>là</a:t>
            </a:r>
            <a:r>
              <a:rPr lang="en-US" dirty="0" smtClean="0"/>
              <a:t> </a:t>
            </a:r>
            <a:r>
              <a:rPr lang="en-US" dirty="0" err="1" smtClean="0"/>
              <a:t>một</a:t>
            </a:r>
            <a:r>
              <a:rPr lang="en-US" dirty="0" smtClean="0"/>
              <a:t> DW). </a:t>
            </a:r>
            <a:r>
              <a:rPr lang="en-US" dirty="0" err="1" smtClean="0"/>
              <a:t>Hệ</a:t>
            </a:r>
            <a:r>
              <a:rPr lang="en-US" dirty="0" smtClean="0"/>
              <a:t> </a:t>
            </a:r>
            <a:r>
              <a:rPr lang="en-US" dirty="0" err="1" smtClean="0"/>
              <a:t>thống</a:t>
            </a:r>
            <a:r>
              <a:rPr lang="en-US" dirty="0" smtClean="0"/>
              <a:t> ETL </a:t>
            </a:r>
            <a:r>
              <a:rPr lang="en-US" dirty="0" err="1" smtClean="0"/>
              <a:t>tích</a:t>
            </a:r>
            <a:r>
              <a:rPr lang="en-US" dirty="0" smtClean="0"/>
              <a:t> </a:t>
            </a:r>
            <a:r>
              <a:rPr lang="en-US" dirty="0" err="1" smtClean="0"/>
              <a:t>hợp</a:t>
            </a:r>
            <a:r>
              <a:rPr lang="en-US" dirty="0" smtClean="0"/>
              <a:t>, </a:t>
            </a:r>
            <a:r>
              <a:rPr lang="en-US" dirty="0" err="1" smtClean="0"/>
              <a:t>vận</a:t>
            </a:r>
            <a:r>
              <a:rPr lang="en-US" dirty="0" smtClean="0"/>
              <a:t> </a:t>
            </a:r>
            <a:r>
              <a:rPr lang="en-US" dirty="0" err="1" smtClean="0"/>
              <a:t>chuyển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lưu</a:t>
            </a:r>
            <a:r>
              <a:rPr lang="en-US" dirty="0" smtClean="0"/>
              <a:t> </a:t>
            </a:r>
            <a:r>
              <a:rPr lang="en-US" dirty="0" err="1" smtClean="0"/>
              <a:t>trữ</a:t>
            </a:r>
            <a:r>
              <a:rPr lang="en-US" dirty="0" smtClean="0"/>
              <a:t> DL </a:t>
            </a:r>
            <a:r>
              <a:rPr lang="en-US" dirty="0" err="1" smtClean="0"/>
              <a:t>vào</a:t>
            </a:r>
            <a:r>
              <a:rPr lang="en-US" dirty="0" smtClean="0"/>
              <a:t> </a:t>
            </a:r>
            <a:r>
              <a:rPr lang="en-US" dirty="0" err="1" smtClean="0"/>
              <a:t>một</a:t>
            </a:r>
            <a:r>
              <a:rPr lang="en-US" dirty="0" smtClean="0"/>
              <a:t> </a:t>
            </a:r>
            <a:r>
              <a:rPr lang="en-US" dirty="0" err="1" smtClean="0"/>
              <a:t>mảng</a:t>
            </a:r>
            <a:r>
              <a:rPr lang="en-US" dirty="0" smtClean="0"/>
              <a:t> </a:t>
            </a:r>
            <a:r>
              <a:rPr lang="en-US" dirty="0" err="1" smtClean="0"/>
              <a:t>dữ</a:t>
            </a:r>
            <a:r>
              <a:rPr lang="en-US" dirty="0" smtClean="0"/>
              <a:t> </a:t>
            </a:r>
            <a:r>
              <a:rPr lang="en-US" dirty="0" err="1" smtClean="0"/>
              <a:t>liệu</a:t>
            </a:r>
            <a:r>
              <a:rPr lang="en-US" dirty="0" smtClean="0"/>
              <a:t> </a:t>
            </a:r>
            <a:r>
              <a:rPr lang="en-US" dirty="0" err="1" smtClean="0"/>
              <a:t>đa</a:t>
            </a:r>
            <a:r>
              <a:rPr lang="en-US" dirty="0" smtClean="0"/>
              <a:t> </a:t>
            </a:r>
            <a:r>
              <a:rPr lang="en-US" dirty="0" err="1" smtClean="0"/>
              <a:t>chiều</a:t>
            </a:r>
            <a:r>
              <a:rPr lang="en-US" dirty="0" smtClean="0"/>
              <a:t> (a dimensional data store: DDS)</a:t>
            </a:r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EF480C5-F81C-4170-B55B-F0C6CA1484BE}" type="slidenum">
              <a:rPr lang="en-US"/>
              <a:pPr/>
              <a:t>6</a:t>
            </a:fld>
            <a:r>
              <a:rPr lang="en-US"/>
              <a:t>/23</a:t>
            </a:r>
          </a:p>
        </p:txBody>
      </p:sp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152400"/>
            <a:ext cx="4800600" cy="1219200"/>
          </a:xfrm>
        </p:spPr>
        <p:txBody>
          <a:bodyPr/>
          <a:lstStyle/>
          <a:p>
            <a:pPr algn="l"/>
            <a:r>
              <a:rPr lang="en-US" sz="3600" dirty="0">
                <a:solidFill>
                  <a:schemeClr val="tx1"/>
                </a:solidFill>
              </a:rPr>
              <a:t>MÔ HÌNH ETL </a:t>
            </a:r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52600"/>
            <a:ext cx="8229600" cy="4800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b="1"/>
              <a:t>Khái niệm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400">
                <a:solidFill>
                  <a:srgbClr val="000066"/>
                </a:solidFill>
              </a:rPr>
              <a:t>	E: Extract (trích), T: Transform (chuyển đổi), L: Load (nạp)</a:t>
            </a:r>
          </a:p>
          <a:p>
            <a:pPr>
              <a:lnSpc>
                <a:spcPct val="80000"/>
              </a:lnSpc>
            </a:pPr>
            <a:r>
              <a:rPr lang="en-US" b="1"/>
              <a:t>Mục đích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400">
                <a:solidFill>
                  <a:srgbClr val="000066"/>
                </a:solidFill>
              </a:rPr>
              <a:t>	Đây là quá trình lấy dữ liệu về từ hệ thống nguồn, chuyển đổi rồi đưa vào kho dữ liệu</a:t>
            </a:r>
          </a:p>
        </p:txBody>
      </p:sp>
      <p:pic>
        <p:nvPicPr>
          <p:cNvPr id="108597" name="Picture 5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3000" y="3657600"/>
            <a:ext cx="7467599" cy="310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1DC08C1-DCA3-4E23-9DAB-E969CD53740F}" type="slidenum">
              <a:rPr lang="en-US"/>
              <a:pPr/>
              <a:t>7</a:t>
            </a:fld>
            <a:r>
              <a:rPr lang="en-US"/>
              <a:t>/23</a:t>
            </a:r>
          </a:p>
        </p:txBody>
      </p:sp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>
          <a:xfrm>
            <a:off x="1511300" y="152400"/>
            <a:ext cx="5562600" cy="1219200"/>
          </a:xfrm>
        </p:spPr>
        <p:txBody>
          <a:bodyPr/>
          <a:lstStyle/>
          <a:p>
            <a:pPr algn="l"/>
            <a:r>
              <a:rPr lang="en-US" sz="3600" dirty="0">
                <a:solidFill>
                  <a:schemeClr val="tx1"/>
                </a:solidFill>
              </a:rPr>
              <a:t>MÔ HÌNH ETL </a:t>
            </a:r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229600" cy="4800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b="1" dirty="0" err="1"/>
              <a:t>Mô</a:t>
            </a:r>
            <a:r>
              <a:rPr lang="en-US" b="1" dirty="0"/>
              <a:t> </a:t>
            </a:r>
            <a:r>
              <a:rPr lang="en-US" b="1" dirty="0" err="1"/>
              <a:t>hình</a:t>
            </a:r>
            <a:r>
              <a:rPr lang="en-US" b="1" dirty="0"/>
              <a:t> </a:t>
            </a:r>
            <a:r>
              <a:rPr lang="en-US" b="1" dirty="0" err="1"/>
              <a:t>tiếp</a:t>
            </a:r>
            <a:r>
              <a:rPr lang="en-US" b="1" dirty="0"/>
              <a:t> </a:t>
            </a:r>
            <a:r>
              <a:rPr lang="en-US" b="1" dirty="0" err="1"/>
              <a:t>cận</a:t>
            </a:r>
            <a:endParaRPr lang="en-US" b="1" dirty="0"/>
          </a:p>
        </p:txBody>
      </p:sp>
      <p:pic>
        <p:nvPicPr>
          <p:cNvPr id="110597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9600" y="1600200"/>
            <a:ext cx="7924800" cy="431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685800" y="6211669"/>
            <a:ext cx="7848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http://lamdw.blogspot.com/2012_07_01_archive.html</a:t>
            </a:r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0FDF4BA-0E60-4F12-A597-C0688EF6653F}" type="slidenum">
              <a:rPr lang="en-US"/>
              <a:pPr/>
              <a:t>8</a:t>
            </a:fld>
            <a:r>
              <a:rPr lang="en-US"/>
              <a:t>/23</a:t>
            </a:r>
          </a:p>
        </p:txBody>
      </p:sp>
      <p:sp>
        <p:nvSpPr>
          <p:cNvPr id="86019" name="Rectangle 3"/>
          <p:cNvSpPr>
            <a:spLocks noChangeArrowheads="1"/>
          </p:cNvSpPr>
          <p:nvPr/>
        </p:nvSpPr>
        <p:spPr bwMode="auto">
          <a:xfrm>
            <a:off x="609600" y="1295400"/>
            <a:ext cx="7772400" cy="5191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anchor="ctr">
            <a:spAutoFit/>
          </a:bodyPr>
          <a:lstStyle/>
          <a:p>
            <a:pPr marL="342900" indent="-342900">
              <a:buFontTx/>
              <a:buChar char="•"/>
            </a:pPr>
            <a:r>
              <a:rPr lang="en-US" sz="2800" b="1" dirty="0" err="1">
                <a:solidFill>
                  <a:srgbClr val="000000"/>
                </a:solidFill>
              </a:rPr>
              <a:t>Mô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b="1" dirty="0" err="1">
                <a:solidFill>
                  <a:srgbClr val="000000"/>
                </a:solidFill>
              </a:rPr>
              <a:t>hình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b="1" dirty="0" err="1">
                <a:solidFill>
                  <a:srgbClr val="000000"/>
                </a:solidFill>
              </a:rPr>
              <a:t>dòng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b="1" dirty="0" err="1">
                <a:solidFill>
                  <a:srgbClr val="000000"/>
                </a:solidFill>
              </a:rPr>
              <a:t>dữ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b="1" dirty="0" err="1">
                <a:solidFill>
                  <a:srgbClr val="000000"/>
                </a:solidFill>
              </a:rPr>
              <a:t>liệu</a:t>
            </a:r>
            <a:endParaRPr lang="en-US" sz="2800" b="1" dirty="0">
              <a:solidFill>
                <a:srgbClr val="000000"/>
              </a:solidFill>
            </a:endParaRPr>
          </a:p>
        </p:txBody>
      </p:sp>
      <p:sp>
        <p:nvSpPr>
          <p:cNvPr id="86066" name="Rectangle 50"/>
          <p:cNvSpPr>
            <a:spLocks noGrp="1" noChangeArrowheads="1"/>
          </p:cNvSpPr>
          <p:nvPr>
            <p:ph type="title"/>
          </p:nvPr>
        </p:nvSpPr>
        <p:spPr>
          <a:xfrm>
            <a:off x="1409700" y="127000"/>
            <a:ext cx="6858000" cy="939800"/>
          </a:xfrm>
          <a:noFill/>
          <a:ln/>
        </p:spPr>
        <p:txBody>
          <a:bodyPr/>
          <a:lstStyle/>
          <a:p>
            <a:pPr algn="l"/>
            <a:r>
              <a:rPr sz="3600" smtClean="0"/>
              <a:t>ĐỒNG BỘ HÓA DỮ L</a:t>
            </a:r>
            <a:r>
              <a:rPr lang="en-US" sz="3600" dirty="0" err="1" smtClean="0"/>
              <a:t>i</a:t>
            </a:r>
            <a:r>
              <a:rPr sz="3600" smtClean="0"/>
              <a:t>ỆU</a:t>
            </a:r>
            <a:endParaRPr lang="en-US" sz="3600" dirty="0"/>
          </a:p>
        </p:txBody>
      </p:sp>
      <p:grpSp>
        <p:nvGrpSpPr>
          <p:cNvPr id="2" name="Group 59"/>
          <p:cNvGrpSpPr>
            <a:grpSpLocks/>
          </p:cNvGrpSpPr>
          <p:nvPr/>
        </p:nvGrpSpPr>
        <p:grpSpPr bwMode="auto">
          <a:xfrm>
            <a:off x="3352800" y="2286000"/>
            <a:ext cx="5426075" cy="3798888"/>
            <a:chOff x="2112" y="1440"/>
            <a:chExt cx="3418" cy="2393"/>
          </a:xfrm>
        </p:grpSpPr>
        <p:sp>
          <p:nvSpPr>
            <p:cNvPr id="86064" name="Text Box 48"/>
            <p:cNvSpPr txBox="1">
              <a:spLocks noChangeArrowheads="1"/>
            </p:cNvSpPr>
            <p:nvPr/>
          </p:nvSpPr>
          <p:spPr bwMode="auto">
            <a:xfrm>
              <a:off x="3360" y="3504"/>
              <a:ext cx="917" cy="32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>
                  <a:solidFill>
                    <a:srgbClr val="000000"/>
                  </a:solidFill>
                </a:rPr>
                <a:t>Nhập trực tiếp dữ liệu vào kho</a:t>
              </a:r>
            </a:p>
          </p:txBody>
        </p:sp>
        <p:grpSp>
          <p:nvGrpSpPr>
            <p:cNvPr id="3" name="Group 57"/>
            <p:cNvGrpSpPr>
              <a:grpSpLocks/>
            </p:cNvGrpSpPr>
            <p:nvPr/>
          </p:nvGrpSpPr>
          <p:grpSpPr bwMode="auto">
            <a:xfrm>
              <a:off x="2112" y="1440"/>
              <a:ext cx="3418" cy="2364"/>
              <a:chOff x="2105" y="1584"/>
              <a:chExt cx="3418" cy="2364"/>
            </a:xfrm>
          </p:grpSpPr>
          <p:sp>
            <p:nvSpPr>
              <p:cNvPr id="86028" name="AutoShape 12"/>
              <p:cNvSpPr>
                <a:spLocks noChangeArrowheads="1"/>
              </p:cNvSpPr>
              <p:nvPr/>
            </p:nvSpPr>
            <p:spPr bwMode="auto">
              <a:xfrm>
                <a:off x="2851" y="2535"/>
                <a:ext cx="501" cy="412"/>
              </a:xfrm>
              <a:prstGeom prst="can">
                <a:avLst>
                  <a:gd name="adj" fmla="val 25000"/>
                </a:avLst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/>
                <a:r>
                  <a:rPr lang="en-US" sz="1800">
                    <a:solidFill>
                      <a:srgbClr val="000000"/>
                    </a:solidFill>
                  </a:rPr>
                  <a:t>Stage</a:t>
                </a:r>
              </a:p>
            </p:txBody>
          </p:sp>
          <p:sp>
            <p:nvSpPr>
              <p:cNvPr id="86043" name="Text Box 27"/>
              <p:cNvSpPr txBox="1">
                <a:spLocks noChangeArrowheads="1"/>
              </p:cNvSpPr>
              <p:nvPr/>
            </p:nvSpPr>
            <p:spPr bwMode="auto">
              <a:xfrm>
                <a:off x="2105" y="2587"/>
                <a:ext cx="417" cy="329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400">
                    <a:solidFill>
                      <a:srgbClr val="000000"/>
                    </a:solidFill>
                  </a:rPr>
                  <a:t>Stage ETL</a:t>
                </a:r>
              </a:p>
            </p:txBody>
          </p:sp>
          <p:sp>
            <p:nvSpPr>
              <p:cNvPr id="86044" name="Text Box 28"/>
              <p:cNvSpPr txBox="1">
                <a:spLocks noChangeArrowheads="1"/>
              </p:cNvSpPr>
              <p:nvPr/>
            </p:nvSpPr>
            <p:spPr bwMode="auto">
              <a:xfrm>
                <a:off x="3737" y="2588"/>
                <a:ext cx="417" cy="329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400">
                    <a:solidFill>
                      <a:srgbClr val="000000"/>
                    </a:solidFill>
                  </a:rPr>
                  <a:t>DDS ETL</a:t>
                </a:r>
              </a:p>
            </p:txBody>
          </p:sp>
          <p:sp>
            <p:nvSpPr>
              <p:cNvPr id="86045" name="Text Box 29"/>
              <p:cNvSpPr txBox="1">
                <a:spLocks noChangeArrowheads="1"/>
              </p:cNvSpPr>
              <p:nvPr/>
            </p:nvSpPr>
            <p:spPr bwMode="auto">
              <a:xfrm>
                <a:off x="4589" y="3596"/>
                <a:ext cx="917" cy="352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400">
                    <a:solidFill>
                      <a:srgbClr val="000000"/>
                    </a:solidFill>
                  </a:rPr>
                  <a:t>Ứng dụng khai thác dữ liệu</a:t>
                </a:r>
              </a:p>
            </p:txBody>
          </p:sp>
          <p:sp>
            <p:nvSpPr>
              <p:cNvPr id="86046" name="Text Box 30"/>
              <p:cNvSpPr txBox="1">
                <a:spLocks noChangeArrowheads="1"/>
              </p:cNvSpPr>
              <p:nvPr/>
            </p:nvSpPr>
            <p:spPr bwMode="auto">
              <a:xfrm>
                <a:off x="4512" y="1584"/>
                <a:ext cx="918" cy="383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400">
                    <a:solidFill>
                      <a:srgbClr val="000000"/>
                    </a:solidFill>
                  </a:rPr>
                  <a:t>Ứng dụng khai thác dữ liệu</a:t>
                </a:r>
              </a:p>
            </p:txBody>
          </p:sp>
          <p:sp>
            <p:nvSpPr>
              <p:cNvPr id="86047" name="AutoShape 31">
                <a:hlinkClick r:id="rId2" action="ppaction://hlinkpres?slideindex=1&amp;slidetitle="/>
              </p:cNvPr>
              <p:cNvSpPr>
                <a:spLocks noChangeArrowheads="1"/>
              </p:cNvSpPr>
              <p:nvPr/>
            </p:nvSpPr>
            <p:spPr bwMode="auto">
              <a:xfrm>
                <a:off x="4515" y="2444"/>
                <a:ext cx="1008" cy="624"/>
              </a:xfrm>
              <a:prstGeom prst="can">
                <a:avLst>
                  <a:gd name="adj" fmla="val 25000"/>
                </a:avLst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/>
                <a:endParaRPr lang="en-US" sz="1600" dirty="0">
                  <a:solidFill>
                    <a:srgbClr val="000000"/>
                  </a:solidFill>
                </a:endParaRPr>
              </a:p>
              <a:p>
                <a:pPr algn="ctr"/>
                <a:r>
                  <a:rPr lang="en-US" sz="1600" dirty="0" smtClean="0">
                    <a:solidFill>
                      <a:srgbClr val="000000"/>
                    </a:solidFill>
                  </a:rPr>
                  <a:t>ERP</a:t>
                </a:r>
                <a:endParaRPr lang="en-US" sz="16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86052" name="Line 36"/>
              <p:cNvSpPr>
                <a:spLocks noChangeShapeType="1"/>
              </p:cNvSpPr>
              <p:nvPr/>
            </p:nvSpPr>
            <p:spPr bwMode="auto">
              <a:xfrm>
                <a:off x="2515" y="2727"/>
                <a:ext cx="333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6053" name="Line 37"/>
              <p:cNvSpPr>
                <a:spLocks noChangeShapeType="1"/>
              </p:cNvSpPr>
              <p:nvPr/>
            </p:nvSpPr>
            <p:spPr bwMode="auto">
              <a:xfrm>
                <a:off x="4157" y="2732"/>
                <a:ext cx="333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6054" name="Line 38"/>
              <p:cNvSpPr>
                <a:spLocks noChangeShapeType="1"/>
              </p:cNvSpPr>
              <p:nvPr/>
            </p:nvSpPr>
            <p:spPr bwMode="auto">
              <a:xfrm>
                <a:off x="3353" y="2727"/>
                <a:ext cx="369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6055" name="Line 39"/>
              <p:cNvSpPr>
                <a:spLocks noChangeShapeType="1"/>
              </p:cNvSpPr>
              <p:nvPr/>
            </p:nvSpPr>
            <p:spPr bwMode="auto">
              <a:xfrm flipH="1" flipV="1">
                <a:off x="4973" y="1968"/>
                <a:ext cx="0" cy="48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6056" name="Line 40"/>
              <p:cNvSpPr>
                <a:spLocks noChangeShapeType="1"/>
              </p:cNvSpPr>
              <p:nvPr/>
            </p:nvSpPr>
            <p:spPr bwMode="auto">
              <a:xfrm flipH="1">
                <a:off x="5043" y="3068"/>
                <a:ext cx="0" cy="52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6065" name="Line 49"/>
              <p:cNvSpPr>
                <a:spLocks noChangeShapeType="1"/>
              </p:cNvSpPr>
              <p:nvPr/>
            </p:nvSpPr>
            <p:spPr bwMode="auto">
              <a:xfrm flipV="1">
                <a:off x="3795" y="2924"/>
                <a:ext cx="682" cy="72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4" name="Group 56"/>
          <p:cNvGrpSpPr>
            <a:grpSpLocks/>
          </p:cNvGrpSpPr>
          <p:nvPr/>
        </p:nvGrpSpPr>
        <p:grpSpPr bwMode="auto">
          <a:xfrm>
            <a:off x="685800" y="2057400"/>
            <a:ext cx="1905000" cy="3948113"/>
            <a:chOff x="192" y="1401"/>
            <a:chExt cx="1200" cy="2487"/>
          </a:xfrm>
        </p:grpSpPr>
        <p:sp>
          <p:nvSpPr>
            <p:cNvPr id="86025" name="AutoShape 9"/>
            <p:cNvSpPr>
              <a:spLocks noChangeArrowheads="1"/>
            </p:cNvSpPr>
            <p:nvPr/>
          </p:nvSpPr>
          <p:spPr bwMode="auto">
            <a:xfrm>
              <a:off x="192" y="1401"/>
              <a:ext cx="1200" cy="432"/>
            </a:xfrm>
            <a:prstGeom prst="can">
              <a:avLst>
                <a:gd name="adj" fmla="val 25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en-US" dirty="0" err="1" smtClean="0"/>
                <a:t>Quản</a:t>
              </a:r>
              <a:r>
                <a:rPr lang="en-US" dirty="0" smtClean="0"/>
                <a:t> </a:t>
              </a:r>
              <a:r>
                <a:rPr lang="en-US" dirty="0" err="1" smtClean="0"/>
                <a:t>lý</a:t>
              </a:r>
              <a:r>
                <a:rPr lang="en-US" dirty="0" smtClean="0"/>
                <a:t> </a:t>
              </a:r>
              <a:r>
                <a:rPr lang="en-US" dirty="0" err="1" smtClean="0"/>
                <a:t>Sản</a:t>
              </a:r>
              <a:r>
                <a:rPr lang="en-US" dirty="0" smtClean="0"/>
                <a:t> </a:t>
              </a:r>
              <a:r>
                <a:rPr lang="en-US" dirty="0" err="1" smtClean="0"/>
                <a:t>xuất</a:t>
              </a:r>
              <a:endParaRPr lang="en-US" dirty="0"/>
            </a:p>
          </p:txBody>
        </p:sp>
        <p:sp>
          <p:nvSpPr>
            <p:cNvPr id="86067" name="AutoShape 51"/>
            <p:cNvSpPr>
              <a:spLocks noChangeArrowheads="1"/>
            </p:cNvSpPr>
            <p:nvPr/>
          </p:nvSpPr>
          <p:spPr bwMode="auto">
            <a:xfrm>
              <a:off x="192" y="1922"/>
              <a:ext cx="1200" cy="432"/>
            </a:xfrm>
            <a:prstGeom prst="can">
              <a:avLst>
                <a:gd name="adj" fmla="val 25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en-US" dirty="0" err="1" smtClean="0"/>
                <a:t>Quản</a:t>
              </a:r>
              <a:r>
                <a:rPr lang="en-US" dirty="0" smtClean="0"/>
                <a:t> </a:t>
              </a:r>
              <a:r>
                <a:rPr lang="en-US" dirty="0" err="1" smtClean="0"/>
                <a:t>lý</a:t>
              </a:r>
              <a:r>
                <a:rPr lang="en-US" dirty="0" smtClean="0"/>
                <a:t> </a:t>
              </a:r>
              <a:r>
                <a:rPr lang="en-US" dirty="0" err="1" smtClean="0"/>
                <a:t>cơ</a:t>
              </a:r>
              <a:r>
                <a:rPr lang="en-US" dirty="0" smtClean="0"/>
                <a:t> </a:t>
              </a:r>
              <a:r>
                <a:rPr lang="en-US" dirty="0" err="1" smtClean="0"/>
                <a:t>sở</a:t>
              </a:r>
              <a:r>
                <a:rPr lang="en-US" dirty="0" smtClean="0"/>
                <a:t> </a:t>
              </a:r>
              <a:r>
                <a:rPr lang="en-US" dirty="0" err="1" smtClean="0"/>
                <a:t>vật</a:t>
              </a:r>
              <a:r>
                <a:rPr lang="en-US" dirty="0" smtClean="0"/>
                <a:t> </a:t>
              </a:r>
              <a:r>
                <a:rPr lang="en-US" dirty="0" err="1" smtClean="0"/>
                <a:t>chất</a:t>
              </a:r>
              <a:endParaRPr lang="en-US" dirty="0" smtClean="0"/>
            </a:p>
            <a:p>
              <a:pPr algn="ctr"/>
              <a:endParaRPr lang="en-US" dirty="0"/>
            </a:p>
          </p:txBody>
        </p:sp>
        <p:sp>
          <p:nvSpPr>
            <p:cNvPr id="86068" name="AutoShape 52"/>
            <p:cNvSpPr>
              <a:spLocks noChangeArrowheads="1"/>
            </p:cNvSpPr>
            <p:nvPr/>
          </p:nvSpPr>
          <p:spPr bwMode="auto">
            <a:xfrm>
              <a:off x="192" y="2443"/>
              <a:ext cx="1200" cy="432"/>
            </a:xfrm>
            <a:prstGeom prst="can">
              <a:avLst>
                <a:gd name="adj" fmla="val 25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en-US" dirty="0" err="1" smtClean="0"/>
                <a:t>Quản</a:t>
              </a:r>
              <a:r>
                <a:rPr lang="en-US" dirty="0" smtClean="0"/>
                <a:t> </a:t>
              </a:r>
              <a:r>
                <a:rPr lang="en-US" dirty="0" err="1" smtClean="0"/>
                <a:t>lý</a:t>
              </a:r>
              <a:r>
                <a:rPr lang="en-US" dirty="0" smtClean="0"/>
                <a:t> </a:t>
              </a:r>
              <a:r>
                <a:rPr lang="en-US" dirty="0" err="1" smtClean="0"/>
                <a:t>kế</a:t>
              </a:r>
              <a:r>
                <a:rPr lang="en-US" dirty="0" smtClean="0"/>
                <a:t> </a:t>
              </a:r>
              <a:r>
                <a:rPr lang="en-US" dirty="0" err="1" smtClean="0"/>
                <a:t>toán</a:t>
              </a:r>
              <a:endParaRPr lang="en-US" dirty="0"/>
            </a:p>
          </p:txBody>
        </p:sp>
        <p:sp>
          <p:nvSpPr>
            <p:cNvPr id="86070" name="AutoShape 54"/>
            <p:cNvSpPr>
              <a:spLocks noChangeArrowheads="1"/>
            </p:cNvSpPr>
            <p:nvPr/>
          </p:nvSpPr>
          <p:spPr bwMode="auto">
            <a:xfrm>
              <a:off x="192" y="3456"/>
              <a:ext cx="1200" cy="432"/>
            </a:xfrm>
            <a:prstGeom prst="can">
              <a:avLst>
                <a:gd name="adj" fmla="val 25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en-US" dirty="0" err="1" smtClean="0"/>
                <a:t>Quản</a:t>
              </a:r>
              <a:r>
                <a:rPr lang="en-US" dirty="0" smtClean="0"/>
                <a:t> </a:t>
              </a:r>
              <a:r>
                <a:rPr lang="en-US" dirty="0" err="1" smtClean="0"/>
                <a:t>lý</a:t>
              </a:r>
              <a:r>
                <a:rPr lang="en-US" dirty="0" smtClean="0"/>
                <a:t> </a:t>
              </a:r>
              <a:r>
                <a:rPr lang="en-US" dirty="0" err="1" smtClean="0"/>
                <a:t>kho</a:t>
              </a:r>
              <a:r>
                <a:rPr lang="en-US" dirty="0" smtClean="0"/>
                <a:t> </a:t>
              </a:r>
              <a:r>
                <a:rPr lang="en-US" dirty="0" err="1" smtClean="0"/>
                <a:t>hàng</a:t>
              </a:r>
              <a:endParaRPr lang="en-US" dirty="0"/>
            </a:p>
          </p:txBody>
        </p:sp>
        <p:sp>
          <p:nvSpPr>
            <p:cNvPr id="86071" name="AutoShape 55"/>
            <p:cNvSpPr>
              <a:spLocks noChangeArrowheads="1"/>
            </p:cNvSpPr>
            <p:nvPr/>
          </p:nvSpPr>
          <p:spPr bwMode="auto">
            <a:xfrm>
              <a:off x="192" y="2953"/>
              <a:ext cx="1200" cy="432"/>
            </a:xfrm>
            <a:prstGeom prst="can">
              <a:avLst>
                <a:gd name="adj" fmla="val 25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en-US" dirty="0" err="1" smtClean="0"/>
                <a:t>Quản</a:t>
              </a:r>
              <a:r>
                <a:rPr lang="en-US" dirty="0" smtClean="0"/>
                <a:t> </a:t>
              </a:r>
              <a:r>
                <a:rPr lang="en-US" dirty="0" err="1" smtClean="0"/>
                <a:t>lý</a:t>
              </a:r>
              <a:r>
                <a:rPr lang="en-US" dirty="0" smtClean="0"/>
                <a:t> </a:t>
              </a:r>
              <a:r>
                <a:rPr lang="en-US" dirty="0" err="1" smtClean="0"/>
                <a:t>Tài</a:t>
              </a:r>
              <a:r>
                <a:rPr lang="en-US" dirty="0" smtClean="0"/>
                <a:t> </a:t>
              </a:r>
              <a:r>
                <a:rPr lang="en-US" dirty="0" err="1" smtClean="0"/>
                <a:t>chính</a:t>
              </a:r>
              <a:endParaRPr lang="en-US" dirty="0"/>
            </a:p>
          </p:txBody>
        </p:sp>
      </p:grpSp>
      <p:grpSp>
        <p:nvGrpSpPr>
          <p:cNvPr id="5" name="Group 65"/>
          <p:cNvGrpSpPr>
            <a:grpSpLocks/>
          </p:cNvGrpSpPr>
          <p:nvPr/>
        </p:nvGrpSpPr>
        <p:grpSpPr bwMode="auto">
          <a:xfrm>
            <a:off x="2590800" y="2667000"/>
            <a:ext cx="762000" cy="3414713"/>
            <a:chOff x="1632" y="1824"/>
            <a:chExt cx="480" cy="2016"/>
          </a:xfrm>
        </p:grpSpPr>
        <p:sp>
          <p:nvSpPr>
            <p:cNvPr id="86076" name="Line 60"/>
            <p:cNvSpPr>
              <a:spLocks noChangeShapeType="1"/>
            </p:cNvSpPr>
            <p:nvPr/>
          </p:nvSpPr>
          <p:spPr bwMode="auto">
            <a:xfrm>
              <a:off x="1632" y="1824"/>
              <a:ext cx="432" cy="7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6077" name="Line 61"/>
            <p:cNvSpPr>
              <a:spLocks noChangeShapeType="1"/>
            </p:cNvSpPr>
            <p:nvPr/>
          </p:nvSpPr>
          <p:spPr bwMode="auto">
            <a:xfrm>
              <a:off x="1632" y="2352"/>
              <a:ext cx="48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6078" name="Line 62"/>
            <p:cNvSpPr>
              <a:spLocks noChangeShapeType="1"/>
            </p:cNvSpPr>
            <p:nvPr/>
          </p:nvSpPr>
          <p:spPr bwMode="auto">
            <a:xfrm flipV="1">
              <a:off x="1632" y="2640"/>
              <a:ext cx="432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6079" name="Line 63"/>
            <p:cNvSpPr>
              <a:spLocks noChangeShapeType="1"/>
            </p:cNvSpPr>
            <p:nvPr/>
          </p:nvSpPr>
          <p:spPr bwMode="auto">
            <a:xfrm flipV="1">
              <a:off x="1632" y="2640"/>
              <a:ext cx="432" cy="7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6080" name="Line 64"/>
            <p:cNvSpPr>
              <a:spLocks noChangeShapeType="1"/>
            </p:cNvSpPr>
            <p:nvPr/>
          </p:nvSpPr>
          <p:spPr bwMode="auto">
            <a:xfrm flipV="1">
              <a:off x="1632" y="2640"/>
              <a:ext cx="480" cy="1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2" name="AutoShape 54"/>
          <p:cNvSpPr>
            <a:spLocks noChangeArrowheads="1"/>
          </p:cNvSpPr>
          <p:nvPr/>
        </p:nvSpPr>
        <p:spPr bwMode="auto">
          <a:xfrm>
            <a:off x="685800" y="6096000"/>
            <a:ext cx="1905000" cy="685800"/>
          </a:xfrm>
          <a:prstGeom prst="can">
            <a:avLst>
              <a:gd name="adj" fmla="val 25000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dirty="0" err="1" smtClean="0"/>
              <a:t>Quản</a:t>
            </a:r>
            <a:r>
              <a:rPr lang="en-US" dirty="0" smtClean="0"/>
              <a:t> </a:t>
            </a:r>
            <a:r>
              <a:rPr lang="en-US" dirty="0" err="1" smtClean="0"/>
              <a:t>lý</a:t>
            </a:r>
            <a:r>
              <a:rPr lang="en-US" dirty="0" smtClean="0"/>
              <a:t> </a:t>
            </a:r>
            <a:r>
              <a:rPr lang="en-US" dirty="0" err="1" smtClean="0"/>
              <a:t>bán</a:t>
            </a:r>
            <a:r>
              <a:rPr lang="en-US" dirty="0" smtClean="0"/>
              <a:t> </a:t>
            </a:r>
            <a:r>
              <a:rPr lang="en-US" dirty="0" err="1" smtClean="0"/>
              <a:t>hàng</a:t>
            </a:r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69632"/>
            <a:ext cx="8077200" cy="873368"/>
          </a:xfrm>
        </p:spPr>
        <p:txBody>
          <a:bodyPr/>
          <a:lstStyle/>
          <a:p>
            <a:r>
              <a:rPr i="1" smtClean="0"/>
              <a:t>Sơ đồ một hệ thống DW</a:t>
            </a:r>
            <a:endParaRPr lang="en-US" dirty="0"/>
          </a:p>
        </p:txBody>
      </p:sp>
      <p:pic>
        <p:nvPicPr>
          <p:cNvPr id="4" name="Picture 3" descr="http://3.bp.blogspot.com/-Q3sZvmXMN1A/UBOJiPY-bWI/AAAAAAAAAAU/zIfuNg9CP-A/s320/f1.png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90600" y="1143000"/>
            <a:ext cx="75438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raining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Training</Template>
  <TotalTime>0</TotalTime>
  <Words>483</Words>
  <Application>Microsoft Office PowerPoint</Application>
  <PresentationFormat>On-screen Show (4:3)</PresentationFormat>
  <Paragraphs>110</Paragraphs>
  <Slides>14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Training</vt:lpstr>
      <vt:lpstr>XÂY DỰNG CÁC DỰ ÁN ERP theo hướng tiếp cận dịch vụ khách hàng</vt:lpstr>
      <vt:lpstr>Hệ thống hoạch định tài nguyên doanh nghiệp tổng thể (ERP)</vt:lpstr>
      <vt:lpstr>KIẾN TRÚC VÀ CÁC PHÂN HỆ CỦA ERP</vt:lpstr>
      <vt:lpstr>TRIỂN KHAI CSDL TRÊN CÁC HQTCSDL</vt:lpstr>
      <vt:lpstr>Hệ thống ETL</vt:lpstr>
      <vt:lpstr>MÔ HÌNH ETL </vt:lpstr>
      <vt:lpstr>MÔ HÌNH ETL </vt:lpstr>
      <vt:lpstr>ĐỒNG BỘ HÓA DỮ LiỆU</vt:lpstr>
      <vt:lpstr>Sơ đồ một hệ thống DW</vt:lpstr>
      <vt:lpstr>MÔ HÌNH WEB SERVICE</vt:lpstr>
      <vt:lpstr>Công nghệ hỗ trợ triển khai mô hình ETL và Web service</vt:lpstr>
      <vt:lpstr>Triển khai ứng dụng</vt:lpstr>
      <vt:lpstr>TÀI LIỆU THAM KHẢO</vt:lpstr>
      <vt:lpstr>Slide 14</vt:lpstr>
    </vt:vector>
  </TitlesOfParts>
  <Manager/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2013-08-26T15:47:51Z</dcterms:created>
  <dcterms:modified xsi:type="dcterms:W3CDTF">2014-10-17T07:27:43Z</dcterms:modified>
</cp:coreProperties>
</file>