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3" r:id="rId3"/>
    <p:sldId id="264" r:id="rId4"/>
    <p:sldId id="260" r:id="rId5"/>
    <p:sldId id="261" r:id="rId6"/>
    <p:sldId id="262" r:id="rId7"/>
    <p:sldId id="265" r:id="rId8"/>
    <p:sldId id="266" r:id="rId9"/>
    <p:sldId id="267" r:id="rId10"/>
    <p:sldId id="257" r:id="rId11"/>
    <p:sldId id="258" r:id="rId12"/>
    <p:sldId id="259" r:id="rId13"/>
  </p:sldIdLst>
  <p:sldSz cx="12192000" cy="6858000"/>
  <p:notesSz cx="6858000" cy="9144000"/>
  <p:defaultTextStyle>
    <a:defPPr>
      <a:defRPr lang="vi-V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013" autoAdjust="0"/>
    <p:restoredTop sz="94660"/>
  </p:normalViewPr>
  <p:slideViewPr>
    <p:cSldViewPr snapToGrid="0">
      <p:cViewPr varScale="1">
        <p:scale>
          <a:sx n="64" d="100"/>
          <a:sy n="64" d="100"/>
        </p:scale>
        <p:origin x="78" y="30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vi-VN"/>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vi-VN"/>
          </a:p>
        </p:txBody>
      </p:sp>
      <p:sp>
        <p:nvSpPr>
          <p:cNvPr id="4" name="Date Placeholder 3"/>
          <p:cNvSpPr>
            <a:spLocks noGrp="1"/>
          </p:cNvSpPr>
          <p:nvPr>
            <p:ph type="dt" sz="half" idx="10"/>
          </p:nvPr>
        </p:nvSpPr>
        <p:spPr/>
        <p:txBody>
          <a:bodyPr/>
          <a:lstStyle/>
          <a:p>
            <a:fld id="{21E52CBB-29A0-4A7E-B934-26476DD92529}" type="datetimeFigureOut">
              <a:rPr lang="vi-VN" smtClean="0"/>
              <a:t>18/12/2016</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CCC7FB3E-659A-46DF-910D-ADAE85A96FB7}" type="slidenum">
              <a:rPr lang="vi-VN" smtClean="0"/>
              <a:t>‹#›</a:t>
            </a:fld>
            <a:endParaRPr lang="vi-VN"/>
          </a:p>
        </p:txBody>
      </p:sp>
    </p:spTree>
    <p:extLst>
      <p:ext uri="{BB962C8B-B14F-4D97-AF65-F5344CB8AC3E}">
        <p14:creationId xmlns:p14="http://schemas.microsoft.com/office/powerpoint/2010/main" val="32052118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vi-VN"/>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Date Placeholder 3"/>
          <p:cNvSpPr>
            <a:spLocks noGrp="1"/>
          </p:cNvSpPr>
          <p:nvPr>
            <p:ph type="dt" sz="half" idx="10"/>
          </p:nvPr>
        </p:nvSpPr>
        <p:spPr/>
        <p:txBody>
          <a:bodyPr/>
          <a:lstStyle/>
          <a:p>
            <a:fld id="{21E52CBB-29A0-4A7E-B934-26476DD92529}" type="datetimeFigureOut">
              <a:rPr lang="vi-VN" smtClean="0"/>
              <a:t>18/12/2016</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CCC7FB3E-659A-46DF-910D-ADAE85A96FB7}" type="slidenum">
              <a:rPr lang="vi-VN" smtClean="0"/>
              <a:t>‹#›</a:t>
            </a:fld>
            <a:endParaRPr lang="vi-VN"/>
          </a:p>
        </p:txBody>
      </p:sp>
    </p:spTree>
    <p:extLst>
      <p:ext uri="{BB962C8B-B14F-4D97-AF65-F5344CB8AC3E}">
        <p14:creationId xmlns:p14="http://schemas.microsoft.com/office/powerpoint/2010/main" val="42402627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vi-VN"/>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Date Placeholder 3"/>
          <p:cNvSpPr>
            <a:spLocks noGrp="1"/>
          </p:cNvSpPr>
          <p:nvPr>
            <p:ph type="dt" sz="half" idx="10"/>
          </p:nvPr>
        </p:nvSpPr>
        <p:spPr/>
        <p:txBody>
          <a:bodyPr/>
          <a:lstStyle/>
          <a:p>
            <a:fld id="{21E52CBB-29A0-4A7E-B934-26476DD92529}" type="datetimeFigureOut">
              <a:rPr lang="vi-VN" smtClean="0"/>
              <a:t>18/12/2016</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CCC7FB3E-659A-46DF-910D-ADAE85A96FB7}" type="slidenum">
              <a:rPr lang="vi-VN" smtClean="0"/>
              <a:t>‹#›</a:t>
            </a:fld>
            <a:endParaRPr lang="vi-VN"/>
          </a:p>
        </p:txBody>
      </p:sp>
    </p:spTree>
    <p:extLst>
      <p:ext uri="{BB962C8B-B14F-4D97-AF65-F5344CB8AC3E}">
        <p14:creationId xmlns:p14="http://schemas.microsoft.com/office/powerpoint/2010/main" val="32820859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vi-VN"/>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Date Placeholder 3"/>
          <p:cNvSpPr>
            <a:spLocks noGrp="1"/>
          </p:cNvSpPr>
          <p:nvPr>
            <p:ph type="dt" sz="half" idx="10"/>
          </p:nvPr>
        </p:nvSpPr>
        <p:spPr/>
        <p:txBody>
          <a:bodyPr/>
          <a:lstStyle/>
          <a:p>
            <a:fld id="{21E52CBB-29A0-4A7E-B934-26476DD92529}" type="datetimeFigureOut">
              <a:rPr lang="vi-VN" smtClean="0"/>
              <a:t>18/12/2016</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CCC7FB3E-659A-46DF-910D-ADAE85A96FB7}" type="slidenum">
              <a:rPr lang="vi-VN" smtClean="0"/>
              <a:t>‹#›</a:t>
            </a:fld>
            <a:endParaRPr lang="vi-VN"/>
          </a:p>
        </p:txBody>
      </p:sp>
    </p:spTree>
    <p:extLst>
      <p:ext uri="{BB962C8B-B14F-4D97-AF65-F5344CB8AC3E}">
        <p14:creationId xmlns:p14="http://schemas.microsoft.com/office/powerpoint/2010/main" val="39167399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vi-VN"/>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1E52CBB-29A0-4A7E-B934-26476DD92529}" type="datetimeFigureOut">
              <a:rPr lang="vi-VN" smtClean="0"/>
              <a:t>18/12/2016</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CCC7FB3E-659A-46DF-910D-ADAE85A96FB7}" type="slidenum">
              <a:rPr lang="vi-VN" smtClean="0"/>
              <a:t>‹#›</a:t>
            </a:fld>
            <a:endParaRPr lang="vi-VN"/>
          </a:p>
        </p:txBody>
      </p:sp>
    </p:spTree>
    <p:extLst>
      <p:ext uri="{BB962C8B-B14F-4D97-AF65-F5344CB8AC3E}">
        <p14:creationId xmlns:p14="http://schemas.microsoft.com/office/powerpoint/2010/main" val="170168401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vi-VN"/>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5" name="Date Placeholder 4"/>
          <p:cNvSpPr>
            <a:spLocks noGrp="1"/>
          </p:cNvSpPr>
          <p:nvPr>
            <p:ph type="dt" sz="half" idx="10"/>
          </p:nvPr>
        </p:nvSpPr>
        <p:spPr/>
        <p:txBody>
          <a:bodyPr/>
          <a:lstStyle/>
          <a:p>
            <a:fld id="{21E52CBB-29A0-4A7E-B934-26476DD92529}" type="datetimeFigureOut">
              <a:rPr lang="vi-VN" smtClean="0"/>
              <a:t>18/12/2016</a:t>
            </a:fld>
            <a:endParaRPr lang="vi-VN"/>
          </a:p>
        </p:txBody>
      </p:sp>
      <p:sp>
        <p:nvSpPr>
          <p:cNvPr id="6" name="Footer Placeholder 5"/>
          <p:cNvSpPr>
            <a:spLocks noGrp="1"/>
          </p:cNvSpPr>
          <p:nvPr>
            <p:ph type="ftr" sz="quarter" idx="11"/>
          </p:nvPr>
        </p:nvSpPr>
        <p:spPr/>
        <p:txBody>
          <a:bodyPr/>
          <a:lstStyle/>
          <a:p>
            <a:endParaRPr lang="vi-VN"/>
          </a:p>
        </p:txBody>
      </p:sp>
      <p:sp>
        <p:nvSpPr>
          <p:cNvPr id="7" name="Slide Number Placeholder 6"/>
          <p:cNvSpPr>
            <a:spLocks noGrp="1"/>
          </p:cNvSpPr>
          <p:nvPr>
            <p:ph type="sldNum" sz="quarter" idx="12"/>
          </p:nvPr>
        </p:nvSpPr>
        <p:spPr/>
        <p:txBody>
          <a:bodyPr/>
          <a:lstStyle/>
          <a:p>
            <a:fld id="{CCC7FB3E-659A-46DF-910D-ADAE85A96FB7}" type="slidenum">
              <a:rPr lang="vi-VN" smtClean="0"/>
              <a:t>‹#›</a:t>
            </a:fld>
            <a:endParaRPr lang="vi-VN"/>
          </a:p>
        </p:txBody>
      </p:sp>
    </p:spTree>
    <p:extLst>
      <p:ext uri="{BB962C8B-B14F-4D97-AF65-F5344CB8AC3E}">
        <p14:creationId xmlns:p14="http://schemas.microsoft.com/office/powerpoint/2010/main" val="418345803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vi-VN"/>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7" name="Date Placeholder 6"/>
          <p:cNvSpPr>
            <a:spLocks noGrp="1"/>
          </p:cNvSpPr>
          <p:nvPr>
            <p:ph type="dt" sz="half" idx="10"/>
          </p:nvPr>
        </p:nvSpPr>
        <p:spPr/>
        <p:txBody>
          <a:bodyPr/>
          <a:lstStyle/>
          <a:p>
            <a:fld id="{21E52CBB-29A0-4A7E-B934-26476DD92529}" type="datetimeFigureOut">
              <a:rPr lang="vi-VN" smtClean="0"/>
              <a:t>18/12/2016</a:t>
            </a:fld>
            <a:endParaRPr lang="vi-VN"/>
          </a:p>
        </p:txBody>
      </p:sp>
      <p:sp>
        <p:nvSpPr>
          <p:cNvPr id="8" name="Footer Placeholder 7"/>
          <p:cNvSpPr>
            <a:spLocks noGrp="1"/>
          </p:cNvSpPr>
          <p:nvPr>
            <p:ph type="ftr" sz="quarter" idx="11"/>
          </p:nvPr>
        </p:nvSpPr>
        <p:spPr/>
        <p:txBody>
          <a:bodyPr/>
          <a:lstStyle/>
          <a:p>
            <a:endParaRPr lang="vi-VN"/>
          </a:p>
        </p:txBody>
      </p:sp>
      <p:sp>
        <p:nvSpPr>
          <p:cNvPr id="9" name="Slide Number Placeholder 8"/>
          <p:cNvSpPr>
            <a:spLocks noGrp="1"/>
          </p:cNvSpPr>
          <p:nvPr>
            <p:ph type="sldNum" sz="quarter" idx="12"/>
          </p:nvPr>
        </p:nvSpPr>
        <p:spPr/>
        <p:txBody>
          <a:bodyPr/>
          <a:lstStyle/>
          <a:p>
            <a:fld id="{CCC7FB3E-659A-46DF-910D-ADAE85A96FB7}" type="slidenum">
              <a:rPr lang="vi-VN" smtClean="0"/>
              <a:t>‹#›</a:t>
            </a:fld>
            <a:endParaRPr lang="vi-VN"/>
          </a:p>
        </p:txBody>
      </p:sp>
    </p:spTree>
    <p:extLst>
      <p:ext uri="{BB962C8B-B14F-4D97-AF65-F5344CB8AC3E}">
        <p14:creationId xmlns:p14="http://schemas.microsoft.com/office/powerpoint/2010/main" val="3125911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vi-VN"/>
          </a:p>
        </p:txBody>
      </p:sp>
      <p:sp>
        <p:nvSpPr>
          <p:cNvPr id="3" name="Date Placeholder 2"/>
          <p:cNvSpPr>
            <a:spLocks noGrp="1"/>
          </p:cNvSpPr>
          <p:nvPr>
            <p:ph type="dt" sz="half" idx="10"/>
          </p:nvPr>
        </p:nvSpPr>
        <p:spPr/>
        <p:txBody>
          <a:bodyPr/>
          <a:lstStyle/>
          <a:p>
            <a:fld id="{21E52CBB-29A0-4A7E-B934-26476DD92529}" type="datetimeFigureOut">
              <a:rPr lang="vi-VN" smtClean="0"/>
              <a:t>18/12/2016</a:t>
            </a:fld>
            <a:endParaRPr lang="vi-VN"/>
          </a:p>
        </p:txBody>
      </p:sp>
      <p:sp>
        <p:nvSpPr>
          <p:cNvPr id="4" name="Footer Placeholder 3"/>
          <p:cNvSpPr>
            <a:spLocks noGrp="1"/>
          </p:cNvSpPr>
          <p:nvPr>
            <p:ph type="ftr" sz="quarter" idx="11"/>
          </p:nvPr>
        </p:nvSpPr>
        <p:spPr/>
        <p:txBody>
          <a:bodyPr/>
          <a:lstStyle/>
          <a:p>
            <a:endParaRPr lang="vi-VN"/>
          </a:p>
        </p:txBody>
      </p:sp>
      <p:sp>
        <p:nvSpPr>
          <p:cNvPr id="5" name="Slide Number Placeholder 4"/>
          <p:cNvSpPr>
            <a:spLocks noGrp="1"/>
          </p:cNvSpPr>
          <p:nvPr>
            <p:ph type="sldNum" sz="quarter" idx="12"/>
          </p:nvPr>
        </p:nvSpPr>
        <p:spPr/>
        <p:txBody>
          <a:bodyPr/>
          <a:lstStyle/>
          <a:p>
            <a:fld id="{CCC7FB3E-659A-46DF-910D-ADAE85A96FB7}" type="slidenum">
              <a:rPr lang="vi-VN" smtClean="0"/>
              <a:t>‹#›</a:t>
            </a:fld>
            <a:endParaRPr lang="vi-VN"/>
          </a:p>
        </p:txBody>
      </p:sp>
    </p:spTree>
    <p:extLst>
      <p:ext uri="{BB962C8B-B14F-4D97-AF65-F5344CB8AC3E}">
        <p14:creationId xmlns:p14="http://schemas.microsoft.com/office/powerpoint/2010/main" val="4516603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1E52CBB-29A0-4A7E-B934-26476DD92529}" type="datetimeFigureOut">
              <a:rPr lang="vi-VN" smtClean="0"/>
              <a:t>18/12/2016</a:t>
            </a:fld>
            <a:endParaRPr lang="vi-VN"/>
          </a:p>
        </p:txBody>
      </p:sp>
      <p:sp>
        <p:nvSpPr>
          <p:cNvPr id="3" name="Footer Placeholder 2"/>
          <p:cNvSpPr>
            <a:spLocks noGrp="1"/>
          </p:cNvSpPr>
          <p:nvPr>
            <p:ph type="ftr" sz="quarter" idx="11"/>
          </p:nvPr>
        </p:nvSpPr>
        <p:spPr/>
        <p:txBody>
          <a:bodyPr/>
          <a:lstStyle/>
          <a:p>
            <a:endParaRPr lang="vi-VN"/>
          </a:p>
        </p:txBody>
      </p:sp>
      <p:sp>
        <p:nvSpPr>
          <p:cNvPr id="4" name="Slide Number Placeholder 3"/>
          <p:cNvSpPr>
            <a:spLocks noGrp="1"/>
          </p:cNvSpPr>
          <p:nvPr>
            <p:ph type="sldNum" sz="quarter" idx="12"/>
          </p:nvPr>
        </p:nvSpPr>
        <p:spPr/>
        <p:txBody>
          <a:bodyPr/>
          <a:lstStyle/>
          <a:p>
            <a:fld id="{CCC7FB3E-659A-46DF-910D-ADAE85A96FB7}" type="slidenum">
              <a:rPr lang="vi-VN" smtClean="0"/>
              <a:t>‹#›</a:t>
            </a:fld>
            <a:endParaRPr lang="vi-VN"/>
          </a:p>
        </p:txBody>
      </p:sp>
    </p:spTree>
    <p:extLst>
      <p:ext uri="{BB962C8B-B14F-4D97-AF65-F5344CB8AC3E}">
        <p14:creationId xmlns:p14="http://schemas.microsoft.com/office/powerpoint/2010/main" val="29102116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vi-VN"/>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1E52CBB-29A0-4A7E-B934-26476DD92529}" type="datetimeFigureOut">
              <a:rPr lang="vi-VN" smtClean="0"/>
              <a:t>18/12/2016</a:t>
            </a:fld>
            <a:endParaRPr lang="vi-VN"/>
          </a:p>
        </p:txBody>
      </p:sp>
      <p:sp>
        <p:nvSpPr>
          <p:cNvPr id="6" name="Footer Placeholder 5"/>
          <p:cNvSpPr>
            <a:spLocks noGrp="1"/>
          </p:cNvSpPr>
          <p:nvPr>
            <p:ph type="ftr" sz="quarter" idx="11"/>
          </p:nvPr>
        </p:nvSpPr>
        <p:spPr/>
        <p:txBody>
          <a:bodyPr/>
          <a:lstStyle/>
          <a:p>
            <a:endParaRPr lang="vi-VN"/>
          </a:p>
        </p:txBody>
      </p:sp>
      <p:sp>
        <p:nvSpPr>
          <p:cNvPr id="7" name="Slide Number Placeholder 6"/>
          <p:cNvSpPr>
            <a:spLocks noGrp="1"/>
          </p:cNvSpPr>
          <p:nvPr>
            <p:ph type="sldNum" sz="quarter" idx="12"/>
          </p:nvPr>
        </p:nvSpPr>
        <p:spPr/>
        <p:txBody>
          <a:bodyPr/>
          <a:lstStyle/>
          <a:p>
            <a:fld id="{CCC7FB3E-659A-46DF-910D-ADAE85A96FB7}" type="slidenum">
              <a:rPr lang="vi-VN" smtClean="0"/>
              <a:t>‹#›</a:t>
            </a:fld>
            <a:endParaRPr lang="vi-VN"/>
          </a:p>
        </p:txBody>
      </p:sp>
    </p:spTree>
    <p:extLst>
      <p:ext uri="{BB962C8B-B14F-4D97-AF65-F5344CB8AC3E}">
        <p14:creationId xmlns:p14="http://schemas.microsoft.com/office/powerpoint/2010/main" val="272389457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vi-VN"/>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vi-VN"/>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1E52CBB-29A0-4A7E-B934-26476DD92529}" type="datetimeFigureOut">
              <a:rPr lang="vi-VN" smtClean="0"/>
              <a:t>18/12/2016</a:t>
            </a:fld>
            <a:endParaRPr lang="vi-VN"/>
          </a:p>
        </p:txBody>
      </p:sp>
      <p:sp>
        <p:nvSpPr>
          <p:cNvPr id="6" name="Footer Placeholder 5"/>
          <p:cNvSpPr>
            <a:spLocks noGrp="1"/>
          </p:cNvSpPr>
          <p:nvPr>
            <p:ph type="ftr" sz="quarter" idx="11"/>
          </p:nvPr>
        </p:nvSpPr>
        <p:spPr/>
        <p:txBody>
          <a:bodyPr/>
          <a:lstStyle/>
          <a:p>
            <a:endParaRPr lang="vi-VN"/>
          </a:p>
        </p:txBody>
      </p:sp>
      <p:sp>
        <p:nvSpPr>
          <p:cNvPr id="7" name="Slide Number Placeholder 6"/>
          <p:cNvSpPr>
            <a:spLocks noGrp="1"/>
          </p:cNvSpPr>
          <p:nvPr>
            <p:ph type="sldNum" sz="quarter" idx="12"/>
          </p:nvPr>
        </p:nvSpPr>
        <p:spPr/>
        <p:txBody>
          <a:bodyPr/>
          <a:lstStyle/>
          <a:p>
            <a:fld id="{CCC7FB3E-659A-46DF-910D-ADAE85A96FB7}" type="slidenum">
              <a:rPr lang="vi-VN" smtClean="0"/>
              <a:t>‹#›</a:t>
            </a:fld>
            <a:endParaRPr lang="vi-VN"/>
          </a:p>
        </p:txBody>
      </p:sp>
    </p:spTree>
    <p:extLst>
      <p:ext uri="{BB962C8B-B14F-4D97-AF65-F5344CB8AC3E}">
        <p14:creationId xmlns:p14="http://schemas.microsoft.com/office/powerpoint/2010/main" val="10656100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vi-VN"/>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1E52CBB-29A0-4A7E-B934-26476DD92529}" type="datetimeFigureOut">
              <a:rPr lang="vi-VN" smtClean="0"/>
              <a:t>18/12/2016</a:t>
            </a:fld>
            <a:endParaRPr lang="vi-VN"/>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vi-VN"/>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CC7FB3E-659A-46DF-910D-ADAE85A96FB7}" type="slidenum">
              <a:rPr lang="vi-VN" smtClean="0"/>
              <a:t>‹#›</a:t>
            </a:fld>
            <a:endParaRPr lang="vi-VN"/>
          </a:p>
        </p:txBody>
      </p:sp>
    </p:spTree>
    <p:extLst>
      <p:ext uri="{BB962C8B-B14F-4D97-AF65-F5344CB8AC3E}">
        <p14:creationId xmlns:p14="http://schemas.microsoft.com/office/powerpoint/2010/main" val="173921462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vi-V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hyperlink" Target="https://www.webico.vn/"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hyperlink" Target="http://jobstractor.com/"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8" Type="http://schemas.openxmlformats.org/officeDocument/2006/relationships/hyperlink" Target="https://techmaster.vn/khoa-hoc/25480/lap-trinh-web-nodejs-toc-do-cao" TargetMode="External"/><Relationship Id="rId3" Type="http://schemas.openxmlformats.org/officeDocument/2006/relationships/hyperlink" Target="https://techmaster.vn/khoa-hoc/25467/lap-trinh-java-can-ban" TargetMode="External"/><Relationship Id="rId7" Type="http://schemas.openxmlformats.org/officeDocument/2006/relationships/hyperlink" Target="https://techmaster.vn/khoa-hoc/25486/lap-trinh-php-qua-du-an-thuc-te" TargetMode="External"/><Relationship Id="rId2" Type="http://schemas.openxmlformats.org/officeDocument/2006/relationships/hyperlink" Target="http://www.tiobe.com/index.php/content/paperinfo/tpci/index.html" TargetMode="External"/><Relationship Id="rId1" Type="http://schemas.openxmlformats.org/officeDocument/2006/relationships/slideLayout" Target="../slideLayouts/slideLayout2.xml"/><Relationship Id="rId6" Type="http://schemas.openxmlformats.org/officeDocument/2006/relationships/hyperlink" Target="https://techmaster.vn/khoa-hoc/25485/lap-trinh-python-ung-dung-thuc-te" TargetMode="External"/><Relationship Id="rId11" Type="http://schemas.openxmlformats.org/officeDocument/2006/relationships/hyperlink" Target="https://techmaster.vn/khoa-hoc/8212/lap-trinh-ios-objective-c" TargetMode="External"/><Relationship Id="rId5" Type="http://schemas.openxmlformats.org/officeDocument/2006/relationships/hyperlink" Target="https://techmaster.vn/khoa-hoc/25503/xay-dung-mang-xa-hoi-chia-se-anh-voi-aspnet-mvc" TargetMode="External"/><Relationship Id="rId10" Type="http://schemas.openxmlformats.org/officeDocument/2006/relationships/hyperlink" Target="https://techmaster.vn/khoa-hoc/8217/lap-trinh-ios-swift" TargetMode="External"/><Relationship Id="rId4" Type="http://schemas.openxmlformats.org/officeDocument/2006/relationships/hyperlink" Target="https://techmaster.vn/khoa-hoc/25469/lap-trinh-c-co-ban" TargetMode="External"/><Relationship Id="rId9" Type="http://schemas.openxmlformats.org/officeDocument/2006/relationships/hyperlink" Target="https://techmaster.vn/khoa-hoc/8231/lap-trinh-ruby-on-rails"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vi-VN" dirty="0"/>
          </a:p>
        </p:txBody>
      </p:sp>
      <p:sp>
        <p:nvSpPr>
          <p:cNvPr id="3" name="Subtitle 2"/>
          <p:cNvSpPr>
            <a:spLocks noGrp="1"/>
          </p:cNvSpPr>
          <p:nvPr>
            <p:ph type="subTitle" idx="1"/>
          </p:nvPr>
        </p:nvSpPr>
        <p:spPr/>
        <p:txBody>
          <a:bodyPr/>
          <a:lstStyle/>
          <a:p>
            <a:endParaRPr lang="vi-VN"/>
          </a:p>
        </p:txBody>
      </p:sp>
    </p:spTree>
    <p:extLst>
      <p:ext uri="{BB962C8B-B14F-4D97-AF65-F5344CB8AC3E}">
        <p14:creationId xmlns:p14="http://schemas.microsoft.com/office/powerpoint/2010/main" val="104854847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vi-VN" sz="4800" b="1" dirty="0" smtClean="0">
                <a:effectLst/>
              </a:rPr>
              <a:t>Ngôn ngữ lập trình web phổ biến nhất hiện nay</a:t>
            </a:r>
            <a:endParaRPr lang="vi-VN" sz="4800" dirty="0"/>
          </a:p>
        </p:txBody>
      </p:sp>
      <p:sp>
        <p:nvSpPr>
          <p:cNvPr id="3" name="Content Placeholder 2"/>
          <p:cNvSpPr>
            <a:spLocks noGrp="1"/>
          </p:cNvSpPr>
          <p:nvPr>
            <p:ph idx="1"/>
          </p:nvPr>
        </p:nvSpPr>
        <p:spPr/>
        <p:txBody>
          <a:bodyPr/>
          <a:lstStyle/>
          <a:p>
            <a:r>
              <a:rPr lang="vi-VN" dirty="0" smtClean="0">
                <a:effectLst/>
              </a:rPr>
              <a:t>Ngôn ngữ lập trình là điều cực kỳ quan trọng trong </a:t>
            </a:r>
            <a:r>
              <a:rPr lang="vi-VN" dirty="0" smtClean="0">
                <a:effectLst/>
                <a:hlinkClick r:id="rId2"/>
              </a:rPr>
              <a:t>thiết kế web</a:t>
            </a:r>
            <a:r>
              <a:rPr lang="vi-VN" dirty="0" smtClean="0">
                <a:effectLst/>
              </a:rPr>
              <a:t>, hôm nay WEBICO sẽ cùng bạn tìm hiểu những ngôn ngữ lập trình sử dụng phổ biến nhất hiện nay.</a:t>
            </a:r>
          </a:p>
          <a:p>
            <a:r>
              <a:rPr lang="vi-VN" dirty="0" smtClean="0">
                <a:effectLst/>
              </a:rPr>
              <a:t>Theo một cuộc khảo sát  của </a:t>
            </a:r>
            <a:r>
              <a:rPr lang="vi-VN" b="1" dirty="0" smtClean="0">
                <a:effectLst/>
              </a:rPr>
              <a:t>Job Tractor, </a:t>
            </a:r>
            <a:r>
              <a:rPr lang="vi-VN" dirty="0" smtClean="0">
                <a:effectLst/>
              </a:rPr>
              <a:t>với gần 50.000 tin tuyển dụng được đăng tải trên Twitter, đã cho ta kết quả ngôn ngữ nào đang được sử dụng nhiều nhất</a:t>
            </a:r>
          </a:p>
          <a:p>
            <a:endParaRPr lang="vi-VN" dirty="0"/>
          </a:p>
        </p:txBody>
      </p:sp>
    </p:spTree>
    <p:extLst>
      <p:ext uri="{BB962C8B-B14F-4D97-AF65-F5344CB8AC3E}">
        <p14:creationId xmlns:p14="http://schemas.microsoft.com/office/powerpoint/2010/main" val="254855182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vi-VN"/>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481263" y="365125"/>
            <a:ext cx="11069053" cy="5337843"/>
          </a:xfrm>
        </p:spPr>
      </p:pic>
      <p:sp>
        <p:nvSpPr>
          <p:cNvPr id="5" name="Rectangle 4"/>
          <p:cNvSpPr/>
          <p:nvPr/>
        </p:nvSpPr>
        <p:spPr>
          <a:xfrm>
            <a:off x="870284" y="6330298"/>
            <a:ext cx="10680032" cy="369332"/>
          </a:xfrm>
          <a:prstGeom prst="rect">
            <a:avLst/>
          </a:prstGeom>
        </p:spPr>
        <p:txBody>
          <a:bodyPr wrap="square">
            <a:spAutoFit/>
          </a:bodyPr>
          <a:lstStyle/>
          <a:p>
            <a:r>
              <a:rPr lang="vi-VN" dirty="0" smtClean="0"/>
              <a:t>https://www.webico.vn/ngon-ngu-lap-trinh-web-pho-bien-nhat-hien-nay/</a:t>
            </a:r>
            <a:endParaRPr lang="vi-VN" dirty="0"/>
          </a:p>
        </p:txBody>
      </p:sp>
    </p:spTree>
    <p:extLst>
      <p:ext uri="{BB962C8B-B14F-4D97-AF65-F5344CB8AC3E}">
        <p14:creationId xmlns:p14="http://schemas.microsoft.com/office/powerpoint/2010/main" val="420284548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vi-VN" dirty="0" smtClean="0"/>
              <a:t>Thông kê các web site sử dụng Framewwork technologies </a:t>
            </a:r>
            <a:endParaRPr lang="vi-VN" dirty="0"/>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442910" y="1690687"/>
            <a:ext cx="11227721" cy="5167313"/>
          </a:xfrm>
        </p:spPr>
      </p:pic>
    </p:spTree>
    <p:extLst>
      <p:ext uri="{BB962C8B-B14F-4D97-AF65-F5344CB8AC3E}">
        <p14:creationId xmlns:p14="http://schemas.microsoft.com/office/powerpoint/2010/main" val="144363488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vi-VN"/>
          </a:p>
        </p:txBody>
      </p:sp>
      <p:sp>
        <p:nvSpPr>
          <p:cNvPr id="3" name="Content Placeholder 2"/>
          <p:cNvSpPr>
            <a:spLocks noGrp="1"/>
          </p:cNvSpPr>
          <p:nvPr>
            <p:ph idx="1"/>
          </p:nvPr>
        </p:nvSpPr>
        <p:spPr/>
        <p:txBody>
          <a:bodyPr/>
          <a:lstStyle/>
          <a:p>
            <a:endParaRPr lang="vi-VN"/>
          </a:p>
        </p:txBody>
      </p:sp>
    </p:spTree>
    <p:extLst>
      <p:ext uri="{BB962C8B-B14F-4D97-AF65-F5344CB8AC3E}">
        <p14:creationId xmlns:p14="http://schemas.microsoft.com/office/powerpoint/2010/main" val="404697397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vi-VN" dirty="0" smtClean="0"/>
              <a:t>CODER</a:t>
            </a:r>
            <a:endParaRPr lang="vi-VN" dirty="0"/>
          </a:p>
        </p:txBody>
      </p:sp>
      <p:pic>
        <p:nvPicPr>
          <p:cNvPr id="7" name="Content Placeholder 6"/>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163929" y="1899276"/>
            <a:ext cx="7942597" cy="4687193"/>
          </a:xfrm>
        </p:spPr>
      </p:pic>
    </p:spTree>
    <p:extLst>
      <p:ext uri="{BB962C8B-B14F-4D97-AF65-F5344CB8AC3E}">
        <p14:creationId xmlns:p14="http://schemas.microsoft.com/office/powerpoint/2010/main" val="409098243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vi-VN" i="1" dirty="0" smtClean="0"/>
              <a:t>Xu hướng ngôn ngữ lập trình năm 2014</a:t>
            </a:r>
            <a:endParaRPr lang="vi-VN" i="1" dirty="0"/>
          </a:p>
        </p:txBody>
      </p:sp>
      <p:sp>
        <p:nvSpPr>
          <p:cNvPr id="3" name="Content Placeholder 2"/>
          <p:cNvSpPr>
            <a:spLocks noGrp="1"/>
          </p:cNvSpPr>
          <p:nvPr>
            <p:ph idx="1"/>
          </p:nvPr>
        </p:nvSpPr>
        <p:spPr/>
        <p:txBody>
          <a:bodyPr>
            <a:normAutofit/>
          </a:bodyPr>
          <a:lstStyle/>
          <a:p>
            <a:r>
              <a:rPr lang="vi-VN" sz="3600" dirty="0" smtClean="0">
                <a:effectLst/>
              </a:rPr>
              <a:t> Xu hướng của ngôn ngữ lập trình trong 2014 là gì? Đó là câu hỏi được nhiều developer quan tâm đến. Qua bài viết này, ITviec hy vọng sẽ giúp các bạn tìm được câu trả lời.Trước khi đi tìm ngôn ngữ lập trình hot nhất, chúng ta hãy dành một chút thời gian để ngó qua các số liệu sau đây.Đầu tiên là biểu đồ của </a:t>
            </a:r>
            <a:r>
              <a:rPr lang="vi-VN" sz="3600" dirty="0" smtClean="0">
                <a:effectLst/>
                <a:hlinkClick r:id="rId2"/>
              </a:rPr>
              <a:t>Job Tractor</a:t>
            </a:r>
            <a:r>
              <a:rPr lang="vi-VN" sz="3600" dirty="0" smtClean="0">
                <a:effectLst/>
              </a:rPr>
              <a:t> trong 2013</a:t>
            </a:r>
            <a:endParaRPr lang="vi-VN" sz="3600" dirty="0"/>
          </a:p>
        </p:txBody>
      </p:sp>
    </p:spTree>
    <p:extLst>
      <p:ext uri="{BB962C8B-B14F-4D97-AF65-F5344CB8AC3E}">
        <p14:creationId xmlns:p14="http://schemas.microsoft.com/office/powerpoint/2010/main" val="352734658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Content Placeholder 5"/>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 y="0"/>
            <a:ext cx="11923295" cy="6510976"/>
          </a:xfrm>
        </p:spPr>
      </p:pic>
    </p:spTree>
    <p:extLst>
      <p:ext uri="{BB962C8B-B14F-4D97-AF65-F5344CB8AC3E}">
        <p14:creationId xmlns:p14="http://schemas.microsoft.com/office/powerpoint/2010/main" val="202442562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vi-VN" b="1" dirty="0"/>
              <a:t>Mức độ dao động và phát triển của từng ngôn ngữ so với 2011</a:t>
            </a:r>
            <a:endParaRPr lang="vi-VN" dirty="0"/>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79824" y="1690688"/>
            <a:ext cx="11366744" cy="4351338"/>
          </a:xfrm>
        </p:spPr>
      </p:pic>
      <p:sp>
        <p:nvSpPr>
          <p:cNvPr id="5" name="Rectangle 4"/>
          <p:cNvSpPr/>
          <p:nvPr/>
        </p:nvSpPr>
        <p:spPr>
          <a:xfrm>
            <a:off x="100263" y="6042026"/>
            <a:ext cx="11762874" cy="369332"/>
          </a:xfrm>
          <a:prstGeom prst="rect">
            <a:avLst/>
          </a:prstGeom>
        </p:spPr>
        <p:txBody>
          <a:bodyPr wrap="square">
            <a:spAutoFit/>
          </a:bodyPr>
          <a:lstStyle/>
          <a:p>
            <a:r>
              <a:rPr lang="vi-VN" b="1" i="1" dirty="0" smtClean="0">
                <a:effectLst/>
                <a:latin typeface="Verdana" panose="020B0604030504040204" pitchFamily="34" charset="0"/>
              </a:rPr>
              <a:t>Lưu ý: </a:t>
            </a:r>
            <a:r>
              <a:rPr lang="vi-VN" dirty="0" smtClean="0">
                <a:effectLst/>
                <a:latin typeface="Verdana" panose="020B0604030504040204" pitchFamily="34" charset="0"/>
              </a:rPr>
              <a:t>Trong bảng danh sách 15 ngôn ngữ này, tính phổ biến và ứng dụng được sắp xếp giảm dần. </a:t>
            </a:r>
            <a:endParaRPr lang="vi-VN" dirty="0"/>
          </a:p>
        </p:txBody>
      </p:sp>
    </p:spTree>
    <p:extLst>
      <p:ext uri="{BB962C8B-B14F-4D97-AF65-F5344CB8AC3E}">
        <p14:creationId xmlns:p14="http://schemas.microsoft.com/office/powerpoint/2010/main" val="244003900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stretch>
            <a:fillRect/>
          </a:stretch>
        </p:blipFill>
        <p:spPr>
          <a:xfrm>
            <a:off x="1235993" y="1191128"/>
            <a:ext cx="9399922" cy="5582652"/>
          </a:xfrm>
          <a:prstGeom prst="rect">
            <a:avLst/>
          </a:prstGeom>
        </p:spPr>
      </p:pic>
      <p:pic>
        <p:nvPicPr>
          <p:cNvPr id="5" name="Picture 4"/>
          <p:cNvPicPr>
            <a:picLocks noChangeAspect="1"/>
          </p:cNvPicPr>
          <p:nvPr/>
        </p:nvPicPr>
        <p:blipFill>
          <a:blip r:embed="rId3"/>
          <a:stretch>
            <a:fillRect/>
          </a:stretch>
        </p:blipFill>
        <p:spPr>
          <a:xfrm>
            <a:off x="1578894" y="84472"/>
            <a:ext cx="8461459" cy="1082592"/>
          </a:xfrm>
          <a:prstGeom prst="rect">
            <a:avLst/>
          </a:prstGeom>
        </p:spPr>
      </p:pic>
    </p:spTree>
    <p:extLst>
      <p:ext uri="{BB962C8B-B14F-4D97-AF65-F5344CB8AC3E}">
        <p14:creationId xmlns:p14="http://schemas.microsoft.com/office/powerpoint/2010/main" val="263307709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stretch>
            <a:fillRect/>
          </a:stretch>
        </p:blipFill>
        <p:spPr>
          <a:xfrm>
            <a:off x="1243263" y="328861"/>
            <a:ext cx="9663980" cy="6120065"/>
          </a:xfrm>
          <a:prstGeom prst="rect">
            <a:avLst/>
          </a:prstGeom>
        </p:spPr>
      </p:pic>
    </p:spTree>
    <p:extLst>
      <p:ext uri="{BB962C8B-B14F-4D97-AF65-F5344CB8AC3E}">
        <p14:creationId xmlns:p14="http://schemas.microsoft.com/office/powerpoint/2010/main" val="365647070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58064"/>
            <a:ext cx="10515600" cy="663831"/>
          </a:xfrm>
        </p:spPr>
        <p:txBody>
          <a:bodyPr>
            <a:normAutofit fontScale="90000"/>
          </a:bodyPr>
          <a:lstStyle/>
          <a:p>
            <a:r>
              <a:rPr lang="vi-VN" sz="3600" b="1" dirty="0" smtClean="0"/>
              <a:t>Chỉ số TIOBE, tháng </a:t>
            </a:r>
            <a:r>
              <a:rPr lang="vi-VN" sz="3600" b="1" dirty="0"/>
              <a:t>1/2016- http://www.tiobe.com/tiobe-index/</a:t>
            </a:r>
            <a:endParaRPr lang="vi-VN" sz="3600" dirty="0"/>
          </a:p>
        </p:txBody>
      </p:sp>
      <p:sp>
        <p:nvSpPr>
          <p:cNvPr id="3" name="Content Placeholder 2"/>
          <p:cNvSpPr>
            <a:spLocks noGrp="1"/>
          </p:cNvSpPr>
          <p:nvPr>
            <p:ph idx="1"/>
          </p:nvPr>
        </p:nvSpPr>
        <p:spPr>
          <a:xfrm>
            <a:off x="838200" y="721895"/>
            <a:ext cx="10515600" cy="6051884"/>
          </a:xfrm>
        </p:spPr>
        <p:txBody>
          <a:bodyPr>
            <a:normAutofit fontScale="32500" lnSpcReduction="20000"/>
          </a:bodyPr>
          <a:lstStyle/>
          <a:p>
            <a:pPr marL="0" indent="0">
              <a:buNone/>
            </a:pPr>
            <a:r>
              <a:rPr lang="vi-VN" sz="4900" dirty="0" smtClean="0"/>
              <a:t>Bản </a:t>
            </a:r>
            <a:r>
              <a:rPr lang="vi-VN" sz="4900" dirty="0" smtClean="0">
                <a:hlinkClick r:id="rId2"/>
              </a:rPr>
              <a:t>báo cáo mới nhất</a:t>
            </a:r>
            <a:r>
              <a:rPr lang="vi-VN" sz="4900" dirty="0" smtClean="0"/>
              <a:t> của TIOBE đánh giá mức độ phổ biến của các ngôn ngữ lập trình bằng cách sử dụng số lượng kỹ sư có tay nghề cao và thứ hạng trên các công cụ tìm kiếm. Kết quả xếp hạng là:</a:t>
            </a:r>
          </a:p>
          <a:p>
            <a:pPr>
              <a:buFont typeface="+mj-lt"/>
              <a:buAutoNum type="arabicPeriod"/>
            </a:pPr>
            <a:r>
              <a:rPr lang="vi-VN" sz="4300" dirty="0" smtClean="0">
                <a:hlinkClick r:id="rId3"/>
              </a:rPr>
              <a:t>Java</a:t>
            </a:r>
            <a:endParaRPr lang="vi-VN" sz="4300" dirty="0" smtClean="0"/>
          </a:p>
          <a:p>
            <a:pPr>
              <a:buFont typeface="+mj-lt"/>
              <a:buAutoNum type="arabicPeriod"/>
            </a:pPr>
            <a:r>
              <a:rPr lang="vi-VN" sz="4300" dirty="0" smtClean="0"/>
              <a:t>C</a:t>
            </a:r>
          </a:p>
          <a:p>
            <a:pPr>
              <a:buFont typeface="+mj-lt"/>
              <a:buAutoNum type="arabicPeriod"/>
            </a:pPr>
            <a:r>
              <a:rPr lang="vi-VN" sz="4300" dirty="0" smtClean="0">
                <a:hlinkClick r:id="rId4"/>
              </a:rPr>
              <a:t>C++</a:t>
            </a:r>
            <a:endParaRPr lang="vi-VN" sz="4300" dirty="0" smtClean="0"/>
          </a:p>
          <a:p>
            <a:pPr>
              <a:buFont typeface="+mj-lt"/>
              <a:buAutoNum type="arabicPeriod"/>
            </a:pPr>
            <a:r>
              <a:rPr lang="vi-VN" sz="4300" dirty="0" smtClean="0">
                <a:hlinkClick r:id="rId5"/>
              </a:rPr>
              <a:t>C#</a:t>
            </a:r>
            <a:endParaRPr lang="vi-VN" sz="4300" dirty="0" smtClean="0"/>
          </a:p>
          <a:p>
            <a:pPr>
              <a:buFont typeface="+mj-lt"/>
              <a:buAutoNum type="arabicPeriod"/>
            </a:pPr>
            <a:r>
              <a:rPr lang="vi-VN" sz="4300" dirty="0" smtClean="0">
                <a:hlinkClick r:id="rId6"/>
              </a:rPr>
              <a:t>Python</a:t>
            </a:r>
            <a:endParaRPr lang="vi-VN" sz="4300" dirty="0" smtClean="0"/>
          </a:p>
          <a:p>
            <a:pPr>
              <a:buFont typeface="+mj-lt"/>
              <a:buAutoNum type="arabicPeriod"/>
            </a:pPr>
            <a:r>
              <a:rPr lang="vi-VN" sz="4300" dirty="0" smtClean="0">
                <a:hlinkClick r:id="rId7"/>
              </a:rPr>
              <a:t>PHP</a:t>
            </a:r>
            <a:endParaRPr lang="vi-VN" sz="4300" dirty="0" smtClean="0"/>
          </a:p>
          <a:p>
            <a:pPr>
              <a:buFont typeface="+mj-lt"/>
              <a:buAutoNum type="arabicPeriod"/>
            </a:pPr>
            <a:r>
              <a:rPr lang="vi-VN" sz="4300" dirty="0" smtClean="0"/>
              <a:t>VisualBasic.NET</a:t>
            </a:r>
          </a:p>
          <a:p>
            <a:pPr>
              <a:buFont typeface="+mj-lt"/>
              <a:buAutoNum type="arabicPeriod"/>
            </a:pPr>
            <a:r>
              <a:rPr lang="vi-VN" sz="4300" dirty="0" smtClean="0">
                <a:hlinkClick r:id="rId8"/>
              </a:rPr>
              <a:t>JavaScript</a:t>
            </a:r>
            <a:endParaRPr lang="vi-VN" sz="4300" dirty="0" smtClean="0"/>
          </a:p>
          <a:p>
            <a:pPr>
              <a:buFont typeface="+mj-lt"/>
              <a:buAutoNum type="arabicPeriod"/>
            </a:pPr>
            <a:r>
              <a:rPr lang="vi-VN" sz="4300" dirty="0" smtClean="0"/>
              <a:t>Assembly Language</a:t>
            </a:r>
          </a:p>
          <a:p>
            <a:pPr>
              <a:buFont typeface="+mj-lt"/>
              <a:buAutoNum type="arabicPeriod"/>
            </a:pPr>
            <a:r>
              <a:rPr lang="vi-VN" sz="4300" dirty="0" smtClean="0">
                <a:hlinkClick r:id="rId9"/>
              </a:rPr>
              <a:t>Ruby</a:t>
            </a:r>
            <a:endParaRPr lang="vi-VN" sz="4300" dirty="0" smtClean="0"/>
          </a:p>
          <a:p>
            <a:pPr>
              <a:buFont typeface="+mj-lt"/>
              <a:buAutoNum type="arabicPeriod"/>
            </a:pPr>
            <a:r>
              <a:rPr lang="vi-VN" sz="4300" dirty="0" smtClean="0"/>
              <a:t>Perl</a:t>
            </a:r>
          </a:p>
          <a:p>
            <a:pPr>
              <a:buFont typeface="+mj-lt"/>
              <a:buAutoNum type="arabicPeriod"/>
            </a:pPr>
            <a:r>
              <a:rPr lang="vi-VN" sz="4300" dirty="0" smtClean="0"/>
              <a:t>Delphi</a:t>
            </a:r>
          </a:p>
          <a:p>
            <a:pPr>
              <a:buFont typeface="+mj-lt"/>
              <a:buAutoNum type="arabicPeriod"/>
            </a:pPr>
            <a:r>
              <a:rPr lang="vi-VN" sz="4300" dirty="0" smtClean="0"/>
              <a:t>VisualBasic</a:t>
            </a:r>
          </a:p>
          <a:p>
            <a:pPr>
              <a:buFont typeface="+mj-lt"/>
              <a:buAutoNum type="arabicPeriod"/>
            </a:pPr>
            <a:r>
              <a:rPr lang="vi-VN" sz="4300" dirty="0" smtClean="0">
                <a:hlinkClick r:id="rId10"/>
              </a:rPr>
              <a:t>Swift</a:t>
            </a:r>
            <a:endParaRPr lang="vi-VN" sz="4300" dirty="0" smtClean="0"/>
          </a:p>
          <a:p>
            <a:pPr>
              <a:buFont typeface="+mj-lt"/>
              <a:buAutoNum type="arabicPeriod"/>
            </a:pPr>
            <a:r>
              <a:rPr lang="vi-VN" sz="4300" dirty="0" smtClean="0"/>
              <a:t>MATLAB</a:t>
            </a:r>
          </a:p>
          <a:p>
            <a:pPr>
              <a:buFont typeface="+mj-lt"/>
              <a:buAutoNum type="arabicPeriod"/>
            </a:pPr>
            <a:r>
              <a:rPr lang="vi-VN" sz="4300" dirty="0" smtClean="0"/>
              <a:t>Pascal</a:t>
            </a:r>
          </a:p>
          <a:p>
            <a:pPr>
              <a:buFont typeface="+mj-lt"/>
              <a:buAutoNum type="arabicPeriod"/>
            </a:pPr>
            <a:r>
              <a:rPr lang="vi-VN" sz="4300" dirty="0" smtClean="0"/>
              <a:t>Groovy</a:t>
            </a:r>
          </a:p>
          <a:p>
            <a:pPr>
              <a:buFont typeface="+mj-lt"/>
              <a:buAutoNum type="arabicPeriod"/>
            </a:pPr>
            <a:r>
              <a:rPr lang="vi-VN" sz="4300" dirty="0" smtClean="0">
                <a:hlinkClick r:id="rId11"/>
              </a:rPr>
              <a:t>Objective-C</a:t>
            </a:r>
            <a:endParaRPr lang="vi-VN" sz="4300" dirty="0" smtClean="0"/>
          </a:p>
          <a:p>
            <a:pPr>
              <a:buFont typeface="+mj-lt"/>
              <a:buAutoNum type="arabicPeriod"/>
            </a:pPr>
            <a:r>
              <a:rPr lang="vi-VN" sz="4300" dirty="0" smtClean="0"/>
              <a:t>R</a:t>
            </a:r>
          </a:p>
          <a:p>
            <a:pPr>
              <a:buFont typeface="+mj-lt"/>
              <a:buAutoNum type="arabicPeriod"/>
            </a:pPr>
            <a:r>
              <a:rPr lang="vi-VN" sz="4300" dirty="0" smtClean="0"/>
              <a:t>PL/SQL</a:t>
            </a:r>
            <a:endParaRPr lang="vi-VN" sz="4300" dirty="0"/>
          </a:p>
        </p:txBody>
      </p:sp>
    </p:spTree>
    <p:extLst>
      <p:ext uri="{BB962C8B-B14F-4D97-AF65-F5344CB8AC3E}">
        <p14:creationId xmlns:p14="http://schemas.microsoft.com/office/powerpoint/2010/main" val="3788155757"/>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155</TotalTime>
  <Words>139</Words>
  <Application>Microsoft Office PowerPoint</Application>
  <PresentationFormat>Widescreen</PresentationFormat>
  <Paragraphs>32</Paragraphs>
  <Slides>12</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12</vt:i4>
      </vt:variant>
    </vt:vector>
  </HeadingPairs>
  <TitlesOfParts>
    <vt:vector size="18" baseType="lpstr">
      <vt:lpstr>Arial</vt:lpstr>
      <vt:lpstr>Calibri</vt:lpstr>
      <vt:lpstr>Calibri Light</vt:lpstr>
      <vt:lpstr>Times New Roman</vt:lpstr>
      <vt:lpstr>Verdana</vt:lpstr>
      <vt:lpstr>Office Theme</vt:lpstr>
      <vt:lpstr>PowerPoint Presentation</vt:lpstr>
      <vt:lpstr>PowerPoint Presentation</vt:lpstr>
      <vt:lpstr>CODER</vt:lpstr>
      <vt:lpstr>Xu hướng ngôn ngữ lập trình năm 2014</vt:lpstr>
      <vt:lpstr>PowerPoint Presentation</vt:lpstr>
      <vt:lpstr>Mức độ dao động và phát triển của từng ngôn ngữ so với 2011</vt:lpstr>
      <vt:lpstr>PowerPoint Presentation</vt:lpstr>
      <vt:lpstr>PowerPoint Presentation</vt:lpstr>
      <vt:lpstr>Chỉ số TIOBE, tháng 1/2016- http://www.tiobe.com/tiobe-index/</vt:lpstr>
      <vt:lpstr>Ngôn ngữ lập trình web phổ biến nhất hiện nay</vt:lpstr>
      <vt:lpstr>PowerPoint Presentation</vt:lpstr>
      <vt:lpstr>Thông kê các web site sử dụng Framewwork technologies </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Admin</dc:creator>
  <cp:lastModifiedBy>Admin</cp:lastModifiedBy>
  <cp:revision>7</cp:revision>
  <dcterms:created xsi:type="dcterms:W3CDTF">2016-12-18T08:57:41Z</dcterms:created>
  <dcterms:modified xsi:type="dcterms:W3CDTF">2016-12-18T12:45:21Z</dcterms:modified>
</cp:coreProperties>
</file>