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3C0A2-D546-4DC0-8110-2916ED044245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B550C-62F5-402E-B404-B27AF83815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6" name="Shape 3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77" name="Shape 3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84" name="Shape 3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2" name="Shape 3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/>
        </p:nvSpPr>
        <p:spPr>
          <a:xfrm>
            <a:off x="0" y="274636"/>
            <a:ext cx="8686800" cy="1554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1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947333"/>
            <a:ext cx="8229600" cy="4620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20B12-C22B-44C5-8BB7-602EDA00957E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B55D4-A00A-4C74-8648-C85F4418B4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/>
          <p:nvPr/>
        </p:nvSpPr>
        <p:spPr>
          <a:xfrm>
            <a:off x="7188851" y="1947333"/>
            <a:ext cx="1064099" cy="4796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Biến ẩn</a:t>
            </a:r>
          </a:p>
        </p:txBody>
      </p:sp>
      <p:sp>
        <p:nvSpPr>
          <p:cNvPr id="262" name="Shape 262"/>
          <p:cNvSpPr/>
          <p:nvPr/>
        </p:nvSpPr>
        <p:spPr>
          <a:xfrm>
            <a:off x="5780701" y="2252733"/>
            <a:ext cx="1064099" cy="42740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600" b="1"/>
              <a:t>Biến vào</a:t>
            </a:r>
          </a:p>
        </p:txBody>
      </p:sp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1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Máy Boltzmann (RBM)</a:t>
            </a:r>
          </a:p>
        </p:txBody>
      </p:sp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457200" y="1947334"/>
            <a:ext cx="5362800" cy="4620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Máy Boltzmann hạn chế</a:t>
            </a:r>
            <a:r>
              <a:rPr lang="en"/>
              <a:t> </a:t>
            </a:r>
          </a:p>
          <a:p>
            <a:pPr marL="914400" lvl="1" indent="-3810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Học cách sinh ra dữ liệu (</a:t>
            </a:r>
            <a:r>
              <a:rPr lang="en">
                <a:solidFill>
                  <a:srgbClr val="FF0000"/>
                </a:solidFill>
              </a:rPr>
              <a:t>generative model</a:t>
            </a:r>
            <a:r>
              <a:rPr lang="en"/>
              <a:t>)</a:t>
            </a:r>
          </a:p>
          <a:p>
            <a:pPr marL="914400" lvl="1" indent="-3810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Có thể xếp chồng thành kiến trúc sâu tương tự Bộ tự mã hóa</a:t>
            </a:r>
          </a:p>
        </p:txBody>
      </p:sp>
      <p:sp>
        <p:nvSpPr>
          <p:cNvPr id="265" name="Shape 265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1</a:t>
            </a:fld>
            <a:endParaRPr lang="en"/>
          </a:p>
        </p:txBody>
      </p:sp>
      <p:sp>
        <p:nvSpPr>
          <p:cNvPr id="266" name="Shape 266"/>
          <p:cNvSpPr/>
          <p:nvPr/>
        </p:nvSpPr>
        <p:spPr>
          <a:xfrm>
            <a:off x="6006651" y="29884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600" b="1"/>
              <a:t>v</a:t>
            </a:r>
            <a:r>
              <a:rPr lang="en" sz="1600" b="1" baseline="-25000"/>
              <a:t>1</a:t>
            </a:r>
          </a:p>
        </p:txBody>
      </p:sp>
      <p:sp>
        <p:nvSpPr>
          <p:cNvPr id="267" name="Shape 267"/>
          <p:cNvSpPr/>
          <p:nvPr/>
        </p:nvSpPr>
        <p:spPr>
          <a:xfrm>
            <a:off x="6006651" y="40949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en" sz="1600" b="1">
                <a:solidFill>
                  <a:schemeClr val="dk1"/>
                </a:solidFill>
              </a:rPr>
              <a:t>v</a:t>
            </a:r>
            <a:r>
              <a:rPr lang="en" sz="1600" b="1" baseline="-25000">
                <a:solidFill>
                  <a:schemeClr val="dk1"/>
                </a:solidFill>
              </a:rPr>
              <a:t>2</a:t>
            </a:r>
          </a:p>
        </p:txBody>
      </p:sp>
      <p:sp>
        <p:nvSpPr>
          <p:cNvPr id="268" name="Shape 268"/>
          <p:cNvSpPr/>
          <p:nvPr/>
        </p:nvSpPr>
        <p:spPr>
          <a:xfrm>
            <a:off x="6006651" y="52014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en" sz="1600" b="1">
                <a:solidFill>
                  <a:schemeClr val="dk1"/>
                </a:solidFill>
              </a:rPr>
              <a:t>v</a:t>
            </a:r>
            <a:r>
              <a:rPr lang="en" sz="1600" b="1" baseline="-25000">
                <a:solidFill>
                  <a:schemeClr val="dk1"/>
                </a:solidFill>
              </a:rPr>
              <a:t>3</a:t>
            </a:r>
          </a:p>
        </p:txBody>
      </p:sp>
      <p:sp>
        <p:nvSpPr>
          <p:cNvPr id="269" name="Shape 269"/>
          <p:cNvSpPr/>
          <p:nvPr/>
        </p:nvSpPr>
        <p:spPr>
          <a:xfrm>
            <a:off x="7446551" y="24559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 sz="1600" b="1"/>
              <a:t>h</a:t>
            </a:r>
            <a:r>
              <a:rPr lang="en" sz="1600" b="1" baseline="-25000"/>
              <a:t>1</a:t>
            </a:r>
          </a:p>
        </p:txBody>
      </p:sp>
      <p:sp>
        <p:nvSpPr>
          <p:cNvPr id="270" name="Shape 270"/>
          <p:cNvSpPr/>
          <p:nvPr/>
        </p:nvSpPr>
        <p:spPr>
          <a:xfrm>
            <a:off x="7446551" y="35624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2</a:t>
            </a:r>
          </a:p>
        </p:txBody>
      </p:sp>
      <p:sp>
        <p:nvSpPr>
          <p:cNvPr id="271" name="Shape 271"/>
          <p:cNvSpPr/>
          <p:nvPr/>
        </p:nvSpPr>
        <p:spPr>
          <a:xfrm>
            <a:off x="7446551" y="46689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3</a:t>
            </a:r>
          </a:p>
        </p:txBody>
      </p:sp>
      <p:sp>
        <p:nvSpPr>
          <p:cNvPr id="272" name="Shape 272"/>
          <p:cNvSpPr/>
          <p:nvPr/>
        </p:nvSpPr>
        <p:spPr>
          <a:xfrm>
            <a:off x="7446551" y="57754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4</a:t>
            </a:r>
          </a:p>
        </p:txBody>
      </p:sp>
      <p:cxnSp>
        <p:nvCxnSpPr>
          <p:cNvPr id="273" name="Shape 273"/>
          <p:cNvCxnSpPr>
            <a:stCxn id="266" idx="6"/>
            <a:endCxn id="269" idx="2"/>
          </p:cNvCxnSpPr>
          <p:nvPr/>
        </p:nvCxnSpPr>
        <p:spPr>
          <a:xfrm rot="10800000" flipH="1">
            <a:off x="6555349" y="28218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74" name="Shape 274"/>
          <p:cNvCxnSpPr>
            <a:stCxn id="266" idx="6"/>
            <a:endCxn id="270" idx="2"/>
          </p:cNvCxnSpPr>
          <p:nvPr/>
        </p:nvCxnSpPr>
        <p:spPr>
          <a:xfrm>
            <a:off x="6555349" y="33542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75" name="Shape 275"/>
          <p:cNvCxnSpPr>
            <a:stCxn id="266" idx="6"/>
            <a:endCxn id="271" idx="2"/>
          </p:cNvCxnSpPr>
          <p:nvPr/>
        </p:nvCxnSpPr>
        <p:spPr>
          <a:xfrm>
            <a:off x="6555349" y="3354233"/>
            <a:ext cx="891300" cy="16803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76" name="Shape 276"/>
          <p:cNvCxnSpPr>
            <a:stCxn id="266" idx="6"/>
            <a:endCxn id="272" idx="2"/>
          </p:cNvCxnSpPr>
          <p:nvPr/>
        </p:nvCxnSpPr>
        <p:spPr>
          <a:xfrm>
            <a:off x="6555349" y="3354233"/>
            <a:ext cx="891300" cy="27867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77" name="Shape 277"/>
          <p:cNvCxnSpPr>
            <a:stCxn id="267" idx="6"/>
            <a:endCxn id="269" idx="2"/>
          </p:cNvCxnSpPr>
          <p:nvPr/>
        </p:nvCxnSpPr>
        <p:spPr>
          <a:xfrm rot="10800000" flipH="1">
            <a:off x="6555349" y="2821532"/>
            <a:ext cx="891300" cy="163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78" name="Shape 278"/>
          <p:cNvCxnSpPr>
            <a:stCxn id="267" idx="6"/>
            <a:endCxn id="270" idx="2"/>
          </p:cNvCxnSpPr>
          <p:nvPr/>
        </p:nvCxnSpPr>
        <p:spPr>
          <a:xfrm rot="10800000" flipH="1">
            <a:off x="6555349" y="39283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79" name="Shape 279"/>
          <p:cNvCxnSpPr>
            <a:stCxn id="267" idx="6"/>
            <a:endCxn id="271" idx="2"/>
          </p:cNvCxnSpPr>
          <p:nvPr/>
        </p:nvCxnSpPr>
        <p:spPr>
          <a:xfrm>
            <a:off x="6555349" y="44607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80" name="Shape 280"/>
          <p:cNvCxnSpPr>
            <a:stCxn id="267" idx="6"/>
            <a:endCxn id="272" idx="2"/>
          </p:cNvCxnSpPr>
          <p:nvPr/>
        </p:nvCxnSpPr>
        <p:spPr>
          <a:xfrm>
            <a:off x="6555349" y="4460732"/>
            <a:ext cx="891300" cy="168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81" name="Shape 281"/>
          <p:cNvCxnSpPr>
            <a:stCxn id="268" idx="6"/>
            <a:endCxn id="269" idx="2"/>
          </p:cNvCxnSpPr>
          <p:nvPr/>
        </p:nvCxnSpPr>
        <p:spPr>
          <a:xfrm rot="10800000" flipH="1">
            <a:off x="6555349" y="2821632"/>
            <a:ext cx="891300" cy="2745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82" name="Shape 282"/>
          <p:cNvCxnSpPr>
            <a:stCxn id="268" idx="6"/>
            <a:endCxn id="270" idx="2"/>
          </p:cNvCxnSpPr>
          <p:nvPr/>
        </p:nvCxnSpPr>
        <p:spPr>
          <a:xfrm rot="10800000" flipH="1">
            <a:off x="6555349" y="3928032"/>
            <a:ext cx="891300" cy="163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83" name="Shape 283"/>
          <p:cNvCxnSpPr>
            <a:stCxn id="268" idx="6"/>
            <a:endCxn id="271" idx="2"/>
          </p:cNvCxnSpPr>
          <p:nvPr/>
        </p:nvCxnSpPr>
        <p:spPr>
          <a:xfrm rot="10800000" flipH="1">
            <a:off x="6555349" y="50348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284" name="Shape 284"/>
          <p:cNvCxnSpPr>
            <a:stCxn id="268" idx="6"/>
            <a:endCxn id="272" idx="2"/>
          </p:cNvCxnSpPr>
          <p:nvPr/>
        </p:nvCxnSpPr>
        <p:spPr>
          <a:xfrm>
            <a:off x="6555349" y="55672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/>
          <p:nvPr/>
        </p:nvSpPr>
        <p:spPr>
          <a:xfrm>
            <a:off x="7341251" y="1947333"/>
            <a:ext cx="1064099" cy="4796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Biến ẩn</a:t>
            </a:r>
          </a:p>
        </p:txBody>
      </p:sp>
      <p:sp>
        <p:nvSpPr>
          <p:cNvPr id="290" name="Shape 290"/>
          <p:cNvSpPr/>
          <p:nvPr/>
        </p:nvSpPr>
        <p:spPr>
          <a:xfrm>
            <a:off x="5933101" y="2252733"/>
            <a:ext cx="1064099" cy="42740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Biến vào</a:t>
            </a:r>
          </a:p>
        </p:txBody>
      </p:sp>
      <p:sp>
        <p:nvSpPr>
          <p:cNvPr id="291" name="Shape 29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1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Máy Boltzmann</a:t>
            </a:r>
          </a:p>
        </p:txBody>
      </p:sp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457200" y="1947334"/>
            <a:ext cx="5362800" cy="4620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Xác suất liên hợp</a:t>
            </a:r>
          </a:p>
          <a:p>
            <a:pPr marR="0" lvl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>
              <a:solidFill>
                <a:srgbClr val="0000FF"/>
              </a:solidFill>
            </a:endParaRPr>
          </a:p>
        </p:txBody>
      </p:sp>
      <p:sp>
        <p:nvSpPr>
          <p:cNvPr id="293" name="Shape 293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 rtl="0">
                <a:spcBef>
                  <a:spcPts val="0"/>
                </a:spcBef>
                <a:buNone/>
              </a:pPr>
              <a:t>2</a:t>
            </a:fld>
            <a:endParaRPr lang="en"/>
          </a:p>
        </p:txBody>
      </p:sp>
      <p:sp>
        <p:nvSpPr>
          <p:cNvPr id="294" name="Shape 294"/>
          <p:cNvSpPr/>
          <p:nvPr/>
        </p:nvSpPr>
        <p:spPr>
          <a:xfrm>
            <a:off x="6159051" y="29884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v</a:t>
            </a:r>
            <a:r>
              <a:rPr lang="en" sz="1600" b="1" baseline="-25000"/>
              <a:t>1</a:t>
            </a:r>
          </a:p>
        </p:txBody>
      </p:sp>
      <p:sp>
        <p:nvSpPr>
          <p:cNvPr id="295" name="Shape 295"/>
          <p:cNvSpPr/>
          <p:nvPr/>
        </p:nvSpPr>
        <p:spPr>
          <a:xfrm>
            <a:off x="6159051" y="40949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v</a:t>
            </a:r>
            <a:r>
              <a:rPr lang="en" sz="1600" b="1" baseline="-25000">
                <a:solidFill>
                  <a:schemeClr val="dk1"/>
                </a:solidFill>
              </a:rPr>
              <a:t>2</a:t>
            </a:r>
          </a:p>
        </p:txBody>
      </p:sp>
      <p:sp>
        <p:nvSpPr>
          <p:cNvPr id="296" name="Shape 296"/>
          <p:cNvSpPr/>
          <p:nvPr/>
        </p:nvSpPr>
        <p:spPr>
          <a:xfrm>
            <a:off x="6159051" y="52014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v</a:t>
            </a:r>
            <a:r>
              <a:rPr lang="en" sz="1600" b="1" baseline="-25000">
                <a:solidFill>
                  <a:schemeClr val="dk1"/>
                </a:solidFill>
              </a:rPr>
              <a:t>3</a:t>
            </a:r>
          </a:p>
        </p:txBody>
      </p:sp>
      <p:sp>
        <p:nvSpPr>
          <p:cNvPr id="297" name="Shape 297"/>
          <p:cNvSpPr/>
          <p:nvPr/>
        </p:nvSpPr>
        <p:spPr>
          <a:xfrm>
            <a:off x="7598951" y="24559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h</a:t>
            </a:r>
            <a:r>
              <a:rPr lang="en" sz="1600" b="1" baseline="-25000"/>
              <a:t>1</a:t>
            </a:r>
          </a:p>
        </p:txBody>
      </p:sp>
      <p:sp>
        <p:nvSpPr>
          <p:cNvPr id="298" name="Shape 298"/>
          <p:cNvSpPr/>
          <p:nvPr/>
        </p:nvSpPr>
        <p:spPr>
          <a:xfrm>
            <a:off x="7598951" y="35624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2</a:t>
            </a:r>
          </a:p>
        </p:txBody>
      </p:sp>
      <p:sp>
        <p:nvSpPr>
          <p:cNvPr id="299" name="Shape 299"/>
          <p:cNvSpPr/>
          <p:nvPr/>
        </p:nvSpPr>
        <p:spPr>
          <a:xfrm>
            <a:off x="7598951" y="46689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3</a:t>
            </a:r>
          </a:p>
        </p:txBody>
      </p:sp>
      <p:sp>
        <p:nvSpPr>
          <p:cNvPr id="300" name="Shape 300"/>
          <p:cNvSpPr/>
          <p:nvPr/>
        </p:nvSpPr>
        <p:spPr>
          <a:xfrm>
            <a:off x="7598951" y="57754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4</a:t>
            </a:r>
          </a:p>
        </p:txBody>
      </p:sp>
      <p:cxnSp>
        <p:nvCxnSpPr>
          <p:cNvPr id="301" name="Shape 301"/>
          <p:cNvCxnSpPr>
            <a:stCxn id="294" idx="6"/>
            <a:endCxn id="297" idx="2"/>
          </p:cNvCxnSpPr>
          <p:nvPr/>
        </p:nvCxnSpPr>
        <p:spPr>
          <a:xfrm rot="10800000" flipH="1">
            <a:off x="6707749" y="28218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02" name="Shape 302"/>
          <p:cNvCxnSpPr>
            <a:stCxn id="294" idx="6"/>
            <a:endCxn id="298" idx="2"/>
          </p:cNvCxnSpPr>
          <p:nvPr/>
        </p:nvCxnSpPr>
        <p:spPr>
          <a:xfrm>
            <a:off x="6707749" y="33542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03" name="Shape 303"/>
          <p:cNvCxnSpPr>
            <a:stCxn id="294" idx="6"/>
            <a:endCxn id="299" idx="2"/>
          </p:cNvCxnSpPr>
          <p:nvPr/>
        </p:nvCxnSpPr>
        <p:spPr>
          <a:xfrm>
            <a:off x="6707749" y="3354233"/>
            <a:ext cx="891300" cy="16803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04" name="Shape 304"/>
          <p:cNvCxnSpPr>
            <a:stCxn id="294" idx="6"/>
            <a:endCxn id="300" idx="2"/>
          </p:cNvCxnSpPr>
          <p:nvPr/>
        </p:nvCxnSpPr>
        <p:spPr>
          <a:xfrm>
            <a:off x="6707749" y="3354233"/>
            <a:ext cx="891300" cy="27867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05" name="Shape 305"/>
          <p:cNvCxnSpPr>
            <a:stCxn id="295" idx="6"/>
            <a:endCxn id="297" idx="2"/>
          </p:cNvCxnSpPr>
          <p:nvPr/>
        </p:nvCxnSpPr>
        <p:spPr>
          <a:xfrm rot="10800000" flipH="1">
            <a:off x="6707749" y="2821532"/>
            <a:ext cx="891300" cy="163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06" name="Shape 306"/>
          <p:cNvCxnSpPr>
            <a:stCxn id="295" idx="6"/>
            <a:endCxn id="298" idx="2"/>
          </p:cNvCxnSpPr>
          <p:nvPr/>
        </p:nvCxnSpPr>
        <p:spPr>
          <a:xfrm rot="10800000" flipH="1">
            <a:off x="6707749" y="39283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07" name="Shape 307"/>
          <p:cNvCxnSpPr>
            <a:stCxn id="295" idx="6"/>
            <a:endCxn id="299" idx="2"/>
          </p:cNvCxnSpPr>
          <p:nvPr/>
        </p:nvCxnSpPr>
        <p:spPr>
          <a:xfrm>
            <a:off x="6707749" y="44607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08" name="Shape 308"/>
          <p:cNvCxnSpPr>
            <a:stCxn id="295" idx="6"/>
            <a:endCxn id="300" idx="2"/>
          </p:cNvCxnSpPr>
          <p:nvPr/>
        </p:nvCxnSpPr>
        <p:spPr>
          <a:xfrm>
            <a:off x="6707749" y="4460732"/>
            <a:ext cx="891300" cy="168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09" name="Shape 309"/>
          <p:cNvCxnSpPr>
            <a:stCxn id="296" idx="6"/>
            <a:endCxn id="297" idx="2"/>
          </p:cNvCxnSpPr>
          <p:nvPr/>
        </p:nvCxnSpPr>
        <p:spPr>
          <a:xfrm rot="10800000" flipH="1">
            <a:off x="6707749" y="2821632"/>
            <a:ext cx="891300" cy="2745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10" name="Shape 310"/>
          <p:cNvCxnSpPr>
            <a:stCxn id="296" idx="6"/>
            <a:endCxn id="298" idx="2"/>
          </p:cNvCxnSpPr>
          <p:nvPr/>
        </p:nvCxnSpPr>
        <p:spPr>
          <a:xfrm rot="10800000" flipH="1">
            <a:off x="6707749" y="3928032"/>
            <a:ext cx="891300" cy="163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11" name="Shape 311"/>
          <p:cNvCxnSpPr>
            <a:stCxn id="296" idx="6"/>
            <a:endCxn id="299" idx="2"/>
          </p:cNvCxnSpPr>
          <p:nvPr/>
        </p:nvCxnSpPr>
        <p:spPr>
          <a:xfrm rot="10800000" flipH="1">
            <a:off x="6707749" y="50348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12" name="Shape 312"/>
          <p:cNvCxnSpPr>
            <a:stCxn id="296" idx="6"/>
            <a:endCxn id="300" idx="2"/>
          </p:cNvCxnSpPr>
          <p:nvPr/>
        </p:nvCxnSpPr>
        <p:spPr>
          <a:xfrm>
            <a:off x="6707749" y="55672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pic>
        <p:nvPicPr>
          <p:cNvPr id="313" name="Shape 3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1" y="3161364"/>
            <a:ext cx="4979449" cy="2126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/>
          <p:nvPr/>
        </p:nvSpPr>
        <p:spPr>
          <a:xfrm>
            <a:off x="7341251" y="1947333"/>
            <a:ext cx="1064099" cy="4796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Biến ẩn</a:t>
            </a:r>
          </a:p>
        </p:txBody>
      </p:sp>
      <p:sp>
        <p:nvSpPr>
          <p:cNvPr id="319" name="Shape 319"/>
          <p:cNvSpPr/>
          <p:nvPr/>
        </p:nvSpPr>
        <p:spPr>
          <a:xfrm>
            <a:off x="5933101" y="2252733"/>
            <a:ext cx="1064099" cy="42740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Biến vào</a:t>
            </a:r>
          </a:p>
        </p:txBody>
      </p:sp>
      <p:sp>
        <p:nvSpPr>
          <p:cNvPr id="320" name="Shape 3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1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Máy Boltzmann</a:t>
            </a:r>
          </a:p>
        </p:txBody>
      </p:sp>
      <p:sp>
        <p:nvSpPr>
          <p:cNvPr id="321" name="Shape 321"/>
          <p:cNvSpPr txBox="1">
            <a:spLocks noGrp="1"/>
          </p:cNvSpPr>
          <p:nvPr>
            <p:ph type="body" idx="1"/>
          </p:nvPr>
        </p:nvSpPr>
        <p:spPr>
          <a:xfrm>
            <a:off x="457200" y="1947334"/>
            <a:ext cx="5362800" cy="4620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R="0" lvl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Xác suất có điều kiện</a:t>
            </a:r>
          </a:p>
          <a:p>
            <a:pPr marR="0" lvl="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>
              <a:solidFill>
                <a:srgbClr val="0000FF"/>
              </a:solidFill>
            </a:endParaRPr>
          </a:p>
        </p:txBody>
      </p:sp>
      <p:sp>
        <p:nvSpPr>
          <p:cNvPr id="322" name="Shape 322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 rtl="0">
                <a:spcBef>
                  <a:spcPts val="0"/>
                </a:spcBef>
                <a:buNone/>
              </a:pPr>
              <a:t>3</a:t>
            </a:fld>
            <a:endParaRPr lang="en"/>
          </a:p>
        </p:txBody>
      </p:sp>
      <p:sp>
        <p:nvSpPr>
          <p:cNvPr id="323" name="Shape 323"/>
          <p:cNvSpPr/>
          <p:nvPr/>
        </p:nvSpPr>
        <p:spPr>
          <a:xfrm>
            <a:off x="6159051" y="29884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v</a:t>
            </a:r>
            <a:r>
              <a:rPr lang="en" sz="1600" b="1" baseline="-25000"/>
              <a:t>1</a:t>
            </a:r>
          </a:p>
        </p:txBody>
      </p:sp>
      <p:sp>
        <p:nvSpPr>
          <p:cNvPr id="324" name="Shape 324"/>
          <p:cNvSpPr/>
          <p:nvPr/>
        </p:nvSpPr>
        <p:spPr>
          <a:xfrm>
            <a:off x="6159051" y="40949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v</a:t>
            </a:r>
            <a:r>
              <a:rPr lang="en" sz="1600" b="1" baseline="-25000">
                <a:solidFill>
                  <a:schemeClr val="dk1"/>
                </a:solidFill>
              </a:rPr>
              <a:t>2</a:t>
            </a:r>
          </a:p>
        </p:txBody>
      </p:sp>
      <p:sp>
        <p:nvSpPr>
          <p:cNvPr id="325" name="Shape 325"/>
          <p:cNvSpPr/>
          <p:nvPr/>
        </p:nvSpPr>
        <p:spPr>
          <a:xfrm>
            <a:off x="6159051" y="52014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v</a:t>
            </a:r>
            <a:r>
              <a:rPr lang="en" sz="1600" b="1" baseline="-25000">
                <a:solidFill>
                  <a:schemeClr val="dk1"/>
                </a:solidFill>
              </a:rPr>
              <a:t>3</a:t>
            </a:r>
          </a:p>
        </p:txBody>
      </p:sp>
      <p:sp>
        <p:nvSpPr>
          <p:cNvPr id="326" name="Shape 326"/>
          <p:cNvSpPr/>
          <p:nvPr/>
        </p:nvSpPr>
        <p:spPr>
          <a:xfrm>
            <a:off x="7598951" y="24559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h</a:t>
            </a:r>
            <a:r>
              <a:rPr lang="en" sz="1600" b="1" baseline="-25000"/>
              <a:t>1</a:t>
            </a:r>
          </a:p>
        </p:txBody>
      </p:sp>
      <p:sp>
        <p:nvSpPr>
          <p:cNvPr id="327" name="Shape 327"/>
          <p:cNvSpPr/>
          <p:nvPr/>
        </p:nvSpPr>
        <p:spPr>
          <a:xfrm>
            <a:off x="7598951" y="35624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2</a:t>
            </a:r>
          </a:p>
        </p:txBody>
      </p:sp>
      <p:sp>
        <p:nvSpPr>
          <p:cNvPr id="328" name="Shape 328"/>
          <p:cNvSpPr/>
          <p:nvPr/>
        </p:nvSpPr>
        <p:spPr>
          <a:xfrm>
            <a:off x="7598951" y="46689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3</a:t>
            </a:r>
          </a:p>
        </p:txBody>
      </p:sp>
      <p:sp>
        <p:nvSpPr>
          <p:cNvPr id="329" name="Shape 329"/>
          <p:cNvSpPr/>
          <p:nvPr/>
        </p:nvSpPr>
        <p:spPr>
          <a:xfrm>
            <a:off x="7598951" y="57754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4</a:t>
            </a:r>
          </a:p>
        </p:txBody>
      </p:sp>
      <p:cxnSp>
        <p:nvCxnSpPr>
          <p:cNvPr id="330" name="Shape 330"/>
          <p:cNvCxnSpPr>
            <a:stCxn id="323" idx="6"/>
            <a:endCxn id="326" idx="2"/>
          </p:cNvCxnSpPr>
          <p:nvPr/>
        </p:nvCxnSpPr>
        <p:spPr>
          <a:xfrm rot="10800000" flipH="1">
            <a:off x="6707749" y="28218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31" name="Shape 331"/>
          <p:cNvCxnSpPr>
            <a:stCxn id="323" idx="6"/>
            <a:endCxn id="327" idx="2"/>
          </p:cNvCxnSpPr>
          <p:nvPr/>
        </p:nvCxnSpPr>
        <p:spPr>
          <a:xfrm>
            <a:off x="6707749" y="33542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32" name="Shape 332"/>
          <p:cNvCxnSpPr>
            <a:stCxn id="323" idx="6"/>
            <a:endCxn id="328" idx="2"/>
          </p:cNvCxnSpPr>
          <p:nvPr/>
        </p:nvCxnSpPr>
        <p:spPr>
          <a:xfrm>
            <a:off x="6707749" y="3354233"/>
            <a:ext cx="891300" cy="16803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33" name="Shape 333"/>
          <p:cNvCxnSpPr>
            <a:stCxn id="323" idx="6"/>
            <a:endCxn id="329" idx="2"/>
          </p:cNvCxnSpPr>
          <p:nvPr/>
        </p:nvCxnSpPr>
        <p:spPr>
          <a:xfrm>
            <a:off x="6707749" y="3354233"/>
            <a:ext cx="891300" cy="27867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34" name="Shape 334"/>
          <p:cNvCxnSpPr>
            <a:stCxn id="324" idx="6"/>
            <a:endCxn id="326" idx="2"/>
          </p:cNvCxnSpPr>
          <p:nvPr/>
        </p:nvCxnSpPr>
        <p:spPr>
          <a:xfrm rot="10800000" flipH="1">
            <a:off x="6707749" y="2821532"/>
            <a:ext cx="891300" cy="163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35" name="Shape 335"/>
          <p:cNvCxnSpPr>
            <a:stCxn id="324" idx="6"/>
            <a:endCxn id="327" idx="2"/>
          </p:cNvCxnSpPr>
          <p:nvPr/>
        </p:nvCxnSpPr>
        <p:spPr>
          <a:xfrm rot="10800000" flipH="1">
            <a:off x="6707749" y="39283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36" name="Shape 336"/>
          <p:cNvCxnSpPr>
            <a:stCxn id="324" idx="6"/>
            <a:endCxn id="328" idx="2"/>
          </p:cNvCxnSpPr>
          <p:nvPr/>
        </p:nvCxnSpPr>
        <p:spPr>
          <a:xfrm>
            <a:off x="6707749" y="44607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37" name="Shape 337"/>
          <p:cNvCxnSpPr>
            <a:stCxn id="324" idx="6"/>
            <a:endCxn id="329" idx="2"/>
          </p:cNvCxnSpPr>
          <p:nvPr/>
        </p:nvCxnSpPr>
        <p:spPr>
          <a:xfrm>
            <a:off x="6707749" y="4460732"/>
            <a:ext cx="891300" cy="168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38" name="Shape 338"/>
          <p:cNvCxnSpPr>
            <a:stCxn id="325" idx="6"/>
            <a:endCxn id="326" idx="2"/>
          </p:cNvCxnSpPr>
          <p:nvPr/>
        </p:nvCxnSpPr>
        <p:spPr>
          <a:xfrm rot="10800000" flipH="1">
            <a:off x="6707749" y="2821632"/>
            <a:ext cx="891300" cy="2745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39" name="Shape 339"/>
          <p:cNvCxnSpPr>
            <a:stCxn id="325" idx="6"/>
            <a:endCxn id="327" idx="2"/>
          </p:cNvCxnSpPr>
          <p:nvPr/>
        </p:nvCxnSpPr>
        <p:spPr>
          <a:xfrm rot="10800000" flipH="1">
            <a:off x="6707749" y="3928032"/>
            <a:ext cx="891300" cy="163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40" name="Shape 340"/>
          <p:cNvCxnSpPr>
            <a:stCxn id="325" idx="6"/>
            <a:endCxn id="328" idx="2"/>
          </p:cNvCxnSpPr>
          <p:nvPr/>
        </p:nvCxnSpPr>
        <p:spPr>
          <a:xfrm rot="10800000" flipH="1">
            <a:off x="6707749" y="50348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41" name="Shape 341"/>
          <p:cNvCxnSpPr>
            <a:stCxn id="325" idx="6"/>
            <a:endCxn id="329" idx="2"/>
          </p:cNvCxnSpPr>
          <p:nvPr/>
        </p:nvCxnSpPr>
        <p:spPr>
          <a:xfrm>
            <a:off x="6707749" y="55672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pic>
        <p:nvPicPr>
          <p:cNvPr id="342" name="Shape 3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797" y="2988434"/>
            <a:ext cx="3687693" cy="357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/>
          <p:nvPr/>
        </p:nvSpPr>
        <p:spPr>
          <a:xfrm>
            <a:off x="7341251" y="1947333"/>
            <a:ext cx="1064099" cy="47968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Biến ẩn</a:t>
            </a:r>
          </a:p>
        </p:txBody>
      </p:sp>
      <p:sp>
        <p:nvSpPr>
          <p:cNvPr id="348" name="Shape 348"/>
          <p:cNvSpPr/>
          <p:nvPr/>
        </p:nvSpPr>
        <p:spPr>
          <a:xfrm>
            <a:off x="5933101" y="2252733"/>
            <a:ext cx="1064099" cy="42740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Biến vào</a:t>
            </a:r>
          </a:p>
        </p:txBody>
      </p:sp>
      <p:sp>
        <p:nvSpPr>
          <p:cNvPr id="349" name="Shape 34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1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Máy Boltzmann</a:t>
            </a:r>
          </a:p>
        </p:txBody>
      </p:sp>
      <p:sp>
        <p:nvSpPr>
          <p:cNvPr id="350" name="Shape 350"/>
          <p:cNvSpPr txBox="1">
            <a:spLocks noGrp="1"/>
          </p:cNvSpPr>
          <p:nvPr>
            <p:ph type="body" idx="1"/>
          </p:nvPr>
        </p:nvSpPr>
        <p:spPr>
          <a:xfrm>
            <a:off x="457200" y="1947334"/>
            <a:ext cx="5739300" cy="4620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937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Arial"/>
              <a:buChar char="●"/>
            </a:pPr>
            <a:r>
              <a:rPr lang="en" sz="2600">
                <a:solidFill>
                  <a:srgbClr val="0000FF"/>
                </a:solidFill>
              </a:rPr>
              <a:t>Huấn luyện (</a:t>
            </a:r>
            <a:r>
              <a:rPr lang="en" sz="2600">
                <a:solidFill>
                  <a:srgbClr val="FF0000"/>
                </a:solidFill>
              </a:rPr>
              <a:t>Gibbs sampling</a:t>
            </a:r>
            <a:r>
              <a:rPr lang="en" sz="2600">
                <a:solidFill>
                  <a:srgbClr val="0000FF"/>
                </a:solidFill>
              </a:rPr>
              <a:t>)</a:t>
            </a:r>
          </a:p>
          <a:p>
            <a:pPr marL="914400" marR="0" lvl="1" indent="-3810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80000"/>
              <a:buFont typeface="Courier New"/>
              <a:buChar char="o"/>
            </a:pPr>
            <a:r>
              <a:rPr lang="en">
                <a:solidFill>
                  <a:srgbClr val="0000FF"/>
                </a:solidFill>
              </a:rPr>
              <a:t>Lấy mẫu</a:t>
            </a:r>
          </a:p>
          <a:p>
            <a:pPr marL="914400" marR="0" lvl="1" indent="-3810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80000"/>
              <a:buFont typeface="Courier New"/>
              <a:buChar char="o"/>
            </a:pPr>
            <a:r>
              <a:rPr lang="en">
                <a:solidFill>
                  <a:srgbClr val="0000FF"/>
                </a:solidFill>
              </a:rPr>
              <a:t>Lấy mẫu</a:t>
            </a:r>
          </a:p>
          <a:p>
            <a:pPr marL="914400" marR="0" lvl="1" indent="-3810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80000"/>
              <a:buFont typeface="Courier New"/>
              <a:buChar char="o"/>
            </a:pPr>
            <a:r>
              <a:rPr lang="en">
                <a:solidFill>
                  <a:srgbClr val="0000FF"/>
                </a:solidFill>
              </a:rPr>
              <a:t>Lấy mẫu</a:t>
            </a:r>
          </a:p>
          <a:p>
            <a:pPr marL="914400" marR="0" lvl="1" indent="-3810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ct val="80000"/>
              <a:buFont typeface="Courier New"/>
              <a:buChar char="o"/>
            </a:pPr>
            <a:r>
              <a:rPr lang="en">
                <a:solidFill>
                  <a:srgbClr val="0000FF"/>
                </a:solidFill>
              </a:rPr>
              <a:t>Cập nhật</a:t>
            </a:r>
          </a:p>
        </p:txBody>
      </p:sp>
      <p:sp>
        <p:nvSpPr>
          <p:cNvPr id="351" name="Shape 351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 rtl="0">
                <a:spcBef>
                  <a:spcPts val="0"/>
                </a:spcBef>
                <a:buNone/>
              </a:pPr>
              <a:t>4</a:t>
            </a:fld>
            <a:endParaRPr lang="en"/>
          </a:p>
        </p:txBody>
      </p:sp>
      <p:sp>
        <p:nvSpPr>
          <p:cNvPr id="352" name="Shape 352"/>
          <p:cNvSpPr/>
          <p:nvPr/>
        </p:nvSpPr>
        <p:spPr>
          <a:xfrm>
            <a:off x="6159051" y="29884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v</a:t>
            </a:r>
            <a:r>
              <a:rPr lang="en" sz="1600" b="1" baseline="-25000"/>
              <a:t>1</a:t>
            </a:r>
          </a:p>
        </p:txBody>
      </p:sp>
      <p:sp>
        <p:nvSpPr>
          <p:cNvPr id="353" name="Shape 353"/>
          <p:cNvSpPr/>
          <p:nvPr/>
        </p:nvSpPr>
        <p:spPr>
          <a:xfrm>
            <a:off x="6159051" y="40949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v</a:t>
            </a:r>
            <a:r>
              <a:rPr lang="en" sz="1600" b="1" baseline="-25000">
                <a:solidFill>
                  <a:schemeClr val="dk1"/>
                </a:solidFill>
              </a:rPr>
              <a:t>2</a:t>
            </a:r>
          </a:p>
        </p:txBody>
      </p:sp>
      <p:sp>
        <p:nvSpPr>
          <p:cNvPr id="354" name="Shape 354"/>
          <p:cNvSpPr/>
          <p:nvPr/>
        </p:nvSpPr>
        <p:spPr>
          <a:xfrm>
            <a:off x="6159051" y="5201434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v</a:t>
            </a:r>
            <a:r>
              <a:rPr lang="en" sz="1600" b="1" baseline="-25000">
                <a:solidFill>
                  <a:schemeClr val="dk1"/>
                </a:solidFill>
              </a:rPr>
              <a:t>3</a:t>
            </a:r>
          </a:p>
        </p:txBody>
      </p:sp>
      <p:sp>
        <p:nvSpPr>
          <p:cNvPr id="355" name="Shape 355"/>
          <p:cNvSpPr/>
          <p:nvPr/>
        </p:nvSpPr>
        <p:spPr>
          <a:xfrm>
            <a:off x="7598951" y="24559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/>
              <a:t>h</a:t>
            </a:r>
            <a:r>
              <a:rPr lang="en" sz="1600" b="1" baseline="-25000"/>
              <a:t>1</a:t>
            </a:r>
          </a:p>
        </p:txBody>
      </p:sp>
      <p:sp>
        <p:nvSpPr>
          <p:cNvPr id="356" name="Shape 356"/>
          <p:cNvSpPr/>
          <p:nvPr/>
        </p:nvSpPr>
        <p:spPr>
          <a:xfrm>
            <a:off x="7598951" y="35624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2</a:t>
            </a:r>
          </a:p>
        </p:txBody>
      </p:sp>
      <p:sp>
        <p:nvSpPr>
          <p:cNvPr id="357" name="Shape 357"/>
          <p:cNvSpPr/>
          <p:nvPr/>
        </p:nvSpPr>
        <p:spPr>
          <a:xfrm>
            <a:off x="7598951" y="46689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3</a:t>
            </a:r>
          </a:p>
        </p:txBody>
      </p:sp>
      <p:sp>
        <p:nvSpPr>
          <p:cNvPr id="358" name="Shape 358"/>
          <p:cNvSpPr/>
          <p:nvPr/>
        </p:nvSpPr>
        <p:spPr>
          <a:xfrm>
            <a:off x="7598951" y="5775401"/>
            <a:ext cx="548699" cy="731599"/>
          </a:xfrm>
          <a:prstGeom prst="ellipse">
            <a:avLst/>
          </a:prstGeom>
          <a:solidFill>
            <a:schemeClr val="lt2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600" b="1">
                <a:solidFill>
                  <a:schemeClr val="dk1"/>
                </a:solidFill>
              </a:rPr>
              <a:t>h</a:t>
            </a:r>
            <a:r>
              <a:rPr lang="en" sz="1600" b="1" baseline="-25000">
                <a:solidFill>
                  <a:schemeClr val="dk1"/>
                </a:solidFill>
              </a:rPr>
              <a:t>4</a:t>
            </a:r>
          </a:p>
        </p:txBody>
      </p:sp>
      <p:cxnSp>
        <p:nvCxnSpPr>
          <p:cNvPr id="359" name="Shape 359"/>
          <p:cNvCxnSpPr>
            <a:stCxn id="352" idx="6"/>
            <a:endCxn id="355" idx="2"/>
          </p:cNvCxnSpPr>
          <p:nvPr/>
        </p:nvCxnSpPr>
        <p:spPr>
          <a:xfrm rot="10800000" flipH="1">
            <a:off x="6707749" y="28218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0" name="Shape 360"/>
          <p:cNvCxnSpPr>
            <a:stCxn id="352" idx="6"/>
            <a:endCxn id="356" idx="2"/>
          </p:cNvCxnSpPr>
          <p:nvPr/>
        </p:nvCxnSpPr>
        <p:spPr>
          <a:xfrm>
            <a:off x="6707749" y="33542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1" name="Shape 361"/>
          <p:cNvCxnSpPr>
            <a:stCxn id="352" idx="6"/>
            <a:endCxn id="357" idx="2"/>
          </p:cNvCxnSpPr>
          <p:nvPr/>
        </p:nvCxnSpPr>
        <p:spPr>
          <a:xfrm>
            <a:off x="6707749" y="3354233"/>
            <a:ext cx="891300" cy="16803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2" name="Shape 362"/>
          <p:cNvCxnSpPr>
            <a:stCxn id="352" idx="6"/>
            <a:endCxn id="358" idx="2"/>
          </p:cNvCxnSpPr>
          <p:nvPr/>
        </p:nvCxnSpPr>
        <p:spPr>
          <a:xfrm>
            <a:off x="6707749" y="3354233"/>
            <a:ext cx="891300" cy="27867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3" name="Shape 363"/>
          <p:cNvCxnSpPr>
            <a:stCxn id="353" idx="6"/>
            <a:endCxn id="355" idx="2"/>
          </p:cNvCxnSpPr>
          <p:nvPr/>
        </p:nvCxnSpPr>
        <p:spPr>
          <a:xfrm rot="10800000" flipH="1">
            <a:off x="6707749" y="2821532"/>
            <a:ext cx="891300" cy="163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4" name="Shape 364"/>
          <p:cNvCxnSpPr>
            <a:stCxn id="353" idx="6"/>
            <a:endCxn id="356" idx="2"/>
          </p:cNvCxnSpPr>
          <p:nvPr/>
        </p:nvCxnSpPr>
        <p:spPr>
          <a:xfrm rot="10800000" flipH="1">
            <a:off x="6707749" y="39283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5" name="Shape 365"/>
          <p:cNvCxnSpPr>
            <a:stCxn id="353" idx="6"/>
            <a:endCxn id="357" idx="2"/>
          </p:cNvCxnSpPr>
          <p:nvPr/>
        </p:nvCxnSpPr>
        <p:spPr>
          <a:xfrm>
            <a:off x="6707749" y="44607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6" name="Shape 366"/>
          <p:cNvCxnSpPr>
            <a:stCxn id="353" idx="6"/>
            <a:endCxn id="358" idx="2"/>
          </p:cNvCxnSpPr>
          <p:nvPr/>
        </p:nvCxnSpPr>
        <p:spPr>
          <a:xfrm>
            <a:off x="6707749" y="4460732"/>
            <a:ext cx="891300" cy="1680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7" name="Shape 367"/>
          <p:cNvCxnSpPr>
            <a:stCxn id="354" idx="6"/>
            <a:endCxn id="355" idx="2"/>
          </p:cNvCxnSpPr>
          <p:nvPr/>
        </p:nvCxnSpPr>
        <p:spPr>
          <a:xfrm rot="10800000" flipH="1">
            <a:off x="6707749" y="2821632"/>
            <a:ext cx="891300" cy="2745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8" name="Shape 368"/>
          <p:cNvCxnSpPr>
            <a:stCxn id="354" idx="6"/>
            <a:endCxn id="356" idx="2"/>
          </p:cNvCxnSpPr>
          <p:nvPr/>
        </p:nvCxnSpPr>
        <p:spPr>
          <a:xfrm rot="10800000" flipH="1">
            <a:off x="6707749" y="3928032"/>
            <a:ext cx="891300" cy="1639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69" name="Shape 369"/>
          <p:cNvCxnSpPr>
            <a:stCxn id="354" idx="6"/>
            <a:endCxn id="357" idx="2"/>
          </p:cNvCxnSpPr>
          <p:nvPr/>
        </p:nvCxnSpPr>
        <p:spPr>
          <a:xfrm rot="10800000" flipH="1">
            <a:off x="6707749" y="5034832"/>
            <a:ext cx="891300" cy="53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370" name="Shape 370"/>
          <p:cNvCxnSpPr>
            <a:stCxn id="354" idx="6"/>
            <a:endCxn id="358" idx="2"/>
          </p:cNvCxnSpPr>
          <p:nvPr/>
        </p:nvCxnSpPr>
        <p:spPr>
          <a:xfrm>
            <a:off x="6707749" y="5567232"/>
            <a:ext cx="891300" cy="5740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pic>
        <p:nvPicPr>
          <p:cNvPr id="371" name="Shape 3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2838" y="3431583"/>
            <a:ext cx="2828925" cy="62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2" name="Shape 37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32838" y="4311301"/>
            <a:ext cx="2943225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3" name="Shape 37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24001" y="5775383"/>
            <a:ext cx="4829175" cy="596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4" name="Shape 37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832850" y="2720183"/>
            <a:ext cx="2743200" cy="62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1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Kiến trúc sâu</a:t>
            </a:r>
          </a:p>
        </p:txBody>
      </p:sp>
      <p:sp>
        <p:nvSpPr>
          <p:cNvPr id="380" name="Shape 380"/>
          <p:cNvSpPr txBox="1">
            <a:spLocks noGrp="1"/>
          </p:cNvSpPr>
          <p:nvPr>
            <p:ph type="body" idx="1"/>
          </p:nvPr>
        </p:nvSpPr>
        <p:spPr>
          <a:xfrm>
            <a:off x="457200" y="1947333"/>
            <a:ext cx="8229600" cy="4620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RBM lấy mẫu theo xác suất có điều kiện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Cách lấy mẫu </a:t>
            </a:r>
            <a:r>
              <a:rPr lang="en" b="1">
                <a:solidFill>
                  <a:srgbClr val="0000FF"/>
                </a:solidFill>
              </a:rPr>
              <a:t>v</a:t>
            </a:r>
            <a:r>
              <a:rPr lang="en" b="1" baseline="30000">
                <a:solidFill>
                  <a:srgbClr val="0000FF"/>
                </a:solidFill>
              </a:rPr>
              <a:t>data</a:t>
            </a:r>
            <a:r>
              <a:rPr lang="en" b="1">
                <a:solidFill>
                  <a:srgbClr val="0000FF"/>
                </a:solidFill>
              </a:rPr>
              <a:t> → h</a:t>
            </a:r>
            <a:r>
              <a:rPr lang="en" b="1" baseline="30000">
                <a:solidFill>
                  <a:srgbClr val="0000FF"/>
                </a:solidFill>
              </a:rPr>
              <a:t>data</a:t>
            </a:r>
            <a:r>
              <a:rPr lang="en" b="1">
                <a:solidFill>
                  <a:srgbClr val="0000FF"/>
                </a:solidFill>
              </a:rPr>
              <a:t> → v</a:t>
            </a:r>
            <a:r>
              <a:rPr lang="en" b="1" baseline="30000">
                <a:solidFill>
                  <a:srgbClr val="0000FF"/>
                </a:solidFill>
              </a:rPr>
              <a:t>recon</a:t>
            </a:r>
            <a:r>
              <a:rPr lang="en" b="1">
                <a:solidFill>
                  <a:srgbClr val="0000FF"/>
                </a:solidFill>
              </a:rPr>
              <a:t> → h</a:t>
            </a:r>
            <a:r>
              <a:rPr lang="en" b="1" baseline="30000">
                <a:solidFill>
                  <a:srgbClr val="0000FF"/>
                </a:solidFill>
              </a:rPr>
              <a:t>recon</a:t>
            </a:r>
            <a:r>
              <a:rPr lang="en"/>
              <a:t> </a:t>
            </a:r>
          </a:p>
          <a:p>
            <a:pPr marL="914400" lvl="1" indent="-3810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Xây dựng lại dữ liệu như bộ tự mã hóa.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Như vậy có thể </a:t>
            </a:r>
            <a:r>
              <a:rPr lang="en">
                <a:solidFill>
                  <a:srgbClr val="FF0000"/>
                </a:solidFill>
              </a:rPr>
              <a:t>xếp chồng các RBM </a:t>
            </a:r>
            <a:r>
              <a:rPr lang="en"/>
              <a:t>để tạo kiến trúc sâu.</a:t>
            </a:r>
          </a:p>
          <a:p>
            <a:pPr marL="457200" lvl="0" indent="-41910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>
                <a:solidFill>
                  <a:srgbClr val="0000FF"/>
                </a:solidFill>
              </a:rPr>
              <a:t>Tinh chỉnh trọng số</a:t>
            </a:r>
            <a:r>
              <a:rPr lang="en"/>
              <a:t> bằng lan truyền ngược</a:t>
            </a:r>
          </a:p>
        </p:txBody>
      </p:sp>
      <p:sp>
        <p:nvSpPr>
          <p:cNvPr id="381" name="Shape 381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5</a:t>
            </a:fld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1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Hinton (Science, 2006)</a:t>
            </a:r>
          </a:p>
        </p:txBody>
      </p:sp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457200" y="1947333"/>
            <a:ext cx="8229600" cy="4620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8" name="Shape 388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6</a:t>
            </a:fld>
            <a:endParaRPr lang="en"/>
          </a:p>
        </p:txBody>
      </p:sp>
      <p:pic>
        <p:nvPicPr>
          <p:cNvPr id="389" name="Shape 3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8787" y="1947333"/>
            <a:ext cx="4226434" cy="462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On-screen Show (4:3)</PresentationFormat>
  <Paragraphs>63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Máy Boltzmann (RBM)</vt:lpstr>
      <vt:lpstr>Máy Boltzmann</vt:lpstr>
      <vt:lpstr>Máy Boltzmann</vt:lpstr>
      <vt:lpstr>Máy Boltzmann</vt:lpstr>
      <vt:lpstr>Kiến trúc sâu</vt:lpstr>
      <vt:lpstr>Hinton (Science, 2006)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Máy Boltzmann (RBM)</dc:title>
  <dc:creator>Welcome</dc:creator>
  <cp:lastModifiedBy>Welcome</cp:lastModifiedBy>
  <cp:revision>1</cp:revision>
  <dcterms:created xsi:type="dcterms:W3CDTF">2016-06-18T06:15:39Z</dcterms:created>
  <dcterms:modified xsi:type="dcterms:W3CDTF">2016-06-18T06:15:56Z</dcterms:modified>
</cp:coreProperties>
</file>