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5" autoAdjust="0"/>
    <p:restoredTop sz="94660"/>
  </p:normalViewPr>
  <p:slideViewPr>
    <p:cSldViewPr snapToGrid="0">
      <p:cViewPr varScale="1">
        <p:scale>
          <a:sx n="77" d="100"/>
          <a:sy n="77" d="100"/>
        </p:scale>
        <p:origin x="12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6307594-FCA5-4D7F-8089-26C8975259FC}" type="datetimeFigureOut">
              <a:rPr lang="vi-VN" smtClean="0"/>
              <a:t>18/04/2017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3395478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6307594-FCA5-4D7F-8089-26C8975259FC}" type="datetimeFigureOut">
              <a:rPr lang="vi-VN" smtClean="0"/>
              <a:t>18/04/2017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3008909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6307594-FCA5-4D7F-8089-26C8975259FC}" type="datetimeFigureOut">
              <a:rPr lang="vi-VN" smtClean="0"/>
              <a:t>18/04/2017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1774904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6307594-FCA5-4D7F-8089-26C8975259FC}" type="datetimeFigureOut">
              <a:rPr lang="vi-VN" smtClean="0"/>
              <a:t>18/04/2017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367000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307594-FCA5-4D7F-8089-26C8975259FC}" type="datetimeFigureOut">
              <a:rPr lang="vi-VN" smtClean="0"/>
              <a:t>18/04/2017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291090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6307594-FCA5-4D7F-8089-26C8975259FC}" type="datetimeFigureOut">
              <a:rPr lang="vi-VN" smtClean="0"/>
              <a:t>18/04/2017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81052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6307594-FCA5-4D7F-8089-26C8975259FC}" type="datetimeFigureOut">
              <a:rPr lang="vi-VN" smtClean="0"/>
              <a:t>18/04/2017</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189251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6307594-FCA5-4D7F-8089-26C8975259FC}" type="datetimeFigureOut">
              <a:rPr lang="vi-VN" smtClean="0"/>
              <a:t>18/04/2017</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764559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07594-FCA5-4D7F-8089-26C8975259FC}" type="datetimeFigureOut">
              <a:rPr lang="vi-VN" smtClean="0"/>
              <a:t>18/04/2017</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160233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307594-FCA5-4D7F-8089-26C8975259FC}" type="datetimeFigureOut">
              <a:rPr lang="vi-VN" smtClean="0"/>
              <a:t>18/04/2017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2144894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307594-FCA5-4D7F-8089-26C8975259FC}" type="datetimeFigureOut">
              <a:rPr lang="vi-VN" smtClean="0"/>
              <a:t>18/04/2017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D456A91-5E74-4144-94DA-50FBDF1E5BC7}" type="slidenum">
              <a:rPr lang="vi-VN" smtClean="0"/>
              <a:t>‹#›</a:t>
            </a:fld>
            <a:endParaRPr lang="vi-VN"/>
          </a:p>
        </p:txBody>
      </p:sp>
    </p:spTree>
    <p:extLst>
      <p:ext uri="{BB962C8B-B14F-4D97-AF65-F5344CB8AC3E}">
        <p14:creationId xmlns:p14="http://schemas.microsoft.com/office/powerpoint/2010/main" val="147000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307594-FCA5-4D7F-8089-26C8975259FC}" type="datetimeFigureOut">
              <a:rPr lang="vi-VN" smtClean="0"/>
              <a:t>18/04/2017</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56A91-5E74-4144-94DA-50FBDF1E5BC7}" type="slidenum">
              <a:rPr lang="vi-VN" smtClean="0"/>
              <a:t>‹#›</a:t>
            </a:fld>
            <a:endParaRPr lang="vi-VN"/>
          </a:p>
        </p:txBody>
      </p:sp>
    </p:spTree>
    <p:extLst>
      <p:ext uri="{BB962C8B-B14F-4D97-AF65-F5344CB8AC3E}">
        <p14:creationId xmlns:p14="http://schemas.microsoft.com/office/powerpoint/2010/main" val="1122969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err="1" smtClean="0">
                <a:solidFill>
                  <a:srgbClr val="FF0000"/>
                </a:solidFill>
              </a:rPr>
              <a:t>Phân</a:t>
            </a:r>
            <a:r>
              <a:rPr lang="en-US" altLang="en-US" dirty="0" smtClean="0">
                <a:solidFill>
                  <a:srgbClr val="FF0000"/>
                </a:solidFill>
              </a:rPr>
              <a:t> </a:t>
            </a:r>
            <a:r>
              <a:rPr lang="en-US" altLang="en-US" dirty="0" err="1" smtClean="0">
                <a:solidFill>
                  <a:srgbClr val="FF0000"/>
                </a:solidFill>
              </a:rPr>
              <a:t>Cụm</a:t>
            </a:r>
            <a:r>
              <a:rPr lang="en-US" altLang="en-US" dirty="0" smtClean="0">
                <a:solidFill>
                  <a:srgbClr val="FF0000"/>
                </a:solidFill>
              </a:rPr>
              <a:t> </a:t>
            </a:r>
            <a:r>
              <a:rPr lang="en-US" altLang="en-US" dirty="0" err="1" smtClean="0">
                <a:solidFill>
                  <a:srgbClr val="FF0000"/>
                </a:solidFill>
              </a:rPr>
              <a:t>Dữ</a:t>
            </a:r>
            <a:r>
              <a:rPr lang="en-US" altLang="en-US" dirty="0" smtClean="0">
                <a:solidFill>
                  <a:srgbClr val="FF0000"/>
                </a:solidFill>
              </a:rPr>
              <a:t> </a:t>
            </a:r>
            <a:r>
              <a:rPr lang="en-US" altLang="en-US" dirty="0" err="1" smtClean="0">
                <a:solidFill>
                  <a:srgbClr val="FF0000"/>
                </a:solidFill>
              </a:rPr>
              <a:t>Liệu</a:t>
            </a:r>
            <a:r>
              <a:rPr lang="en-US" altLang="en-US" dirty="0" smtClean="0">
                <a:solidFill>
                  <a:srgbClr val="FF0000"/>
                </a:solidFill>
              </a:rPr>
              <a:t> </a:t>
            </a:r>
            <a:endParaRPr lang="vi-VN" dirty="0"/>
          </a:p>
        </p:txBody>
      </p:sp>
      <p:sp>
        <p:nvSpPr>
          <p:cNvPr id="3" name="Subtitle 2"/>
          <p:cNvSpPr>
            <a:spLocks noGrp="1"/>
          </p:cNvSpPr>
          <p:nvPr>
            <p:ph type="subTitle" idx="1"/>
          </p:nvPr>
        </p:nvSpPr>
        <p:spPr/>
        <p:txBody>
          <a:bodyPr/>
          <a:lstStyle/>
          <a:p>
            <a:endParaRPr lang="vi-VN"/>
          </a:p>
        </p:txBody>
      </p:sp>
    </p:spTree>
    <p:extLst>
      <p:ext uri="{BB962C8B-B14F-4D97-AF65-F5344CB8AC3E}">
        <p14:creationId xmlns:p14="http://schemas.microsoft.com/office/powerpoint/2010/main" val="3530446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C84A3FC3-9A97-4541-B67F-0C07ABE210EE}" type="datetime4">
              <a:rPr lang="en-US" altLang="en-US" sz="1200"/>
              <a:pPr/>
              <a:t>April 18, 2017</a:t>
            </a:fld>
            <a:endParaRPr lang="en-US" altLang="en-US" sz="1200"/>
          </a:p>
        </p:txBody>
      </p:sp>
      <p:sp>
        <p:nvSpPr>
          <p:cNvPr id="1034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6A9C48FC-B89A-4CC2-B938-E230FAFCAE23}" type="slidenum">
              <a:rPr lang="en-US" altLang="en-US" sz="1200"/>
              <a:pPr/>
              <a:t>10</a:t>
            </a:fld>
            <a:endParaRPr lang="en-US" altLang="en-US" sz="1200"/>
          </a:p>
        </p:txBody>
      </p:sp>
      <p:sp>
        <p:nvSpPr>
          <p:cNvPr id="103428" name="Rectangle 2"/>
          <p:cNvSpPr>
            <a:spLocks noGrp="1" noChangeArrowheads="1"/>
          </p:cNvSpPr>
          <p:nvPr>
            <p:ph type="title"/>
          </p:nvPr>
        </p:nvSpPr>
        <p:spPr>
          <a:xfrm>
            <a:off x="1752600" y="12700"/>
            <a:ext cx="7793038" cy="685800"/>
          </a:xfrm>
        </p:spPr>
        <p:txBody>
          <a:bodyPr/>
          <a:lstStyle/>
          <a:p>
            <a:pPr eaLnBrk="1" hangingPunct="1"/>
            <a:r>
              <a:rPr lang="en-US" altLang="en-US" sz="3200" b="1">
                <a:solidFill>
                  <a:srgbClr val="FF0000"/>
                </a:solidFill>
              </a:rPr>
              <a:t>Rời rạc hóa dựa trên Entropy</a:t>
            </a:r>
          </a:p>
        </p:txBody>
      </p:sp>
      <p:sp>
        <p:nvSpPr>
          <p:cNvPr id="103429" name="Rectangle 3"/>
          <p:cNvSpPr>
            <a:spLocks noGrp="1" noChangeArrowheads="1"/>
          </p:cNvSpPr>
          <p:nvPr>
            <p:ph type="body" idx="1"/>
          </p:nvPr>
        </p:nvSpPr>
        <p:spPr>
          <a:xfrm>
            <a:off x="1905000" y="1676400"/>
            <a:ext cx="8382000" cy="4572000"/>
          </a:xfrm>
        </p:spPr>
        <p:txBody>
          <a:bodyPr/>
          <a:lstStyle/>
          <a:p>
            <a:pPr eaLnBrk="1" hangingPunct="1"/>
            <a:r>
              <a:rPr lang="en-US" altLang="en-US" sz="2400"/>
              <a:t>Cho tập ví dụ S, nếu S được chia thành 2 đoạn S1 và S2 dùng biên T, thì entropy sau khi phân đoạn là</a:t>
            </a:r>
          </a:p>
          <a:p>
            <a:pPr eaLnBrk="1" hangingPunct="1"/>
            <a:endParaRPr lang="en-US" altLang="en-US" sz="2400"/>
          </a:p>
          <a:p>
            <a:pPr eaLnBrk="1" hangingPunct="1"/>
            <a:r>
              <a:rPr lang="en-US" altLang="en-US" sz="2400"/>
              <a:t>Biên làm cực tiểu hàm entropy trên tất cả các biên được chọn như một rời rạc hóa nhị phân.</a:t>
            </a:r>
          </a:p>
          <a:p>
            <a:pPr eaLnBrk="1" hangingPunct="1"/>
            <a:r>
              <a:rPr lang="en-US" altLang="en-US" sz="2400"/>
              <a:t>Quá trình đệ quy tới các vùng cho tới khi đạt điều kiện dừng nào đó, như</a:t>
            </a:r>
          </a:p>
          <a:p>
            <a:pPr eaLnBrk="1" hangingPunct="1"/>
            <a:endParaRPr lang="en-US" altLang="en-US" sz="2400"/>
          </a:p>
          <a:p>
            <a:pPr eaLnBrk="1" hangingPunct="1"/>
            <a:r>
              <a:rPr lang="en-US" altLang="en-US" sz="2400"/>
              <a:t>Thực nghiệm chỉ ra rằng cho phép rút gọn cỡ DL và tăng độ chính xác phân lớp</a:t>
            </a:r>
          </a:p>
        </p:txBody>
      </p:sp>
      <p:graphicFrame>
        <p:nvGraphicFramePr>
          <p:cNvPr id="103430" name="Object 4"/>
          <p:cNvGraphicFramePr>
            <a:graphicFrameLocks noChangeAspect="1"/>
          </p:cNvGraphicFramePr>
          <p:nvPr/>
        </p:nvGraphicFramePr>
        <p:xfrm>
          <a:off x="4343400" y="2438400"/>
          <a:ext cx="3657600" cy="647700"/>
        </p:xfrm>
        <a:graphic>
          <a:graphicData uri="http://schemas.openxmlformats.org/presentationml/2006/ole">
            <mc:AlternateContent xmlns:mc="http://schemas.openxmlformats.org/markup-compatibility/2006">
              <mc:Choice xmlns:v="urn:schemas-microsoft-com:vml" Requires="v">
                <p:oleObj spid="_x0000_s1026" name="Equation" r:id="rId3" imgW="3657600" imgH="647700" progId="Equation.2">
                  <p:embed/>
                </p:oleObj>
              </mc:Choice>
              <mc:Fallback>
                <p:oleObj name="Equation" r:id="rId3" imgW="3657600" imgH="647700" progId="Equation.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2438400"/>
                        <a:ext cx="3657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3431" name="Object 5"/>
          <p:cNvGraphicFramePr>
            <a:graphicFrameLocks noChangeAspect="1"/>
          </p:cNvGraphicFramePr>
          <p:nvPr/>
        </p:nvGraphicFramePr>
        <p:xfrm>
          <a:off x="4495800" y="4648201"/>
          <a:ext cx="2927350" cy="436563"/>
        </p:xfrm>
        <a:graphic>
          <a:graphicData uri="http://schemas.openxmlformats.org/presentationml/2006/ole">
            <mc:AlternateContent xmlns:mc="http://schemas.openxmlformats.org/markup-compatibility/2006">
              <mc:Choice xmlns:v="urn:schemas-microsoft-com:vml" Requires="v">
                <p:oleObj spid="_x0000_s1027" name="Equation" r:id="rId5" imgW="1955800" imgH="279400" progId="Equation.2">
                  <p:embed/>
                </p:oleObj>
              </mc:Choice>
              <mc:Fallback>
                <p:oleObj name="Equation" r:id="rId5" imgW="1955800" imgH="279400" progId="Equation.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4648201"/>
                        <a:ext cx="292735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75573567"/>
      </p:ext>
    </p:extLst>
  </p:cSld>
  <p:clrMapOvr>
    <a:masterClrMapping/>
  </p:clrMapOvr>
  <p:transition>
    <p:checke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FF2B82F0-12FE-4B6B-9CAE-1CA682E8B04F}" type="datetime4">
              <a:rPr lang="en-US" altLang="en-US" sz="1200"/>
              <a:pPr/>
              <a:t>April 18, 2017</a:t>
            </a:fld>
            <a:endParaRPr lang="en-US" altLang="en-US" sz="1200"/>
          </a:p>
        </p:txBody>
      </p:sp>
      <p:sp>
        <p:nvSpPr>
          <p:cNvPr id="1044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1665F57B-E9B5-41F4-8AC1-DB371C02D7A3}" type="slidenum">
              <a:rPr lang="en-US" altLang="en-US" sz="1200"/>
              <a:pPr/>
              <a:t>11</a:t>
            </a:fld>
            <a:endParaRPr lang="en-US" altLang="en-US" sz="1200"/>
          </a:p>
        </p:txBody>
      </p:sp>
      <p:sp>
        <p:nvSpPr>
          <p:cNvPr id="104452" name="Rectangle 2"/>
          <p:cNvSpPr>
            <a:spLocks noGrp="1" noChangeArrowheads="1"/>
          </p:cNvSpPr>
          <p:nvPr>
            <p:ph type="title"/>
          </p:nvPr>
        </p:nvSpPr>
        <p:spPr>
          <a:xfrm>
            <a:off x="1752600" y="228600"/>
            <a:ext cx="8326438" cy="609600"/>
          </a:xfrm>
        </p:spPr>
        <p:txBody>
          <a:bodyPr/>
          <a:lstStyle/>
          <a:p>
            <a:pPr eaLnBrk="1" hangingPunct="1"/>
            <a:r>
              <a:rPr lang="en-US" altLang="en-US" sz="3200" b="1">
                <a:solidFill>
                  <a:srgbClr val="FF0000"/>
                </a:solidFill>
              </a:rPr>
              <a:t>Phân đoạn bằng phân hoạch tự nhiên</a:t>
            </a:r>
          </a:p>
        </p:txBody>
      </p:sp>
      <p:sp>
        <p:nvSpPr>
          <p:cNvPr id="104453" name="Rectangle 3"/>
          <p:cNvSpPr>
            <a:spLocks noGrp="1" noChangeArrowheads="1"/>
          </p:cNvSpPr>
          <p:nvPr>
            <p:ph type="body" idx="1"/>
          </p:nvPr>
        </p:nvSpPr>
        <p:spPr>
          <a:xfrm>
            <a:off x="1828800" y="1524000"/>
            <a:ext cx="8686800" cy="4114800"/>
          </a:xfrm>
        </p:spPr>
        <p:txBody>
          <a:bodyPr/>
          <a:lstStyle/>
          <a:p>
            <a:pPr marL="457200" indent="-457200">
              <a:lnSpc>
                <a:spcPct val="130000"/>
              </a:lnSpc>
            </a:pPr>
            <a:r>
              <a:rPr lang="en-US" altLang="en-US" sz="2400">
                <a:solidFill>
                  <a:schemeClr val="tx2"/>
                </a:solidFill>
              </a:rPr>
              <a:t>Quy tắc đơn giản 3-4-5 được dùng để phân đoạn dữ liệu số thành các đoạn tương đối thống nhất, “tự nhiên”.</a:t>
            </a:r>
          </a:p>
          <a:p>
            <a:pPr marL="914400" lvl="1" indent="-457200">
              <a:lnSpc>
                <a:spcPct val="130000"/>
              </a:lnSpc>
            </a:pPr>
            <a:r>
              <a:rPr lang="en-US" altLang="en-US"/>
              <a:t>Hướng tới số giá trị khác biệt ở vùng quan trọng nhất</a:t>
            </a:r>
          </a:p>
          <a:p>
            <a:pPr marL="914400" lvl="1" indent="-457200">
              <a:lnSpc>
                <a:spcPct val="130000"/>
              </a:lnSpc>
            </a:pPr>
            <a:r>
              <a:rPr lang="en-US" altLang="en-US"/>
              <a:t>Nếu 3, 6, 7 hoặc 9 giá trị khác biệt thì chia miền thành 3 đoạn tương đương.</a:t>
            </a:r>
          </a:p>
          <a:p>
            <a:pPr marL="914400" lvl="1" indent="-457200">
              <a:lnSpc>
                <a:spcPct val="130000"/>
              </a:lnSpc>
            </a:pPr>
            <a:r>
              <a:rPr lang="en-US" altLang="en-US"/>
              <a:t>Nếu phủ 2, 4, hoặc 8 giá trị phân biệt thì chia thành 4.</a:t>
            </a:r>
          </a:p>
          <a:p>
            <a:pPr marL="914400" lvl="1" indent="-457200">
              <a:lnSpc>
                <a:spcPct val="130000"/>
              </a:lnSpc>
            </a:pPr>
            <a:r>
              <a:rPr lang="en-US" altLang="en-US"/>
              <a:t>Nếu phủ 1, 5, hoặc 10 giá trị phân biệt thì chia thành 5.</a:t>
            </a:r>
          </a:p>
        </p:txBody>
      </p:sp>
    </p:spTree>
    <p:extLst>
      <p:ext uri="{BB962C8B-B14F-4D97-AF65-F5344CB8AC3E}">
        <p14:creationId xmlns:p14="http://schemas.microsoft.com/office/powerpoint/2010/main" val="2496190017"/>
      </p:ext>
    </p:extLst>
  </p:cSld>
  <p:clrMapOvr>
    <a:masterClrMapping/>
  </p:clrMapOvr>
  <p:transition>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D7BBF42A-52CC-4B0B-9C1D-1726D5FF126C}" type="datetime4">
              <a:rPr lang="en-US" altLang="en-US" sz="1200"/>
              <a:pPr/>
              <a:t>April 18, 2017</a:t>
            </a:fld>
            <a:endParaRPr lang="en-US" altLang="en-US" sz="1200"/>
          </a:p>
        </p:txBody>
      </p:sp>
      <p:sp>
        <p:nvSpPr>
          <p:cNvPr id="1054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5C3D578E-2BE8-4686-A512-F72EA0297109}" type="slidenum">
              <a:rPr lang="en-US" altLang="en-US" sz="1200"/>
              <a:pPr/>
              <a:t>12</a:t>
            </a:fld>
            <a:endParaRPr lang="en-US" altLang="en-US" sz="1200"/>
          </a:p>
        </p:txBody>
      </p:sp>
      <p:sp>
        <p:nvSpPr>
          <p:cNvPr id="105476" name="Rectangle 2"/>
          <p:cNvSpPr>
            <a:spLocks noGrp="1" noChangeArrowheads="1"/>
          </p:cNvSpPr>
          <p:nvPr>
            <p:ph type="title"/>
          </p:nvPr>
        </p:nvSpPr>
        <p:spPr>
          <a:xfrm>
            <a:off x="1550989" y="63500"/>
            <a:ext cx="7793037" cy="609600"/>
          </a:xfrm>
        </p:spPr>
        <p:txBody>
          <a:bodyPr/>
          <a:lstStyle/>
          <a:p>
            <a:pPr eaLnBrk="1" hangingPunct="1"/>
            <a:r>
              <a:rPr lang="en-US" altLang="en-US" sz="3200" b="1">
                <a:solidFill>
                  <a:srgbClr val="FF0000"/>
                </a:solidFill>
              </a:rPr>
              <a:t>Ví dụ luật 3-4-5</a:t>
            </a:r>
          </a:p>
        </p:txBody>
      </p:sp>
      <p:sp>
        <p:nvSpPr>
          <p:cNvPr id="105477" name="Text Box 3"/>
          <p:cNvSpPr txBox="1">
            <a:spLocks noChangeArrowheads="1"/>
          </p:cNvSpPr>
          <p:nvPr/>
        </p:nvSpPr>
        <p:spPr bwMode="auto">
          <a:xfrm>
            <a:off x="3841750" y="3035301"/>
            <a:ext cx="184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endParaRPr lang="en-US" altLang="en-US" sz="1000">
              <a:latin typeface="Times New Roman" panose="02020603050405020304" pitchFamily="18" charset="0"/>
            </a:endParaRPr>
          </a:p>
        </p:txBody>
      </p:sp>
      <p:sp>
        <p:nvSpPr>
          <p:cNvPr id="105478" name="Text Box 4"/>
          <p:cNvSpPr txBox="1">
            <a:spLocks noChangeArrowheads="1"/>
          </p:cNvSpPr>
          <p:nvPr/>
        </p:nvSpPr>
        <p:spPr bwMode="auto">
          <a:xfrm>
            <a:off x="5024438" y="3916364"/>
            <a:ext cx="10541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(-$4000 -$5,000)</a:t>
            </a:r>
          </a:p>
        </p:txBody>
      </p:sp>
      <p:sp>
        <p:nvSpPr>
          <p:cNvPr id="105479" name="Line 5"/>
          <p:cNvSpPr>
            <a:spLocks noChangeShapeType="1"/>
          </p:cNvSpPr>
          <p:nvPr/>
        </p:nvSpPr>
        <p:spPr bwMode="auto">
          <a:xfrm flipH="1">
            <a:off x="3098800" y="4141788"/>
            <a:ext cx="2438400" cy="317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80" name="Line 6"/>
          <p:cNvSpPr>
            <a:spLocks noChangeShapeType="1"/>
          </p:cNvSpPr>
          <p:nvPr/>
        </p:nvSpPr>
        <p:spPr bwMode="auto">
          <a:xfrm>
            <a:off x="5521325" y="4141788"/>
            <a:ext cx="2554288" cy="2603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81" name="Line 7"/>
          <p:cNvSpPr>
            <a:spLocks noChangeShapeType="1"/>
          </p:cNvSpPr>
          <p:nvPr/>
        </p:nvSpPr>
        <p:spPr bwMode="auto">
          <a:xfrm flipH="1">
            <a:off x="4438651" y="4156075"/>
            <a:ext cx="1096963" cy="3619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82" name="Line 8"/>
          <p:cNvSpPr>
            <a:spLocks noChangeShapeType="1"/>
          </p:cNvSpPr>
          <p:nvPr/>
        </p:nvSpPr>
        <p:spPr bwMode="auto">
          <a:xfrm>
            <a:off x="5549900" y="4141789"/>
            <a:ext cx="1182688" cy="390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grpSp>
        <p:nvGrpSpPr>
          <p:cNvPr id="105483" name="Group 9"/>
          <p:cNvGrpSpPr>
            <a:grpSpLocks/>
          </p:cNvGrpSpPr>
          <p:nvPr/>
        </p:nvGrpSpPr>
        <p:grpSpPr bwMode="auto">
          <a:xfrm>
            <a:off x="2109788" y="4537075"/>
            <a:ext cx="1428750" cy="2185988"/>
            <a:chOff x="369" y="2858"/>
            <a:chExt cx="900" cy="1377"/>
          </a:xfrm>
        </p:grpSpPr>
        <p:sp>
          <p:nvSpPr>
            <p:cNvPr id="105540" name="Text Box 10"/>
            <p:cNvSpPr txBox="1">
              <a:spLocks noChangeArrowheads="1"/>
            </p:cNvSpPr>
            <p:nvPr/>
          </p:nvSpPr>
          <p:spPr bwMode="auto">
            <a:xfrm>
              <a:off x="805" y="2858"/>
              <a:ext cx="4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(-$400 - 0)</a:t>
              </a:r>
              <a:endParaRPr lang="en-US" altLang="en-US" sz="2400">
                <a:latin typeface="Times New Roman" panose="02020603050405020304" pitchFamily="18" charset="0"/>
              </a:endParaRPr>
            </a:p>
          </p:txBody>
        </p:sp>
        <p:sp>
          <p:nvSpPr>
            <p:cNvPr id="105541" name="Line 11"/>
            <p:cNvSpPr>
              <a:spLocks noChangeShapeType="1"/>
            </p:cNvSpPr>
            <p:nvPr/>
          </p:nvSpPr>
          <p:spPr bwMode="auto">
            <a:xfrm flipH="1">
              <a:off x="691" y="3009"/>
              <a:ext cx="291" cy="1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42" name="Line 12"/>
            <p:cNvSpPr>
              <a:spLocks noChangeShapeType="1"/>
            </p:cNvSpPr>
            <p:nvPr/>
          </p:nvSpPr>
          <p:spPr bwMode="auto">
            <a:xfrm flipH="1">
              <a:off x="727" y="3000"/>
              <a:ext cx="264" cy="4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43" name="Text Box 13"/>
            <p:cNvSpPr txBox="1">
              <a:spLocks noChangeArrowheads="1"/>
            </p:cNvSpPr>
            <p:nvPr/>
          </p:nvSpPr>
          <p:spPr bwMode="auto">
            <a:xfrm>
              <a:off x="369" y="3103"/>
              <a:ext cx="37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(-$400 -</a:t>
              </a:r>
            </a:p>
            <a:p>
              <a:r>
                <a:rPr lang="en-US" altLang="en-US" sz="1000">
                  <a:latin typeface="Times New Roman" panose="02020603050405020304" pitchFamily="18" charset="0"/>
                </a:rPr>
                <a:t> -$300)</a:t>
              </a:r>
              <a:endParaRPr lang="en-US" altLang="en-US" sz="2400">
                <a:latin typeface="Times New Roman" panose="02020603050405020304" pitchFamily="18" charset="0"/>
              </a:endParaRPr>
            </a:p>
          </p:txBody>
        </p:sp>
        <p:sp>
          <p:nvSpPr>
            <p:cNvPr id="105544" name="Text Box 14"/>
            <p:cNvSpPr txBox="1">
              <a:spLocks noChangeArrowheads="1"/>
            </p:cNvSpPr>
            <p:nvPr/>
          </p:nvSpPr>
          <p:spPr bwMode="auto">
            <a:xfrm>
              <a:off x="378" y="3404"/>
              <a:ext cx="39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(-$300 - </a:t>
              </a:r>
            </a:p>
            <a:p>
              <a:r>
                <a:rPr lang="en-US" altLang="en-US" sz="1000">
                  <a:latin typeface="Times New Roman" panose="02020603050405020304" pitchFamily="18" charset="0"/>
                </a:rPr>
                <a:t> -$200)</a:t>
              </a:r>
              <a:endParaRPr lang="en-US" altLang="en-US" sz="2400">
                <a:latin typeface="Times New Roman" panose="02020603050405020304" pitchFamily="18" charset="0"/>
              </a:endParaRPr>
            </a:p>
          </p:txBody>
        </p:sp>
        <p:sp>
          <p:nvSpPr>
            <p:cNvPr id="105545" name="Line 15"/>
            <p:cNvSpPr>
              <a:spLocks noChangeShapeType="1"/>
            </p:cNvSpPr>
            <p:nvPr/>
          </p:nvSpPr>
          <p:spPr bwMode="auto">
            <a:xfrm flipH="1">
              <a:off x="745" y="3000"/>
              <a:ext cx="237" cy="6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46" name="Text Box 16"/>
            <p:cNvSpPr txBox="1">
              <a:spLocks noChangeArrowheads="1"/>
            </p:cNvSpPr>
            <p:nvPr/>
          </p:nvSpPr>
          <p:spPr bwMode="auto">
            <a:xfrm>
              <a:off x="377" y="3676"/>
              <a:ext cx="37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(-$200 -</a:t>
              </a:r>
            </a:p>
            <a:p>
              <a:r>
                <a:rPr lang="en-US" altLang="en-US" sz="1000">
                  <a:latin typeface="Times New Roman" panose="02020603050405020304" pitchFamily="18" charset="0"/>
                </a:rPr>
                <a:t> -$100)</a:t>
              </a:r>
            </a:p>
          </p:txBody>
        </p:sp>
        <p:sp>
          <p:nvSpPr>
            <p:cNvPr id="105547" name="Line 17"/>
            <p:cNvSpPr>
              <a:spLocks noChangeShapeType="1"/>
            </p:cNvSpPr>
            <p:nvPr/>
          </p:nvSpPr>
          <p:spPr bwMode="auto">
            <a:xfrm flipH="1">
              <a:off x="791" y="3009"/>
              <a:ext cx="191" cy="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48" name="Text Box 18"/>
            <p:cNvSpPr txBox="1">
              <a:spLocks noChangeArrowheads="1"/>
            </p:cNvSpPr>
            <p:nvPr/>
          </p:nvSpPr>
          <p:spPr bwMode="auto">
            <a:xfrm>
              <a:off x="415" y="3985"/>
              <a:ext cx="37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(-$100 -</a:t>
              </a:r>
            </a:p>
            <a:p>
              <a:r>
                <a:rPr lang="en-US" altLang="en-US" sz="1000">
                  <a:latin typeface="Times New Roman" panose="02020603050405020304" pitchFamily="18" charset="0"/>
                </a:rPr>
                <a:t>  0)</a:t>
              </a:r>
            </a:p>
          </p:txBody>
        </p:sp>
      </p:grpSp>
      <p:sp>
        <p:nvSpPr>
          <p:cNvPr id="105484" name="Line 19"/>
          <p:cNvSpPr>
            <a:spLocks noChangeShapeType="1"/>
          </p:cNvSpPr>
          <p:nvPr/>
        </p:nvSpPr>
        <p:spPr bwMode="auto">
          <a:xfrm flipH="1">
            <a:off x="3992564" y="4733925"/>
            <a:ext cx="403225" cy="1158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grpSp>
        <p:nvGrpSpPr>
          <p:cNvPr id="105485" name="Group 20"/>
          <p:cNvGrpSpPr>
            <a:grpSpLocks/>
          </p:cNvGrpSpPr>
          <p:nvPr/>
        </p:nvGrpSpPr>
        <p:grpSpPr bwMode="auto">
          <a:xfrm>
            <a:off x="3524250" y="4537075"/>
            <a:ext cx="1531938" cy="2032000"/>
            <a:chOff x="1260" y="2858"/>
            <a:chExt cx="965" cy="1280"/>
          </a:xfrm>
        </p:grpSpPr>
        <p:sp>
          <p:nvSpPr>
            <p:cNvPr id="105530" name="Text Box 21"/>
            <p:cNvSpPr txBox="1">
              <a:spLocks noChangeArrowheads="1"/>
            </p:cNvSpPr>
            <p:nvPr/>
          </p:nvSpPr>
          <p:spPr bwMode="auto">
            <a:xfrm>
              <a:off x="1615" y="2858"/>
              <a:ext cx="4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(0 - $1,000)</a:t>
              </a:r>
              <a:endParaRPr lang="en-US" altLang="en-US" sz="2400">
                <a:latin typeface="Times New Roman" panose="02020603050405020304" pitchFamily="18" charset="0"/>
              </a:endParaRPr>
            </a:p>
          </p:txBody>
        </p:sp>
        <p:sp>
          <p:nvSpPr>
            <p:cNvPr id="105531" name="Line 22"/>
            <p:cNvSpPr>
              <a:spLocks noChangeShapeType="1"/>
            </p:cNvSpPr>
            <p:nvPr/>
          </p:nvSpPr>
          <p:spPr bwMode="auto">
            <a:xfrm flipH="1">
              <a:off x="1745" y="2982"/>
              <a:ext cx="73" cy="8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32" name="Text Box 23"/>
            <p:cNvSpPr txBox="1">
              <a:spLocks noChangeArrowheads="1"/>
            </p:cNvSpPr>
            <p:nvPr/>
          </p:nvSpPr>
          <p:spPr bwMode="auto">
            <a:xfrm>
              <a:off x="1260" y="2994"/>
              <a:ext cx="32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(0 - </a:t>
              </a:r>
            </a:p>
            <a:p>
              <a:r>
                <a:rPr lang="en-US" altLang="en-US" sz="1000">
                  <a:latin typeface="Times New Roman" panose="02020603050405020304" pitchFamily="18" charset="0"/>
                </a:rPr>
                <a:t> $200)</a:t>
              </a:r>
              <a:endParaRPr lang="en-US" altLang="en-US" sz="2400">
                <a:latin typeface="Times New Roman" panose="02020603050405020304" pitchFamily="18" charset="0"/>
              </a:endParaRPr>
            </a:p>
          </p:txBody>
        </p:sp>
        <p:sp>
          <p:nvSpPr>
            <p:cNvPr id="105533" name="Text Box 24"/>
            <p:cNvSpPr txBox="1">
              <a:spLocks noChangeArrowheads="1"/>
            </p:cNvSpPr>
            <p:nvPr/>
          </p:nvSpPr>
          <p:spPr bwMode="auto">
            <a:xfrm>
              <a:off x="1297" y="3249"/>
              <a:ext cx="35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($200 -</a:t>
              </a:r>
            </a:p>
            <a:p>
              <a:r>
                <a:rPr lang="en-US" altLang="en-US" sz="1000">
                  <a:latin typeface="Times New Roman" panose="02020603050405020304" pitchFamily="18" charset="0"/>
                </a:rPr>
                <a:t> $400)</a:t>
              </a:r>
            </a:p>
          </p:txBody>
        </p:sp>
        <p:sp>
          <p:nvSpPr>
            <p:cNvPr id="105534" name="Rectangle 25"/>
            <p:cNvSpPr>
              <a:spLocks noChangeArrowheads="1"/>
            </p:cNvSpPr>
            <p:nvPr/>
          </p:nvSpPr>
          <p:spPr bwMode="auto">
            <a:xfrm>
              <a:off x="1278" y="3564"/>
              <a:ext cx="35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($400 -</a:t>
              </a:r>
            </a:p>
            <a:p>
              <a:r>
                <a:rPr lang="en-US" altLang="en-US" sz="1000">
                  <a:latin typeface="Times New Roman" panose="02020603050405020304" pitchFamily="18" charset="0"/>
                </a:rPr>
                <a:t> $600)</a:t>
              </a:r>
            </a:p>
          </p:txBody>
        </p:sp>
        <p:sp>
          <p:nvSpPr>
            <p:cNvPr id="105535" name="Rectangle 26"/>
            <p:cNvSpPr>
              <a:spLocks noChangeArrowheads="1"/>
            </p:cNvSpPr>
            <p:nvPr/>
          </p:nvSpPr>
          <p:spPr bwMode="auto">
            <a:xfrm>
              <a:off x="1442" y="3792"/>
              <a:ext cx="35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($600 -</a:t>
              </a:r>
            </a:p>
            <a:p>
              <a:r>
                <a:rPr lang="en-US" altLang="en-US" sz="1000">
                  <a:latin typeface="Times New Roman" panose="02020603050405020304" pitchFamily="18" charset="0"/>
                </a:rPr>
                <a:t> $800)</a:t>
              </a:r>
            </a:p>
          </p:txBody>
        </p:sp>
        <p:sp>
          <p:nvSpPr>
            <p:cNvPr id="105536" name="Rectangle 27"/>
            <p:cNvSpPr>
              <a:spLocks noChangeArrowheads="1"/>
            </p:cNvSpPr>
            <p:nvPr/>
          </p:nvSpPr>
          <p:spPr bwMode="auto">
            <a:xfrm>
              <a:off x="1842" y="3888"/>
              <a:ext cx="38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($800 -</a:t>
              </a:r>
            </a:p>
            <a:p>
              <a:r>
                <a:rPr lang="en-US" altLang="en-US" sz="1000">
                  <a:latin typeface="Times New Roman" panose="02020603050405020304" pitchFamily="18" charset="0"/>
                </a:rPr>
                <a:t> $1,000)</a:t>
              </a:r>
            </a:p>
          </p:txBody>
        </p:sp>
        <p:sp>
          <p:nvSpPr>
            <p:cNvPr id="105537" name="Line 28"/>
            <p:cNvSpPr>
              <a:spLocks noChangeShapeType="1"/>
            </p:cNvSpPr>
            <p:nvPr/>
          </p:nvSpPr>
          <p:spPr bwMode="auto">
            <a:xfrm flipH="1">
              <a:off x="1591" y="2982"/>
              <a:ext cx="209" cy="37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38" name="Line 29"/>
            <p:cNvSpPr>
              <a:spLocks noChangeShapeType="1"/>
            </p:cNvSpPr>
            <p:nvPr/>
          </p:nvSpPr>
          <p:spPr bwMode="auto">
            <a:xfrm flipH="1">
              <a:off x="1618" y="2982"/>
              <a:ext cx="191" cy="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39" name="Line 30"/>
            <p:cNvSpPr>
              <a:spLocks noChangeShapeType="1"/>
            </p:cNvSpPr>
            <p:nvPr/>
          </p:nvSpPr>
          <p:spPr bwMode="auto">
            <a:xfrm>
              <a:off x="1818" y="2991"/>
              <a:ext cx="182" cy="87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grpSp>
      <p:grpSp>
        <p:nvGrpSpPr>
          <p:cNvPr id="105486" name="Group 31"/>
          <p:cNvGrpSpPr>
            <a:grpSpLocks/>
          </p:cNvGrpSpPr>
          <p:nvPr/>
        </p:nvGrpSpPr>
        <p:grpSpPr bwMode="auto">
          <a:xfrm>
            <a:off x="7593014" y="4435475"/>
            <a:ext cx="1438275" cy="1809750"/>
            <a:chOff x="3823" y="2794"/>
            <a:chExt cx="906" cy="1140"/>
          </a:xfrm>
        </p:grpSpPr>
        <p:sp>
          <p:nvSpPr>
            <p:cNvPr id="105523" name="Text Box 32"/>
            <p:cNvSpPr txBox="1">
              <a:spLocks noChangeArrowheads="1"/>
            </p:cNvSpPr>
            <p:nvPr/>
          </p:nvSpPr>
          <p:spPr bwMode="auto">
            <a:xfrm>
              <a:off x="4032" y="2794"/>
              <a:ext cx="6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($2,000 - $5, 000)</a:t>
              </a:r>
            </a:p>
          </p:txBody>
        </p:sp>
        <p:sp>
          <p:nvSpPr>
            <p:cNvPr id="105524" name="Line 33"/>
            <p:cNvSpPr>
              <a:spLocks noChangeShapeType="1"/>
            </p:cNvSpPr>
            <p:nvPr/>
          </p:nvSpPr>
          <p:spPr bwMode="auto">
            <a:xfrm flipH="1">
              <a:off x="4145" y="2937"/>
              <a:ext cx="255" cy="19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25" name="Text Box 34"/>
            <p:cNvSpPr txBox="1">
              <a:spLocks noChangeArrowheads="1"/>
            </p:cNvSpPr>
            <p:nvPr/>
          </p:nvSpPr>
          <p:spPr bwMode="auto">
            <a:xfrm>
              <a:off x="3823" y="3131"/>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($2,000 -</a:t>
              </a:r>
            </a:p>
            <a:p>
              <a:r>
                <a:rPr lang="en-US" altLang="en-US" sz="1000">
                  <a:latin typeface="Times New Roman" panose="02020603050405020304" pitchFamily="18" charset="0"/>
                </a:rPr>
                <a:t> $3,000)</a:t>
              </a:r>
            </a:p>
          </p:txBody>
        </p:sp>
        <p:sp>
          <p:nvSpPr>
            <p:cNvPr id="105526" name="Text Box 35"/>
            <p:cNvSpPr txBox="1">
              <a:spLocks noChangeArrowheads="1"/>
            </p:cNvSpPr>
            <p:nvPr/>
          </p:nvSpPr>
          <p:spPr bwMode="auto">
            <a:xfrm>
              <a:off x="3861" y="3458"/>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($3,000 -</a:t>
              </a:r>
            </a:p>
            <a:p>
              <a:r>
                <a:rPr lang="en-US" altLang="en-US" sz="1000">
                  <a:latin typeface="Times New Roman" panose="02020603050405020304" pitchFamily="18" charset="0"/>
                </a:rPr>
                <a:t> $4,000)</a:t>
              </a:r>
            </a:p>
          </p:txBody>
        </p:sp>
        <p:sp>
          <p:nvSpPr>
            <p:cNvPr id="105527" name="Rectangle 36"/>
            <p:cNvSpPr>
              <a:spLocks noChangeArrowheads="1"/>
            </p:cNvSpPr>
            <p:nvPr/>
          </p:nvSpPr>
          <p:spPr bwMode="auto">
            <a:xfrm>
              <a:off x="4224" y="3684"/>
              <a:ext cx="42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($4,000 -</a:t>
              </a:r>
            </a:p>
            <a:p>
              <a:r>
                <a:rPr lang="en-US" altLang="en-US" sz="1000">
                  <a:latin typeface="Times New Roman" panose="02020603050405020304" pitchFamily="18" charset="0"/>
                </a:rPr>
                <a:t> $5,000)</a:t>
              </a:r>
            </a:p>
          </p:txBody>
        </p:sp>
        <p:sp>
          <p:nvSpPr>
            <p:cNvPr id="105528" name="Line 37"/>
            <p:cNvSpPr>
              <a:spLocks noChangeShapeType="1"/>
            </p:cNvSpPr>
            <p:nvPr/>
          </p:nvSpPr>
          <p:spPr bwMode="auto">
            <a:xfrm flipH="1">
              <a:off x="4254" y="2937"/>
              <a:ext cx="136" cy="57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29" name="Line 38"/>
            <p:cNvSpPr>
              <a:spLocks noChangeShapeType="1"/>
            </p:cNvSpPr>
            <p:nvPr/>
          </p:nvSpPr>
          <p:spPr bwMode="auto">
            <a:xfrm>
              <a:off x="4400" y="2927"/>
              <a:ext cx="0" cy="71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grpSp>
      <p:grpSp>
        <p:nvGrpSpPr>
          <p:cNvPr id="105487" name="Group 39"/>
          <p:cNvGrpSpPr>
            <a:grpSpLocks/>
          </p:cNvGrpSpPr>
          <p:nvPr/>
        </p:nvGrpSpPr>
        <p:grpSpPr bwMode="auto">
          <a:xfrm>
            <a:off x="5675313" y="4508501"/>
            <a:ext cx="1682750" cy="2009775"/>
            <a:chOff x="2615" y="2840"/>
            <a:chExt cx="1060" cy="1266"/>
          </a:xfrm>
        </p:grpSpPr>
        <p:sp>
          <p:nvSpPr>
            <p:cNvPr id="105512" name="Text Box 40"/>
            <p:cNvSpPr txBox="1">
              <a:spLocks noChangeArrowheads="1"/>
            </p:cNvSpPr>
            <p:nvPr/>
          </p:nvSpPr>
          <p:spPr bwMode="auto">
            <a:xfrm>
              <a:off x="2978" y="2840"/>
              <a:ext cx="6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($1,000 - $2, 000)</a:t>
              </a:r>
              <a:endParaRPr lang="en-US" altLang="en-US" sz="2400">
                <a:latin typeface="Times New Roman" panose="02020603050405020304" pitchFamily="18" charset="0"/>
              </a:endParaRPr>
            </a:p>
          </p:txBody>
        </p:sp>
        <p:sp>
          <p:nvSpPr>
            <p:cNvPr id="105513" name="Line 41"/>
            <p:cNvSpPr>
              <a:spLocks noChangeShapeType="1"/>
            </p:cNvSpPr>
            <p:nvPr/>
          </p:nvSpPr>
          <p:spPr bwMode="auto">
            <a:xfrm flipH="1">
              <a:off x="2991" y="2955"/>
              <a:ext cx="290" cy="10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14" name="Text Box 42"/>
            <p:cNvSpPr txBox="1">
              <a:spLocks noChangeArrowheads="1"/>
            </p:cNvSpPr>
            <p:nvPr/>
          </p:nvSpPr>
          <p:spPr bwMode="auto">
            <a:xfrm>
              <a:off x="2615" y="3040"/>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($1,000 -</a:t>
              </a:r>
            </a:p>
            <a:p>
              <a:r>
                <a:rPr lang="en-US" altLang="en-US" sz="1000">
                  <a:latin typeface="Times New Roman" panose="02020603050405020304" pitchFamily="18" charset="0"/>
                </a:rPr>
                <a:t> $1,200)</a:t>
              </a:r>
            </a:p>
          </p:txBody>
        </p:sp>
        <p:sp>
          <p:nvSpPr>
            <p:cNvPr id="105515" name="Line 43"/>
            <p:cNvSpPr>
              <a:spLocks noChangeShapeType="1"/>
            </p:cNvSpPr>
            <p:nvPr/>
          </p:nvSpPr>
          <p:spPr bwMode="auto">
            <a:xfrm flipH="1">
              <a:off x="3054" y="2955"/>
              <a:ext cx="227" cy="39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16" name="Text Box 44"/>
            <p:cNvSpPr txBox="1">
              <a:spLocks noChangeArrowheads="1"/>
            </p:cNvSpPr>
            <p:nvPr/>
          </p:nvSpPr>
          <p:spPr bwMode="auto">
            <a:xfrm>
              <a:off x="2641" y="3296"/>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($1,200 -</a:t>
              </a:r>
            </a:p>
            <a:p>
              <a:r>
                <a:rPr lang="en-US" altLang="en-US" sz="1000">
                  <a:latin typeface="Times New Roman" panose="02020603050405020304" pitchFamily="18" charset="0"/>
                </a:rPr>
                <a:t> $1,400)</a:t>
              </a:r>
            </a:p>
          </p:txBody>
        </p:sp>
        <p:sp>
          <p:nvSpPr>
            <p:cNvPr id="105517" name="Rectangle 45"/>
            <p:cNvSpPr>
              <a:spLocks noChangeArrowheads="1"/>
            </p:cNvSpPr>
            <p:nvPr/>
          </p:nvSpPr>
          <p:spPr bwMode="auto">
            <a:xfrm>
              <a:off x="2715" y="3555"/>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($1,400 -</a:t>
              </a:r>
            </a:p>
            <a:p>
              <a:r>
                <a:rPr lang="en-US" altLang="en-US" sz="1000">
                  <a:latin typeface="Times New Roman" panose="02020603050405020304" pitchFamily="18" charset="0"/>
                </a:rPr>
                <a:t> $1,600)</a:t>
              </a:r>
            </a:p>
          </p:txBody>
        </p:sp>
        <p:sp>
          <p:nvSpPr>
            <p:cNvPr id="105518" name="Rectangle 46"/>
            <p:cNvSpPr>
              <a:spLocks noChangeArrowheads="1"/>
            </p:cNvSpPr>
            <p:nvPr/>
          </p:nvSpPr>
          <p:spPr bwMode="auto">
            <a:xfrm>
              <a:off x="2888" y="3801"/>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($1,600 -</a:t>
              </a:r>
            </a:p>
            <a:p>
              <a:r>
                <a:rPr lang="en-US" altLang="en-US" sz="1000">
                  <a:latin typeface="Times New Roman" panose="02020603050405020304" pitchFamily="18" charset="0"/>
                </a:rPr>
                <a:t> $1,800)</a:t>
              </a:r>
            </a:p>
          </p:txBody>
        </p:sp>
        <p:sp>
          <p:nvSpPr>
            <p:cNvPr id="105519" name="Line 47"/>
            <p:cNvSpPr>
              <a:spLocks noChangeShapeType="1"/>
            </p:cNvSpPr>
            <p:nvPr/>
          </p:nvSpPr>
          <p:spPr bwMode="auto">
            <a:xfrm flipH="1">
              <a:off x="3118" y="2964"/>
              <a:ext cx="173" cy="6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20" name="Line 48"/>
            <p:cNvSpPr>
              <a:spLocks noChangeShapeType="1"/>
            </p:cNvSpPr>
            <p:nvPr/>
          </p:nvSpPr>
          <p:spPr bwMode="auto">
            <a:xfrm flipH="1">
              <a:off x="3236" y="2955"/>
              <a:ext cx="55" cy="80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21" name="Line 49"/>
            <p:cNvSpPr>
              <a:spLocks noChangeShapeType="1"/>
            </p:cNvSpPr>
            <p:nvPr/>
          </p:nvSpPr>
          <p:spPr bwMode="auto">
            <a:xfrm>
              <a:off x="3291" y="2964"/>
              <a:ext cx="118" cy="8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22" name="Rectangle 50"/>
            <p:cNvSpPr>
              <a:spLocks noChangeArrowheads="1"/>
            </p:cNvSpPr>
            <p:nvPr/>
          </p:nvSpPr>
          <p:spPr bwMode="auto">
            <a:xfrm>
              <a:off x="3260" y="3856"/>
              <a:ext cx="4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($1,800 -</a:t>
              </a:r>
            </a:p>
            <a:p>
              <a:r>
                <a:rPr lang="en-US" altLang="en-US" sz="1000">
                  <a:latin typeface="Times New Roman" panose="02020603050405020304" pitchFamily="18" charset="0"/>
                </a:rPr>
                <a:t> $2,000)</a:t>
              </a:r>
            </a:p>
          </p:txBody>
        </p:sp>
      </p:grpSp>
      <p:grpSp>
        <p:nvGrpSpPr>
          <p:cNvPr id="105488" name="Group 51"/>
          <p:cNvGrpSpPr>
            <a:grpSpLocks/>
          </p:cNvGrpSpPr>
          <p:nvPr/>
        </p:nvGrpSpPr>
        <p:grpSpPr bwMode="auto">
          <a:xfrm>
            <a:off x="1965325" y="2800350"/>
            <a:ext cx="4546600" cy="249238"/>
            <a:chOff x="278" y="1764"/>
            <a:chExt cx="2864" cy="157"/>
          </a:xfrm>
        </p:grpSpPr>
        <p:sp>
          <p:nvSpPr>
            <p:cNvPr id="105510" name="Text Box 52"/>
            <p:cNvSpPr txBox="1">
              <a:spLocks noChangeArrowheads="1"/>
            </p:cNvSpPr>
            <p:nvPr/>
          </p:nvSpPr>
          <p:spPr bwMode="auto">
            <a:xfrm>
              <a:off x="487" y="1767"/>
              <a:ext cx="265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                        msd=1,000	Low=-$1,000	High=$2,000</a:t>
              </a:r>
              <a:endParaRPr lang="en-US" altLang="en-US" sz="2400">
                <a:latin typeface="Times New Roman" panose="02020603050405020304" pitchFamily="18" charset="0"/>
              </a:endParaRPr>
            </a:p>
          </p:txBody>
        </p:sp>
        <p:sp>
          <p:nvSpPr>
            <p:cNvPr id="105511" name="Rectangle 53"/>
            <p:cNvSpPr>
              <a:spLocks noChangeArrowheads="1"/>
            </p:cNvSpPr>
            <p:nvPr/>
          </p:nvSpPr>
          <p:spPr bwMode="auto">
            <a:xfrm>
              <a:off x="278" y="1764"/>
              <a:ext cx="34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Step 2:</a:t>
              </a:r>
            </a:p>
          </p:txBody>
        </p:sp>
      </p:grpSp>
      <p:sp>
        <p:nvSpPr>
          <p:cNvPr id="105489" name="Rectangle 54"/>
          <p:cNvSpPr>
            <a:spLocks noChangeArrowheads="1"/>
          </p:cNvSpPr>
          <p:nvPr/>
        </p:nvSpPr>
        <p:spPr bwMode="auto">
          <a:xfrm>
            <a:off x="1993900" y="4013201"/>
            <a:ext cx="5397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Step 4:</a:t>
            </a:r>
          </a:p>
        </p:txBody>
      </p:sp>
      <p:grpSp>
        <p:nvGrpSpPr>
          <p:cNvPr id="105490" name="Group 55"/>
          <p:cNvGrpSpPr>
            <a:grpSpLocks/>
          </p:cNvGrpSpPr>
          <p:nvPr/>
        </p:nvGrpSpPr>
        <p:grpSpPr bwMode="auto">
          <a:xfrm>
            <a:off x="1965325" y="1376363"/>
            <a:ext cx="7970838" cy="1471612"/>
            <a:chOff x="278" y="867"/>
            <a:chExt cx="5021" cy="927"/>
          </a:xfrm>
        </p:grpSpPr>
        <p:sp>
          <p:nvSpPr>
            <p:cNvPr id="105500" name="Text Box 56"/>
            <p:cNvSpPr txBox="1">
              <a:spLocks noChangeArrowheads="1"/>
            </p:cNvSpPr>
            <p:nvPr/>
          </p:nvSpPr>
          <p:spPr bwMode="auto">
            <a:xfrm>
              <a:off x="278" y="1494"/>
              <a:ext cx="35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Step 1:</a:t>
              </a:r>
            </a:p>
          </p:txBody>
        </p:sp>
        <p:grpSp>
          <p:nvGrpSpPr>
            <p:cNvPr id="105501" name="Group 57"/>
            <p:cNvGrpSpPr>
              <a:grpSpLocks/>
            </p:cNvGrpSpPr>
            <p:nvPr/>
          </p:nvGrpSpPr>
          <p:grpSpPr bwMode="auto">
            <a:xfrm>
              <a:off x="509" y="867"/>
              <a:ext cx="4790" cy="927"/>
              <a:chOff x="509" y="867"/>
              <a:chExt cx="4790" cy="927"/>
            </a:xfrm>
          </p:grpSpPr>
          <p:sp>
            <p:nvSpPr>
              <p:cNvPr id="105502" name="Freeform 58"/>
              <p:cNvSpPr>
                <a:spLocks/>
              </p:cNvSpPr>
              <p:nvPr/>
            </p:nvSpPr>
            <p:spPr bwMode="auto">
              <a:xfrm>
                <a:off x="1182" y="955"/>
                <a:ext cx="2818" cy="463"/>
              </a:xfrm>
              <a:custGeom>
                <a:avLst/>
                <a:gdLst>
                  <a:gd name="T0" fmla="*/ 0 w 2818"/>
                  <a:gd name="T1" fmla="*/ 463 h 463"/>
                  <a:gd name="T2" fmla="*/ 127 w 2818"/>
                  <a:gd name="T3" fmla="*/ 427 h 463"/>
                  <a:gd name="T4" fmla="*/ 209 w 2818"/>
                  <a:gd name="T5" fmla="*/ 372 h 463"/>
                  <a:gd name="T6" fmla="*/ 281 w 2818"/>
                  <a:gd name="T7" fmla="*/ 336 h 463"/>
                  <a:gd name="T8" fmla="*/ 309 w 2818"/>
                  <a:gd name="T9" fmla="*/ 309 h 463"/>
                  <a:gd name="T10" fmla="*/ 381 w 2818"/>
                  <a:gd name="T11" fmla="*/ 272 h 463"/>
                  <a:gd name="T12" fmla="*/ 436 w 2818"/>
                  <a:gd name="T13" fmla="*/ 236 h 463"/>
                  <a:gd name="T14" fmla="*/ 509 w 2818"/>
                  <a:gd name="T15" fmla="*/ 200 h 463"/>
                  <a:gd name="T16" fmla="*/ 672 w 2818"/>
                  <a:gd name="T17" fmla="*/ 136 h 463"/>
                  <a:gd name="T18" fmla="*/ 781 w 2818"/>
                  <a:gd name="T19" fmla="*/ 72 h 463"/>
                  <a:gd name="T20" fmla="*/ 909 w 2818"/>
                  <a:gd name="T21" fmla="*/ 0 h 463"/>
                  <a:gd name="T22" fmla="*/ 1145 w 2818"/>
                  <a:gd name="T23" fmla="*/ 36 h 463"/>
                  <a:gd name="T24" fmla="*/ 1518 w 2818"/>
                  <a:gd name="T25" fmla="*/ 0 h 463"/>
                  <a:gd name="T26" fmla="*/ 1781 w 2818"/>
                  <a:gd name="T27" fmla="*/ 9 h 463"/>
                  <a:gd name="T28" fmla="*/ 1945 w 2818"/>
                  <a:gd name="T29" fmla="*/ 45 h 463"/>
                  <a:gd name="T30" fmla="*/ 2099 w 2818"/>
                  <a:gd name="T31" fmla="*/ 191 h 463"/>
                  <a:gd name="T32" fmla="*/ 2299 w 2818"/>
                  <a:gd name="T33" fmla="*/ 281 h 463"/>
                  <a:gd name="T34" fmla="*/ 2409 w 2818"/>
                  <a:gd name="T35" fmla="*/ 318 h 463"/>
                  <a:gd name="T36" fmla="*/ 2509 w 2818"/>
                  <a:gd name="T37" fmla="*/ 372 h 463"/>
                  <a:gd name="T38" fmla="*/ 2636 w 2818"/>
                  <a:gd name="T39" fmla="*/ 418 h 463"/>
                  <a:gd name="T40" fmla="*/ 2754 w 2818"/>
                  <a:gd name="T41" fmla="*/ 454 h 463"/>
                  <a:gd name="T42" fmla="*/ 2818 w 2818"/>
                  <a:gd name="T43" fmla="*/ 463 h 46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18"/>
                  <a:gd name="T67" fmla="*/ 0 h 463"/>
                  <a:gd name="T68" fmla="*/ 2818 w 2818"/>
                  <a:gd name="T69" fmla="*/ 463 h 46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18" h="463">
                    <a:moveTo>
                      <a:pt x="0" y="463"/>
                    </a:moveTo>
                    <a:cubicBezTo>
                      <a:pt x="42" y="456"/>
                      <a:pt x="89" y="448"/>
                      <a:pt x="127" y="427"/>
                    </a:cubicBezTo>
                    <a:cubicBezTo>
                      <a:pt x="156" y="411"/>
                      <a:pt x="178" y="382"/>
                      <a:pt x="209" y="372"/>
                    </a:cubicBezTo>
                    <a:cubicBezTo>
                      <a:pt x="243" y="361"/>
                      <a:pt x="246" y="362"/>
                      <a:pt x="281" y="336"/>
                    </a:cubicBezTo>
                    <a:cubicBezTo>
                      <a:pt x="291" y="328"/>
                      <a:pt x="298" y="316"/>
                      <a:pt x="309" y="309"/>
                    </a:cubicBezTo>
                    <a:cubicBezTo>
                      <a:pt x="332" y="294"/>
                      <a:pt x="358" y="287"/>
                      <a:pt x="381" y="272"/>
                    </a:cubicBezTo>
                    <a:cubicBezTo>
                      <a:pt x="399" y="260"/>
                      <a:pt x="418" y="248"/>
                      <a:pt x="436" y="236"/>
                    </a:cubicBezTo>
                    <a:cubicBezTo>
                      <a:pt x="459" y="221"/>
                      <a:pt x="509" y="200"/>
                      <a:pt x="509" y="200"/>
                    </a:cubicBezTo>
                    <a:cubicBezTo>
                      <a:pt x="551" y="156"/>
                      <a:pt x="618" y="159"/>
                      <a:pt x="672" y="136"/>
                    </a:cubicBezTo>
                    <a:cubicBezTo>
                      <a:pt x="713" y="119"/>
                      <a:pt x="740" y="86"/>
                      <a:pt x="781" y="72"/>
                    </a:cubicBezTo>
                    <a:cubicBezTo>
                      <a:pt x="817" y="38"/>
                      <a:pt x="861" y="12"/>
                      <a:pt x="909" y="0"/>
                    </a:cubicBezTo>
                    <a:cubicBezTo>
                      <a:pt x="988" y="13"/>
                      <a:pt x="1065" y="27"/>
                      <a:pt x="1145" y="36"/>
                    </a:cubicBezTo>
                    <a:cubicBezTo>
                      <a:pt x="1284" y="31"/>
                      <a:pt x="1390" y="31"/>
                      <a:pt x="1518" y="0"/>
                    </a:cubicBezTo>
                    <a:cubicBezTo>
                      <a:pt x="1606" y="3"/>
                      <a:pt x="1693" y="4"/>
                      <a:pt x="1781" y="9"/>
                    </a:cubicBezTo>
                    <a:cubicBezTo>
                      <a:pt x="1834" y="12"/>
                      <a:pt x="1892" y="36"/>
                      <a:pt x="1945" y="45"/>
                    </a:cubicBezTo>
                    <a:cubicBezTo>
                      <a:pt x="2013" y="68"/>
                      <a:pt x="2040" y="152"/>
                      <a:pt x="2099" y="191"/>
                    </a:cubicBezTo>
                    <a:cubicBezTo>
                      <a:pt x="2167" y="236"/>
                      <a:pt x="2217" y="267"/>
                      <a:pt x="2299" y="281"/>
                    </a:cubicBezTo>
                    <a:cubicBezTo>
                      <a:pt x="2336" y="294"/>
                      <a:pt x="2372" y="306"/>
                      <a:pt x="2409" y="318"/>
                    </a:cubicBezTo>
                    <a:cubicBezTo>
                      <a:pt x="2441" y="328"/>
                      <a:pt x="2478" y="357"/>
                      <a:pt x="2509" y="372"/>
                    </a:cubicBezTo>
                    <a:cubicBezTo>
                      <a:pt x="2548" y="391"/>
                      <a:pt x="2594" y="406"/>
                      <a:pt x="2636" y="418"/>
                    </a:cubicBezTo>
                    <a:cubicBezTo>
                      <a:pt x="2675" y="430"/>
                      <a:pt x="2714" y="447"/>
                      <a:pt x="2754" y="454"/>
                    </a:cubicBezTo>
                    <a:cubicBezTo>
                      <a:pt x="2775" y="458"/>
                      <a:pt x="2818" y="463"/>
                      <a:pt x="2818" y="463"/>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05503" name="Line 59"/>
              <p:cNvSpPr>
                <a:spLocks noChangeShapeType="1"/>
              </p:cNvSpPr>
              <p:nvPr/>
            </p:nvSpPr>
            <p:spPr bwMode="auto">
              <a:xfrm>
                <a:off x="509" y="1427"/>
                <a:ext cx="479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vi-VN"/>
              </a:p>
            </p:txBody>
          </p:sp>
          <p:sp>
            <p:nvSpPr>
              <p:cNvPr id="105504" name="Line 60"/>
              <p:cNvSpPr>
                <a:spLocks noChangeShapeType="1"/>
              </p:cNvSpPr>
              <p:nvPr/>
            </p:nvSpPr>
            <p:spPr bwMode="auto">
              <a:xfrm flipV="1">
                <a:off x="1900" y="936"/>
                <a:ext cx="0" cy="51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vi-VN"/>
              </a:p>
            </p:txBody>
          </p:sp>
          <p:sp>
            <p:nvSpPr>
              <p:cNvPr id="105505" name="Text Box 61"/>
              <p:cNvSpPr txBox="1">
                <a:spLocks noChangeArrowheads="1"/>
              </p:cNvSpPr>
              <p:nvPr/>
            </p:nvSpPr>
            <p:spPr bwMode="auto">
              <a:xfrm>
                <a:off x="787" y="1488"/>
                <a:ext cx="42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         -$351	-$159		profit	             $1,838	         $4,700	</a:t>
                </a:r>
                <a:endParaRPr lang="en-US" altLang="en-US" sz="2400">
                  <a:latin typeface="Times New Roman" panose="02020603050405020304" pitchFamily="18" charset="0"/>
                </a:endParaRPr>
              </a:p>
            </p:txBody>
          </p:sp>
          <p:sp>
            <p:nvSpPr>
              <p:cNvPr id="105506" name="Text Box 62"/>
              <p:cNvSpPr txBox="1">
                <a:spLocks noChangeArrowheads="1"/>
              </p:cNvSpPr>
              <p:nvPr/>
            </p:nvSpPr>
            <p:spPr bwMode="auto">
              <a:xfrm>
                <a:off x="833" y="1640"/>
                <a:ext cx="40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       Min             Low (i.e, 5%-tile)		                           High(i.e, 95%-0 tile)        Max</a:t>
                </a:r>
                <a:endParaRPr lang="en-US" altLang="en-US" sz="2400">
                  <a:latin typeface="Times New Roman" panose="02020603050405020304" pitchFamily="18" charset="0"/>
                </a:endParaRPr>
              </a:p>
            </p:txBody>
          </p:sp>
          <p:sp>
            <p:nvSpPr>
              <p:cNvPr id="105507" name="Text Box 63"/>
              <p:cNvSpPr txBox="1">
                <a:spLocks noChangeArrowheads="1"/>
              </p:cNvSpPr>
              <p:nvPr/>
            </p:nvSpPr>
            <p:spPr bwMode="auto">
              <a:xfrm>
                <a:off x="1624" y="867"/>
                <a:ext cx="29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count</a:t>
                </a:r>
              </a:p>
            </p:txBody>
          </p:sp>
          <p:sp>
            <p:nvSpPr>
              <p:cNvPr id="105508" name="Line 64"/>
              <p:cNvSpPr>
                <a:spLocks noChangeShapeType="1"/>
              </p:cNvSpPr>
              <p:nvPr/>
            </p:nvSpPr>
            <p:spPr bwMode="auto">
              <a:xfrm>
                <a:off x="1509" y="1082"/>
                <a:ext cx="0" cy="33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509" name="Line 65"/>
              <p:cNvSpPr>
                <a:spLocks noChangeShapeType="1"/>
              </p:cNvSpPr>
              <p:nvPr/>
            </p:nvSpPr>
            <p:spPr bwMode="auto">
              <a:xfrm>
                <a:off x="3523" y="1069"/>
                <a:ext cx="0" cy="33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vi-VN"/>
              </a:p>
            </p:txBody>
          </p:sp>
        </p:grpSp>
      </p:grpSp>
      <p:grpSp>
        <p:nvGrpSpPr>
          <p:cNvPr id="105491" name="Group 66"/>
          <p:cNvGrpSpPr>
            <a:grpSpLocks/>
          </p:cNvGrpSpPr>
          <p:nvPr/>
        </p:nvGrpSpPr>
        <p:grpSpPr bwMode="auto">
          <a:xfrm>
            <a:off x="1979613" y="3079751"/>
            <a:ext cx="5289550" cy="620713"/>
            <a:chOff x="287" y="1940"/>
            <a:chExt cx="3332" cy="391"/>
          </a:xfrm>
        </p:grpSpPr>
        <p:sp>
          <p:nvSpPr>
            <p:cNvPr id="105492" name="Rectangle 67"/>
            <p:cNvSpPr>
              <a:spLocks noChangeArrowheads="1"/>
            </p:cNvSpPr>
            <p:nvPr/>
          </p:nvSpPr>
          <p:spPr bwMode="auto">
            <a:xfrm>
              <a:off x="2142" y="1940"/>
              <a:ext cx="72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(-$1,000  - $2,000)</a:t>
              </a:r>
            </a:p>
          </p:txBody>
        </p:sp>
        <p:sp>
          <p:nvSpPr>
            <p:cNvPr id="105493" name="Line 68"/>
            <p:cNvSpPr>
              <a:spLocks noChangeShapeType="1"/>
            </p:cNvSpPr>
            <p:nvPr/>
          </p:nvSpPr>
          <p:spPr bwMode="auto">
            <a:xfrm flipH="1">
              <a:off x="1973" y="2064"/>
              <a:ext cx="545" cy="12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94" name="Line 69"/>
            <p:cNvSpPr>
              <a:spLocks noChangeShapeType="1"/>
            </p:cNvSpPr>
            <p:nvPr/>
          </p:nvSpPr>
          <p:spPr bwMode="auto">
            <a:xfrm>
              <a:off x="2545" y="2064"/>
              <a:ext cx="609" cy="1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95" name="Line 70"/>
            <p:cNvSpPr>
              <a:spLocks noChangeShapeType="1"/>
            </p:cNvSpPr>
            <p:nvPr/>
          </p:nvSpPr>
          <p:spPr bwMode="auto">
            <a:xfrm>
              <a:off x="2536" y="2064"/>
              <a:ext cx="0" cy="11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05496" name="Text Box 71"/>
            <p:cNvSpPr txBox="1">
              <a:spLocks noChangeArrowheads="1"/>
            </p:cNvSpPr>
            <p:nvPr/>
          </p:nvSpPr>
          <p:spPr bwMode="auto">
            <a:xfrm>
              <a:off x="1633" y="2167"/>
              <a:ext cx="55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(-$1,000 - 0)</a:t>
              </a:r>
              <a:endParaRPr lang="en-US" altLang="en-US" sz="2400">
                <a:latin typeface="Times New Roman" panose="02020603050405020304" pitchFamily="18" charset="0"/>
              </a:endParaRPr>
            </a:p>
          </p:txBody>
        </p:sp>
        <p:sp>
          <p:nvSpPr>
            <p:cNvPr id="105497" name="Text Box 72"/>
            <p:cNvSpPr txBox="1">
              <a:spLocks noChangeArrowheads="1"/>
            </p:cNvSpPr>
            <p:nvPr/>
          </p:nvSpPr>
          <p:spPr bwMode="auto">
            <a:xfrm>
              <a:off x="2322" y="2177"/>
              <a:ext cx="50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(0 -$ 1,000)</a:t>
              </a:r>
              <a:endParaRPr lang="en-US" altLang="en-US" sz="2400">
                <a:latin typeface="Times New Roman" panose="02020603050405020304" pitchFamily="18" charset="0"/>
              </a:endParaRPr>
            </a:p>
          </p:txBody>
        </p:sp>
        <p:sp>
          <p:nvSpPr>
            <p:cNvPr id="105498" name="Rectangle 73"/>
            <p:cNvSpPr>
              <a:spLocks noChangeArrowheads="1"/>
            </p:cNvSpPr>
            <p:nvPr/>
          </p:nvSpPr>
          <p:spPr bwMode="auto">
            <a:xfrm>
              <a:off x="287" y="1991"/>
              <a:ext cx="34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Step 3:</a:t>
              </a:r>
            </a:p>
          </p:txBody>
        </p:sp>
        <p:sp>
          <p:nvSpPr>
            <p:cNvPr id="105499" name="Text Box 74"/>
            <p:cNvSpPr txBox="1">
              <a:spLocks noChangeArrowheads="1"/>
            </p:cNvSpPr>
            <p:nvPr/>
          </p:nvSpPr>
          <p:spPr bwMode="auto">
            <a:xfrm>
              <a:off x="2942" y="2176"/>
              <a:ext cx="67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1000">
                  <a:latin typeface="Times New Roman" panose="02020603050405020304" pitchFamily="18" charset="0"/>
                </a:rPr>
                <a:t>($1,000 - $2,000)</a:t>
              </a:r>
            </a:p>
          </p:txBody>
        </p:sp>
      </p:grpSp>
    </p:spTree>
    <p:extLst>
      <p:ext uri="{BB962C8B-B14F-4D97-AF65-F5344CB8AC3E}">
        <p14:creationId xmlns:p14="http://schemas.microsoft.com/office/powerpoint/2010/main" val="600620186"/>
      </p:ext>
    </p:extLst>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ABABE1D1-4DD4-4936-9C4D-9ACF1EA34E0D}" type="datetime4">
              <a:rPr lang="en-US" altLang="en-US" sz="1200"/>
              <a:pPr/>
              <a:t>April 18, 2017</a:t>
            </a:fld>
            <a:endParaRPr lang="en-US" altLang="en-US" sz="1200"/>
          </a:p>
        </p:txBody>
      </p:sp>
      <p:sp>
        <p:nvSpPr>
          <p:cNvPr id="10649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F4D0A3F5-1C48-4B36-BEE7-A68AD123D253}" type="slidenum">
              <a:rPr lang="en-US" altLang="en-US" sz="1200"/>
              <a:pPr/>
              <a:t>13</a:t>
            </a:fld>
            <a:endParaRPr lang="en-US" altLang="en-US" sz="1200"/>
          </a:p>
        </p:txBody>
      </p:sp>
      <p:sp>
        <p:nvSpPr>
          <p:cNvPr id="106500" name="Rectangle 2"/>
          <p:cNvSpPr>
            <a:spLocks noGrp="1" noChangeArrowheads="1"/>
          </p:cNvSpPr>
          <p:nvPr>
            <p:ph type="title"/>
          </p:nvPr>
        </p:nvSpPr>
        <p:spPr>
          <a:xfrm>
            <a:off x="1546225" y="-304800"/>
            <a:ext cx="8555038" cy="1066800"/>
          </a:xfrm>
        </p:spPr>
        <p:txBody>
          <a:bodyPr/>
          <a:lstStyle/>
          <a:p>
            <a:pPr eaLnBrk="1" hangingPunct="1"/>
            <a:r>
              <a:rPr lang="en-US" altLang="en-US" sz="3200">
                <a:solidFill>
                  <a:srgbClr val="FF0000"/>
                </a:solidFill>
              </a:rPr>
              <a:t>Sinh kiến trúc khái niệm cho dữ liẹu phân loại</a:t>
            </a:r>
          </a:p>
        </p:txBody>
      </p:sp>
      <p:sp>
        <p:nvSpPr>
          <p:cNvPr id="106501" name="Rectangle 3"/>
          <p:cNvSpPr>
            <a:spLocks noGrp="1" noChangeArrowheads="1"/>
          </p:cNvSpPr>
          <p:nvPr>
            <p:ph type="body" idx="1"/>
          </p:nvPr>
        </p:nvSpPr>
        <p:spPr>
          <a:xfrm>
            <a:off x="2057400" y="1752600"/>
            <a:ext cx="8229600" cy="4724400"/>
          </a:xfrm>
        </p:spPr>
        <p:txBody>
          <a:bodyPr/>
          <a:lstStyle/>
          <a:p>
            <a:pPr eaLnBrk="1" hangingPunct="1">
              <a:lnSpc>
                <a:spcPct val="90000"/>
              </a:lnSpc>
            </a:pPr>
            <a:r>
              <a:rPr lang="en-US" altLang="en-US" sz="2400"/>
              <a:t>Đặc tả một thứ tự bộ phận giá trị thuộc tính theo mức sơ đồ do người dùng hoặc chuyên gias</a:t>
            </a:r>
          </a:p>
          <a:p>
            <a:pPr lvl="1" eaLnBrk="1" hangingPunct="1">
              <a:lnSpc>
                <a:spcPct val="90000"/>
              </a:lnSpc>
            </a:pPr>
            <a:r>
              <a:rPr lang="en-US" altLang="en-US"/>
              <a:t>street&lt;city&lt;state&lt;country</a:t>
            </a:r>
            <a:endParaRPr lang="en-US" altLang="en-US" sz="2000"/>
          </a:p>
          <a:p>
            <a:pPr eaLnBrk="1" hangingPunct="1">
              <a:lnSpc>
                <a:spcPct val="90000"/>
              </a:lnSpc>
            </a:pPr>
            <a:r>
              <a:rPr lang="en-US" altLang="en-US" sz="2400"/>
              <a:t>Đặc tả thành cấu trúc phân cấp nhờ nhóm dữ liệu</a:t>
            </a:r>
          </a:p>
          <a:p>
            <a:pPr lvl="1" eaLnBrk="1" hangingPunct="1">
              <a:lnSpc>
                <a:spcPct val="90000"/>
              </a:lnSpc>
            </a:pPr>
            <a:r>
              <a:rPr lang="en-US" altLang="en-US"/>
              <a:t>{Urbana, Champaign, Chicago}&lt;Illinois</a:t>
            </a:r>
          </a:p>
          <a:p>
            <a:pPr eaLnBrk="1" hangingPunct="1">
              <a:lnSpc>
                <a:spcPct val="90000"/>
              </a:lnSpc>
            </a:pPr>
            <a:r>
              <a:rPr lang="en-US" altLang="en-US" sz="2400"/>
              <a:t>Đặc tả theo tập các thuộc tính. </a:t>
            </a:r>
          </a:p>
          <a:p>
            <a:pPr lvl="1" eaLnBrk="1" hangingPunct="1">
              <a:lnSpc>
                <a:spcPct val="90000"/>
              </a:lnSpc>
            </a:pPr>
            <a:r>
              <a:rPr lang="en-US" altLang="en-US"/>
              <a:t>T</a:t>
            </a:r>
            <a:r>
              <a:rPr lang="vi-VN" altLang="en-US"/>
              <a:t>ự động sắp xếp một phần bằng cách phân tích số lượng các giá trị khác biệt</a:t>
            </a:r>
            <a:endParaRPr lang="en-US" altLang="en-US"/>
          </a:p>
          <a:p>
            <a:pPr lvl="1" eaLnBrk="1" hangingPunct="1">
              <a:lnSpc>
                <a:spcPct val="90000"/>
              </a:lnSpc>
            </a:pPr>
            <a:r>
              <a:rPr lang="en-US" altLang="en-US"/>
              <a:t>Như,</a:t>
            </a:r>
            <a:r>
              <a:rPr lang="en-US" altLang="en-US" smtClean="0"/>
              <a:t> </a:t>
            </a:r>
            <a:r>
              <a:rPr lang="en-US" altLang="en-US"/>
              <a:t>street &lt; city &lt;state &lt; country</a:t>
            </a:r>
            <a:endParaRPr lang="en-US" altLang="en-US" sz="2000"/>
          </a:p>
          <a:p>
            <a:pPr eaLnBrk="1" hangingPunct="1">
              <a:lnSpc>
                <a:spcPct val="90000"/>
              </a:lnSpc>
            </a:pPr>
            <a:r>
              <a:rPr lang="en-US" altLang="en-US" sz="2400"/>
              <a:t>Đặc tả một phần thứ tự bộ phận</a:t>
            </a:r>
          </a:p>
          <a:p>
            <a:pPr lvl="1" eaLnBrk="1" hangingPunct="1">
              <a:lnSpc>
                <a:spcPct val="90000"/>
              </a:lnSpc>
            </a:pPr>
            <a:r>
              <a:rPr lang="en-US" altLang="en-US"/>
              <a:t>Như, chỉ street &lt; city mà không có cái khác</a:t>
            </a:r>
          </a:p>
        </p:txBody>
      </p:sp>
    </p:spTree>
    <p:extLst>
      <p:ext uri="{BB962C8B-B14F-4D97-AF65-F5344CB8AC3E}">
        <p14:creationId xmlns:p14="http://schemas.microsoft.com/office/powerpoint/2010/main" val="2275752072"/>
      </p:ext>
    </p:extLst>
  </p:cSld>
  <p:clrMapOvr>
    <a:masterClrMapping/>
  </p:clrMapOvr>
  <p:transition>
    <p:checke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D4EDCB22-C664-4339-AFA2-551DF7360402}" type="datetime4">
              <a:rPr lang="en-US" altLang="en-US" sz="1200"/>
              <a:pPr/>
              <a:t>April 18, 2017</a:t>
            </a:fld>
            <a:endParaRPr lang="en-US" altLang="en-US" sz="1200"/>
          </a:p>
        </p:txBody>
      </p:sp>
      <p:sp>
        <p:nvSpPr>
          <p:cNvPr id="1075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4C9521F3-627B-4592-A23E-47B2F454180F}" type="slidenum">
              <a:rPr lang="en-US" altLang="en-US" sz="1200"/>
              <a:pPr/>
              <a:t>14</a:t>
            </a:fld>
            <a:endParaRPr lang="en-US" altLang="en-US" sz="1200"/>
          </a:p>
        </p:txBody>
      </p:sp>
      <p:sp>
        <p:nvSpPr>
          <p:cNvPr id="107524" name="Rectangle 2"/>
          <p:cNvSpPr>
            <a:spLocks noGrp="1" noChangeArrowheads="1"/>
          </p:cNvSpPr>
          <p:nvPr>
            <p:ph type="title"/>
          </p:nvPr>
        </p:nvSpPr>
        <p:spPr>
          <a:xfrm>
            <a:off x="1735139" y="115888"/>
            <a:ext cx="7793037" cy="609600"/>
          </a:xfrm>
        </p:spPr>
        <p:txBody>
          <a:bodyPr>
            <a:normAutofit fontScale="90000"/>
          </a:bodyPr>
          <a:lstStyle/>
          <a:p>
            <a:pPr eaLnBrk="1" hangingPunct="1"/>
            <a:r>
              <a:rPr lang="en-US" altLang="en-US" smtClean="0">
                <a:solidFill>
                  <a:srgbClr val="FF0000"/>
                </a:solidFill>
              </a:rPr>
              <a:t>Sinh kiến trúc khái niệm tự động</a:t>
            </a:r>
          </a:p>
        </p:txBody>
      </p:sp>
      <p:sp>
        <p:nvSpPr>
          <p:cNvPr id="107525" name="Rectangle 3"/>
          <p:cNvSpPr>
            <a:spLocks noGrp="1" noChangeArrowheads="1"/>
          </p:cNvSpPr>
          <p:nvPr>
            <p:ph type="body" idx="1"/>
          </p:nvPr>
        </p:nvSpPr>
        <p:spPr>
          <a:xfrm>
            <a:off x="1828800" y="1295400"/>
            <a:ext cx="8534400" cy="2133600"/>
          </a:xfrm>
        </p:spPr>
        <p:txBody>
          <a:bodyPr>
            <a:normAutofit lnSpcReduction="10000"/>
          </a:bodyPr>
          <a:lstStyle/>
          <a:p>
            <a:pPr eaLnBrk="1" hangingPunct="1">
              <a:lnSpc>
                <a:spcPct val="90000"/>
              </a:lnSpc>
            </a:pPr>
            <a:r>
              <a:rPr lang="en-US" altLang="en-US" sz="2400"/>
              <a:t>Một vài kiến trúc khái niệm có thể được sinh tự động dựa trên phân tích số lượng các giá trị phân biệt theo thuộc tính của tập DL đã cho</a:t>
            </a:r>
          </a:p>
          <a:p>
            <a:pPr lvl="1" eaLnBrk="1" hangingPunct="1">
              <a:lnSpc>
                <a:spcPct val="90000"/>
              </a:lnSpc>
            </a:pPr>
            <a:r>
              <a:rPr lang="en-US" altLang="en-US"/>
              <a:t>Thuộc tính có giá trị phân biệt nhất được đặt ở cấp độ phân cấp thấp nhất</a:t>
            </a:r>
          </a:p>
          <a:p>
            <a:pPr lvl="1" eaLnBrk="1" hangingPunct="1">
              <a:lnSpc>
                <a:spcPct val="90000"/>
              </a:lnSpc>
            </a:pPr>
            <a:r>
              <a:rPr lang="en-US" altLang="en-US"/>
              <a:t>Lưu ý: Ngoài trừ, các ngày trong tuần, tháng, quý, năm</a:t>
            </a:r>
          </a:p>
        </p:txBody>
      </p:sp>
      <p:sp>
        <p:nvSpPr>
          <p:cNvPr id="107526" name="Oval 4"/>
          <p:cNvSpPr>
            <a:spLocks noChangeArrowheads="1"/>
          </p:cNvSpPr>
          <p:nvPr/>
        </p:nvSpPr>
        <p:spPr bwMode="auto">
          <a:xfrm>
            <a:off x="2590800" y="3657600"/>
            <a:ext cx="3581400" cy="342900"/>
          </a:xfrm>
          <a:prstGeom prst="ellipse">
            <a:avLst/>
          </a:prstGeom>
          <a:solidFill>
            <a:schemeClr val="folHlink"/>
          </a:solidFill>
          <a:ln w="9525">
            <a:solidFill>
              <a:schemeClr val="folHlink"/>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solidFill>
                  <a:srgbClr val="F6E6EA"/>
                </a:solidFill>
                <a:latin typeface="Times New Roman" panose="02020603050405020304" pitchFamily="18" charset="0"/>
              </a:rPr>
              <a:t>country</a:t>
            </a:r>
          </a:p>
        </p:txBody>
      </p:sp>
      <p:sp>
        <p:nvSpPr>
          <p:cNvPr id="107527" name="Oval 5"/>
          <p:cNvSpPr>
            <a:spLocks noChangeArrowheads="1"/>
          </p:cNvSpPr>
          <p:nvPr/>
        </p:nvSpPr>
        <p:spPr bwMode="auto">
          <a:xfrm>
            <a:off x="2647950" y="4381500"/>
            <a:ext cx="3581400" cy="342900"/>
          </a:xfrm>
          <a:prstGeom prst="ellipse">
            <a:avLst/>
          </a:prstGeom>
          <a:solidFill>
            <a:schemeClr val="folHlink"/>
          </a:solidFill>
          <a:ln w="9525">
            <a:solidFill>
              <a:schemeClr val="folHlink"/>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solidFill>
                  <a:srgbClr val="FAE2F6"/>
                </a:solidFill>
                <a:latin typeface="Times New Roman" panose="02020603050405020304" pitchFamily="18" charset="0"/>
              </a:rPr>
              <a:t>province_or_ state</a:t>
            </a:r>
          </a:p>
        </p:txBody>
      </p:sp>
      <p:sp>
        <p:nvSpPr>
          <p:cNvPr id="107528" name="Oval 6"/>
          <p:cNvSpPr>
            <a:spLocks noChangeArrowheads="1"/>
          </p:cNvSpPr>
          <p:nvPr/>
        </p:nvSpPr>
        <p:spPr bwMode="auto">
          <a:xfrm>
            <a:off x="2724150" y="5181600"/>
            <a:ext cx="3581400" cy="342900"/>
          </a:xfrm>
          <a:prstGeom prst="ellipse">
            <a:avLst/>
          </a:prstGeom>
          <a:solidFill>
            <a:schemeClr val="folHlink"/>
          </a:solidFill>
          <a:ln w="9525">
            <a:solidFill>
              <a:schemeClr val="folHlink"/>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solidFill>
                  <a:srgbClr val="FAE2F6"/>
                </a:solidFill>
                <a:latin typeface="Times New Roman" panose="02020603050405020304" pitchFamily="18" charset="0"/>
              </a:rPr>
              <a:t>city</a:t>
            </a:r>
          </a:p>
        </p:txBody>
      </p:sp>
      <p:sp>
        <p:nvSpPr>
          <p:cNvPr id="107529" name="Oval 7"/>
          <p:cNvSpPr>
            <a:spLocks noChangeArrowheads="1"/>
          </p:cNvSpPr>
          <p:nvPr/>
        </p:nvSpPr>
        <p:spPr bwMode="auto">
          <a:xfrm>
            <a:off x="2705100" y="5943600"/>
            <a:ext cx="3581400" cy="342900"/>
          </a:xfrm>
          <a:prstGeom prst="ellipse">
            <a:avLst/>
          </a:prstGeom>
          <a:solidFill>
            <a:schemeClr val="folHlink"/>
          </a:solidFill>
          <a:ln w="9525">
            <a:solidFill>
              <a:schemeClr val="folHlink"/>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solidFill>
                  <a:srgbClr val="FAE2F6"/>
                </a:solidFill>
                <a:latin typeface="Times New Roman" panose="02020603050405020304" pitchFamily="18" charset="0"/>
              </a:rPr>
              <a:t>street</a:t>
            </a:r>
          </a:p>
        </p:txBody>
      </p:sp>
      <p:sp>
        <p:nvSpPr>
          <p:cNvPr id="107530" name="Line 8"/>
          <p:cNvSpPr>
            <a:spLocks noChangeShapeType="1"/>
          </p:cNvSpPr>
          <p:nvPr/>
        </p:nvSpPr>
        <p:spPr bwMode="auto">
          <a:xfrm flipH="1">
            <a:off x="4438650" y="4038600"/>
            <a:ext cx="0" cy="38100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7531" name="Line 9"/>
          <p:cNvSpPr>
            <a:spLocks noChangeShapeType="1"/>
          </p:cNvSpPr>
          <p:nvPr/>
        </p:nvSpPr>
        <p:spPr bwMode="auto">
          <a:xfrm>
            <a:off x="4438650" y="4610100"/>
            <a:ext cx="0" cy="53340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7532" name="Line 10"/>
          <p:cNvSpPr>
            <a:spLocks noChangeShapeType="1"/>
          </p:cNvSpPr>
          <p:nvPr/>
        </p:nvSpPr>
        <p:spPr bwMode="auto">
          <a:xfrm>
            <a:off x="4438650" y="5429250"/>
            <a:ext cx="0" cy="55245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7533" name="Text Box 11"/>
          <p:cNvSpPr txBox="1">
            <a:spLocks noChangeArrowheads="1"/>
          </p:cNvSpPr>
          <p:nvPr/>
        </p:nvSpPr>
        <p:spPr bwMode="auto">
          <a:xfrm>
            <a:off x="7051676" y="3505201"/>
            <a:ext cx="2505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latin typeface="Times New Roman" panose="02020603050405020304" pitchFamily="18" charset="0"/>
              </a:rPr>
              <a:t>15 giá trị phân biệt</a:t>
            </a:r>
          </a:p>
        </p:txBody>
      </p:sp>
      <p:sp>
        <p:nvSpPr>
          <p:cNvPr id="107534" name="Text Box 12"/>
          <p:cNvSpPr txBox="1">
            <a:spLocks noChangeArrowheads="1"/>
          </p:cNvSpPr>
          <p:nvPr/>
        </p:nvSpPr>
        <p:spPr bwMode="auto">
          <a:xfrm>
            <a:off x="7261226" y="4305301"/>
            <a:ext cx="2644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latin typeface="Times New Roman" panose="02020603050405020304" pitchFamily="18" charset="0"/>
              </a:rPr>
              <a:t>65 giá trị phân biệt</a:t>
            </a:r>
          </a:p>
        </p:txBody>
      </p:sp>
      <p:sp>
        <p:nvSpPr>
          <p:cNvPr id="107535" name="Text Box 13"/>
          <p:cNvSpPr txBox="1">
            <a:spLocks noChangeArrowheads="1"/>
          </p:cNvSpPr>
          <p:nvPr/>
        </p:nvSpPr>
        <p:spPr bwMode="auto">
          <a:xfrm>
            <a:off x="6935788" y="5048251"/>
            <a:ext cx="2813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latin typeface="Times New Roman" panose="02020603050405020304" pitchFamily="18" charset="0"/>
              </a:rPr>
              <a:t>3567 giá trị phân biệt</a:t>
            </a:r>
          </a:p>
        </p:txBody>
      </p:sp>
      <p:sp>
        <p:nvSpPr>
          <p:cNvPr id="107536" name="Text Box 14"/>
          <p:cNvSpPr txBox="1">
            <a:spLocks noChangeArrowheads="1"/>
          </p:cNvSpPr>
          <p:nvPr/>
        </p:nvSpPr>
        <p:spPr bwMode="auto">
          <a:xfrm>
            <a:off x="6648451" y="5772151"/>
            <a:ext cx="3197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algn="ctr"/>
            <a:r>
              <a:rPr lang="en-US" altLang="en-US" sz="2400">
                <a:latin typeface="Times New Roman" panose="02020603050405020304" pitchFamily="18" charset="0"/>
              </a:rPr>
              <a:t>674,339 giá trị phân biệt</a:t>
            </a:r>
          </a:p>
        </p:txBody>
      </p:sp>
    </p:spTree>
    <p:extLst>
      <p:ext uri="{BB962C8B-B14F-4D97-AF65-F5344CB8AC3E}">
        <p14:creationId xmlns:p14="http://schemas.microsoft.com/office/powerpoint/2010/main" val="1490762233"/>
      </p:ext>
    </p:extLst>
  </p:cSld>
  <p:clrMapOvr>
    <a:masterClrMapping/>
  </p:clrMapOvr>
  <p:transition>
    <p:checke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1F98E0FD-43FF-43CA-9094-0BB16435557E}" type="datetime4">
              <a:rPr lang="en-US" altLang="en-US" sz="1200"/>
              <a:pPr/>
              <a:t>April 18, 2017</a:t>
            </a:fld>
            <a:endParaRPr lang="en-US" altLang="en-US" sz="1200"/>
          </a:p>
        </p:txBody>
      </p:sp>
      <p:sp>
        <p:nvSpPr>
          <p:cNvPr id="9523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431453D2-2D64-42AC-BB19-4B104D2FFBC5}" type="slidenum">
              <a:rPr lang="en-US" altLang="en-US" sz="1200"/>
              <a:pPr/>
              <a:t>2</a:t>
            </a:fld>
            <a:endParaRPr lang="en-US" altLang="en-US" sz="1200"/>
          </a:p>
        </p:txBody>
      </p:sp>
      <p:sp>
        <p:nvSpPr>
          <p:cNvPr id="95236" name="Rectangle 2"/>
          <p:cNvSpPr>
            <a:spLocks noGrp="1" noChangeArrowheads="1"/>
          </p:cNvSpPr>
          <p:nvPr>
            <p:ph type="title"/>
          </p:nvPr>
        </p:nvSpPr>
        <p:spPr>
          <a:xfrm>
            <a:off x="1690688" y="0"/>
            <a:ext cx="3581400" cy="685800"/>
          </a:xfrm>
        </p:spPr>
        <p:txBody>
          <a:bodyPr>
            <a:normAutofit fontScale="90000"/>
          </a:bodyPr>
          <a:lstStyle/>
          <a:p>
            <a:pPr eaLnBrk="1" hangingPunct="1"/>
            <a:r>
              <a:rPr lang="en-US" altLang="en-US" dirty="0" err="1" smtClean="0">
                <a:solidFill>
                  <a:srgbClr val="FF0000"/>
                </a:solidFill>
              </a:rPr>
              <a:t>Phân</a:t>
            </a:r>
            <a:r>
              <a:rPr lang="en-US" altLang="en-US" dirty="0" smtClean="0">
                <a:solidFill>
                  <a:srgbClr val="FF0000"/>
                </a:solidFill>
              </a:rPr>
              <a:t> </a:t>
            </a:r>
            <a:r>
              <a:rPr lang="en-US" altLang="en-US" dirty="0" err="1" smtClean="0">
                <a:solidFill>
                  <a:srgbClr val="FF0000"/>
                </a:solidFill>
              </a:rPr>
              <a:t>cụm</a:t>
            </a:r>
            <a:endParaRPr lang="en-US" altLang="en-US" dirty="0" smtClean="0">
              <a:solidFill>
                <a:srgbClr val="FF0000"/>
              </a:solidFill>
            </a:endParaRPr>
          </a:p>
        </p:txBody>
      </p:sp>
      <p:sp>
        <p:nvSpPr>
          <p:cNvPr id="95237" name="Rectangle 3"/>
          <p:cNvSpPr>
            <a:spLocks noGrp="1" noChangeArrowheads="1"/>
          </p:cNvSpPr>
          <p:nvPr>
            <p:ph type="body" idx="1"/>
          </p:nvPr>
        </p:nvSpPr>
        <p:spPr>
          <a:xfrm>
            <a:off x="2209800" y="1152525"/>
            <a:ext cx="8077200" cy="4705350"/>
          </a:xfrm>
        </p:spPr>
        <p:txBody>
          <a:bodyPr/>
          <a:lstStyle/>
          <a:p>
            <a:pPr eaLnBrk="1" hangingPunct="1">
              <a:lnSpc>
                <a:spcPct val="140000"/>
              </a:lnSpc>
            </a:pPr>
            <a:r>
              <a:rPr lang="en-US" altLang="en-US" sz="2400" dirty="0" err="1"/>
              <a:t>Phân</a:t>
            </a:r>
            <a:r>
              <a:rPr lang="en-US" altLang="en-US" sz="2400" dirty="0"/>
              <a:t> </a:t>
            </a:r>
            <a:r>
              <a:rPr lang="en-US" altLang="en-US" sz="2400" dirty="0" err="1"/>
              <a:t>tập</a:t>
            </a:r>
            <a:r>
              <a:rPr lang="en-US" altLang="en-US" sz="2400" dirty="0"/>
              <a:t> DL </a:t>
            </a:r>
            <a:r>
              <a:rPr lang="en-US" altLang="en-US" sz="2400" dirty="0" err="1"/>
              <a:t>thành</a:t>
            </a:r>
            <a:r>
              <a:rPr lang="en-US" altLang="en-US" sz="2400" dirty="0"/>
              <a:t> </a:t>
            </a:r>
            <a:r>
              <a:rPr lang="en-US" altLang="en-US" sz="2400" dirty="0" err="1"/>
              <a:t>các</a:t>
            </a:r>
            <a:r>
              <a:rPr lang="en-US" altLang="en-US" sz="2400" dirty="0"/>
              <a:t> </a:t>
            </a:r>
            <a:r>
              <a:rPr lang="en-US" altLang="en-US" sz="2400" dirty="0" err="1"/>
              <a:t>cụm</a:t>
            </a:r>
            <a:r>
              <a:rPr lang="en-US" altLang="en-US" sz="2400" dirty="0"/>
              <a:t>, </a:t>
            </a:r>
            <a:r>
              <a:rPr lang="en-US" altLang="en-US" sz="2400" dirty="0" err="1"/>
              <a:t>và</a:t>
            </a:r>
            <a:r>
              <a:rPr lang="en-US" altLang="en-US" sz="2400" dirty="0"/>
              <a:t> </a:t>
            </a:r>
            <a:r>
              <a:rPr lang="en-US" altLang="en-US" sz="2400" dirty="0" err="1"/>
              <a:t>chỉ</a:t>
            </a:r>
            <a:r>
              <a:rPr lang="en-US" altLang="en-US" sz="2400" dirty="0"/>
              <a:t> </a:t>
            </a:r>
            <a:r>
              <a:rPr lang="en-US" altLang="en-US" sz="2400" dirty="0" err="1"/>
              <a:t>cần</a:t>
            </a:r>
            <a:r>
              <a:rPr lang="en-US" altLang="en-US" sz="2400" dirty="0"/>
              <a:t> </a:t>
            </a:r>
            <a:r>
              <a:rPr lang="en-US" altLang="en-US" sz="2400" dirty="0" err="1"/>
              <a:t>lưu</a:t>
            </a:r>
            <a:r>
              <a:rPr lang="en-US" altLang="en-US" sz="2400" dirty="0"/>
              <a:t> </a:t>
            </a:r>
            <a:r>
              <a:rPr lang="en-US" altLang="en-US" sz="2400" dirty="0" err="1"/>
              <a:t>trữ</a:t>
            </a:r>
            <a:r>
              <a:rPr lang="en-US" altLang="en-US" sz="2400" dirty="0"/>
              <a:t> </a:t>
            </a:r>
            <a:r>
              <a:rPr lang="en-US" altLang="en-US" sz="2400" dirty="0" err="1"/>
              <a:t>đại</a:t>
            </a:r>
            <a:r>
              <a:rPr lang="en-US" altLang="en-US" sz="2400" dirty="0"/>
              <a:t> </a:t>
            </a:r>
            <a:r>
              <a:rPr lang="en-US" altLang="en-US" sz="2400" dirty="0" err="1"/>
              <a:t>diện</a:t>
            </a:r>
            <a:r>
              <a:rPr lang="en-US" altLang="en-US" sz="2400" dirty="0"/>
              <a:t> </a:t>
            </a:r>
            <a:r>
              <a:rPr lang="en-US" altLang="en-US" sz="2400" dirty="0" err="1"/>
              <a:t>của</a:t>
            </a:r>
            <a:r>
              <a:rPr lang="en-US" altLang="en-US" sz="2400" dirty="0"/>
              <a:t> </a:t>
            </a:r>
            <a:r>
              <a:rPr lang="en-US" altLang="en-US" sz="2400" dirty="0" err="1"/>
              <a:t>cụm</a:t>
            </a:r>
            <a:endParaRPr lang="en-US" altLang="en-US" sz="2400" dirty="0"/>
          </a:p>
          <a:p>
            <a:pPr eaLnBrk="1" hangingPunct="1">
              <a:lnSpc>
                <a:spcPct val="140000"/>
              </a:lnSpc>
            </a:pPr>
            <a:r>
              <a:rPr lang="en-US" altLang="en-US" sz="2400" dirty="0" err="1"/>
              <a:t>Có</a:t>
            </a:r>
            <a:r>
              <a:rPr lang="en-US" altLang="en-US" sz="2400" dirty="0"/>
              <a:t> </a:t>
            </a:r>
            <a:r>
              <a:rPr lang="en-US" altLang="en-US" sz="2400" dirty="0" err="1"/>
              <a:t>thể</a:t>
            </a:r>
            <a:r>
              <a:rPr lang="en-US" altLang="en-US" sz="2400" dirty="0"/>
              <a:t> </a:t>
            </a:r>
            <a:r>
              <a:rPr lang="en-US" altLang="en-US" sz="2400" dirty="0" err="1"/>
              <a:t>rất</a:t>
            </a:r>
            <a:r>
              <a:rPr lang="en-US" altLang="en-US" sz="2400" dirty="0"/>
              <a:t> </a:t>
            </a:r>
            <a:r>
              <a:rPr lang="en-US" altLang="en-US" sz="2400" dirty="0" err="1"/>
              <a:t>hiệu</a:t>
            </a:r>
            <a:r>
              <a:rPr lang="en-US" altLang="en-US" sz="2400" dirty="0"/>
              <a:t> </a:t>
            </a:r>
            <a:r>
              <a:rPr lang="en-US" altLang="en-US" sz="2400" dirty="0" err="1"/>
              <a:t>quả</a:t>
            </a:r>
            <a:r>
              <a:rPr lang="en-US" altLang="en-US" sz="2400" dirty="0"/>
              <a:t> </a:t>
            </a:r>
            <a:r>
              <a:rPr lang="en-US" altLang="en-US" sz="2400" dirty="0" err="1"/>
              <a:t>nếu</a:t>
            </a:r>
            <a:r>
              <a:rPr lang="en-US" altLang="en-US" sz="2400" dirty="0"/>
              <a:t> DL </a:t>
            </a:r>
            <a:r>
              <a:rPr lang="en-US" altLang="en-US" sz="2400" dirty="0" err="1"/>
              <a:t>là</a:t>
            </a:r>
            <a:r>
              <a:rPr lang="en-US" altLang="en-US" sz="2400" dirty="0"/>
              <a:t> </a:t>
            </a:r>
            <a:r>
              <a:rPr lang="en-US" altLang="en-US" sz="2400" dirty="0" err="1"/>
              <a:t>được</a:t>
            </a:r>
            <a:r>
              <a:rPr lang="en-US" altLang="en-US" sz="2400" dirty="0"/>
              <a:t> </a:t>
            </a:r>
            <a:r>
              <a:rPr lang="en-US" altLang="en-US" sz="2400" dirty="0" err="1"/>
              <a:t>phân</a:t>
            </a:r>
            <a:r>
              <a:rPr lang="en-US" altLang="en-US" sz="2400" dirty="0"/>
              <a:t> </a:t>
            </a:r>
            <a:r>
              <a:rPr lang="en-US" altLang="en-US" sz="2400" dirty="0" err="1"/>
              <a:t>cụm</a:t>
            </a:r>
            <a:r>
              <a:rPr lang="en-US" altLang="en-US" sz="2400" dirty="0"/>
              <a:t> </a:t>
            </a:r>
            <a:r>
              <a:rPr lang="en-US" altLang="en-US" sz="2400" dirty="0" err="1"/>
              <a:t>mà</a:t>
            </a:r>
            <a:r>
              <a:rPr lang="en-US" altLang="en-US" sz="2400" dirty="0"/>
              <a:t> </a:t>
            </a:r>
            <a:r>
              <a:rPr lang="en-US" altLang="en-US" sz="2400" dirty="0" err="1"/>
              <a:t>không</a:t>
            </a:r>
            <a:r>
              <a:rPr lang="en-US" altLang="en-US" sz="2400" dirty="0"/>
              <a:t> </a:t>
            </a:r>
            <a:r>
              <a:rPr lang="en-US" altLang="en-US" sz="2400" dirty="0" err="1"/>
              <a:t>chứa</a:t>
            </a:r>
            <a:r>
              <a:rPr lang="en-US" altLang="en-US" sz="2400" dirty="0"/>
              <a:t> </a:t>
            </a:r>
            <a:r>
              <a:rPr lang="en-US" altLang="en-US" sz="2400" dirty="0" err="1"/>
              <a:t>dữ</a:t>
            </a:r>
            <a:r>
              <a:rPr lang="en-US" altLang="en-US" sz="2400" dirty="0"/>
              <a:t> </a:t>
            </a:r>
            <a:r>
              <a:rPr lang="en-US" altLang="en-US" sz="2400" dirty="0" err="1"/>
              <a:t>liệu</a:t>
            </a:r>
            <a:r>
              <a:rPr lang="en-US" altLang="en-US" sz="2400" dirty="0"/>
              <a:t> “</a:t>
            </a:r>
            <a:r>
              <a:rPr lang="en-US" altLang="en-US" sz="2400" dirty="0" err="1"/>
              <a:t>bẩn</a:t>
            </a:r>
            <a:r>
              <a:rPr lang="en-US" altLang="en-US" sz="2400" dirty="0"/>
              <a:t>”</a:t>
            </a:r>
          </a:p>
          <a:p>
            <a:pPr eaLnBrk="1" hangingPunct="1">
              <a:lnSpc>
                <a:spcPct val="140000"/>
              </a:lnSpc>
            </a:pPr>
            <a:r>
              <a:rPr lang="en-US" altLang="en-US" sz="2400" dirty="0" err="1"/>
              <a:t>Có</a:t>
            </a:r>
            <a:r>
              <a:rPr lang="en-US" altLang="en-US" sz="2400" dirty="0"/>
              <a:t> </a:t>
            </a:r>
            <a:r>
              <a:rPr lang="en-US" altLang="en-US" sz="2400" dirty="0" err="1"/>
              <a:t>thể</a:t>
            </a:r>
            <a:r>
              <a:rPr lang="en-US" altLang="en-US" sz="2400" dirty="0"/>
              <a:t> </a:t>
            </a:r>
            <a:r>
              <a:rPr lang="en-US" altLang="en-US" sz="2400" dirty="0" err="1"/>
              <a:t>phân</a:t>
            </a:r>
            <a:r>
              <a:rPr lang="en-US" altLang="en-US" sz="2400" dirty="0"/>
              <a:t> </a:t>
            </a:r>
            <a:r>
              <a:rPr lang="en-US" altLang="en-US" sz="2400" dirty="0" err="1"/>
              <a:t>cụm</a:t>
            </a:r>
            <a:r>
              <a:rPr lang="en-US" altLang="en-US" sz="2400" dirty="0"/>
              <a:t> </a:t>
            </a:r>
            <a:r>
              <a:rPr lang="en-US" altLang="en-US" sz="2400" dirty="0" err="1"/>
              <a:t>phân</a:t>
            </a:r>
            <a:r>
              <a:rPr lang="en-US" altLang="en-US" sz="2400" dirty="0"/>
              <a:t> </a:t>
            </a:r>
            <a:r>
              <a:rPr lang="en-US" altLang="en-US" sz="2400" dirty="0" err="1"/>
              <a:t>cấp</a:t>
            </a:r>
            <a:r>
              <a:rPr lang="en-US" altLang="en-US" sz="2400" dirty="0"/>
              <a:t> </a:t>
            </a:r>
            <a:r>
              <a:rPr lang="en-US" altLang="en-US" sz="2400" dirty="0" err="1"/>
              <a:t>và</a:t>
            </a:r>
            <a:r>
              <a:rPr lang="en-US" altLang="en-US" sz="2400" dirty="0"/>
              <a:t> </a:t>
            </a:r>
            <a:r>
              <a:rPr lang="en-US" altLang="en-US" sz="2400" dirty="0" err="1"/>
              <a:t>được</a:t>
            </a:r>
            <a:r>
              <a:rPr lang="en-US" altLang="en-US" sz="2400" dirty="0"/>
              <a:t> </a:t>
            </a:r>
            <a:r>
              <a:rPr lang="en-US" altLang="en-US" sz="2400" dirty="0" err="1"/>
              <a:t>lưu</a:t>
            </a:r>
            <a:r>
              <a:rPr lang="en-US" altLang="en-US" sz="2400" dirty="0"/>
              <a:t> </a:t>
            </a:r>
            <a:r>
              <a:rPr lang="en-US" altLang="en-US" sz="2400" dirty="0" err="1"/>
              <a:t>trữ</a:t>
            </a:r>
            <a:r>
              <a:rPr lang="en-US" altLang="en-US" sz="2400" dirty="0"/>
              <a:t> </a:t>
            </a:r>
            <a:r>
              <a:rPr lang="en-US" altLang="en-US" sz="2400" dirty="0" err="1"/>
              <a:t>trong</a:t>
            </a:r>
            <a:r>
              <a:rPr lang="en-US" altLang="en-US" sz="2400" dirty="0"/>
              <a:t> </a:t>
            </a:r>
            <a:r>
              <a:rPr lang="en-US" altLang="en-US" sz="2400" dirty="0" err="1"/>
              <a:t>cấu</a:t>
            </a:r>
            <a:r>
              <a:rPr lang="en-US" altLang="en-US" sz="2400" dirty="0"/>
              <a:t> </a:t>
            </a:r>
            <a:r>
              <a:rPr lang="en-US" altLang="en-US" sz="2400" dirty="0" err="1"/>
              <a:t>trúc</a:t>
            </a:r>
            <a:r>
              <a:rPr lang="en-US" altLang="en-US" sz="2400" dirty="0"/>
              <a:t> </a:t>
            </a:r>
            <a:r>
              <a:rPr lang="en-US" altLang="en-US" sz="2400" dirty="0" err="1"/>
              <a:t>cây</a:t>
            </a:r>
            <a:r>
              <a:rPr lang="en-US" altLang="en-US" sz="2400" dirty="0"/>
              <a:t> </a:t>
            </a:r>
            <a:r>
              <a:rPr lang="en-US" altLang="en-US" sz="2400" dirty="0" err="1"/>
              <a:t>chỉ</a:t>
            </a:r>
            <a:r>
              <a:rPr lang="en-US" altLang="en-US" sz="2400" dirty="0"/>
              <a:t> </a:t>
            </a:r>
            <a:r>
              <a:rPr lang="en-US" altLang="en-US" sz="2400" dirty="0" err="1"/>
              <a:t>số</a:t>
            </a:r>
            <a:r>
              <a:rPr lang="en-US" altLang="en-US" sz="2400" dirty="0"/>
              <a:t> </a:t>
            </a:r>
            <a:r>
              <a:rPr lang="en-US" altLang="en-US" sz="2400" dirty="0" err="1"/>
              <a:t>đa</a:t>
            </a:r>
            <a:r>
              <a:rPr lang="en-US" altLang="en-US" sz="2400" dirty="0"/>
              <a:t> </a:t>
            </a:r>
            <a:r>
              <a:rPr lang="en-US" altLang="en-US" sz="2400" dirty="0" err="1"/>
              <a:t>chiều</a:t>
            </a:r>
            <a:endParaRPr lang="en-US" altLang="en-US" sz="2400" dirty="0"/>
          </a:p>
          <a:p>
            <a:pPr eaLnBrk="1" hangingPunct="1">
              <a:lnSpc>
                <a:spcPct val="140000"/>
              </a:lnSpc>
            </a:pPr>
            <a:r>
              <a:rPr lang="en-US" altLang="en-US" sz="2400" dirty="0" err="1"/>
              <a:t>Tồn</a:t>
            </a:r>
            <a:r>
              <a:rPr lang="en-US" altLang="en-US" sz="2400" dirty="0"/>
              <a:t> </a:t>
            </a:r>
            <a:r>
              <a:rPr lang="en-US" altLang="en-US" sz="2400" dirty="0" err="1"/>
              <a:t>tài</a:t>
            </a:r>
            <a:r>
              <a:rPr lang="en-US" altLang="en-US" sz="2400" dirty="0"/>
              <a:t> </a:t>
            </a:r>
            <a:r>
              <a:rPr lang="en-US" altLang="en-US" sz="2400" dirty="0" err="1"/>
              <a:t>nhiều</a:t>
            </a:r>
            <a:r>
              <a:rPr lang="en-US" altLang="en-US" sz="2400" dirty="0"/>
              <a:t> </a:t>
            </a:r>
            <a:r>
              <a:rPr lang="en-US" altLang="en-US" sz="2400" dirty="0" err="1"/>
              <a:t>lựa</a:t>
            </a:r>
            <a:r>
              <a:rPr lang="en-US" altLang="en-US" sz="2400" dirty="0"/>
              <a:t> </a:t>
            </a:r>
            <a:r>
              <a:rPr lang="en-US" altLang="en-US" sz="2400" dirty="0" err="1"/>
              <a:t>chọn</a:t>
            </a:r>
            <a:r>
              <a:rPr lang="en-US" altLang="en-US" sz="2400" dirty="0"/>
              <a:t> </a:t>
            </a:r>
            <a:r>
              <a:rPr lang="en-US" altLang="en-US" sz="2400" dirty="0" err="1"/>
              <a:t>cho</a:t>
            </a:r>
            <a:r>
              <a:rPr lang="en-US" altLang="en-US" sz="2400" dirty="0"/>
              <a:t> </a:t>
            </a:r>
            <a:r>
              <a:rPr lang="en-US" altLang="en-US" sz="2400" dirty="0" err="1"/>
              <a:t>xác</a:t>
            </a:r>
            <a:r>
              <a:rPr lang="en-US" altLang="en-US" sz="2400" dirty="0"/>
              <a:t> </a:t>
            </a:r>
            <a:r>
              <a:rPr lang="en-US" altLang="en-US" sz="2400" dirty="0" err="1"/>
              <a:t>định</a:t>
            </a:r>
            <a:r>
              <a:rPr lang="en-US" altLang="en-US" sz="2400" dirty="0"/>
              <a:t> </a:t>
            </a:r>
            <a:r>
              <a:rPr lang="en-US" altLang="en-US" sz="2400" dirty="0" err="1"/>
              <a:t>phân</a:t>
            </a:r>
            <a:r>
              <a:rPr lang="en-US" altLang="en-US" sz="2400" dirty="0"/>
              <a:t> </a:t>
            </a:r>
            <a:r>
              <a:rPr lang="en-US" altLang="en-US" sz="2400" dirty="0" err="1"/>
              <a:t>cụm</a:t>
            </a:r>
            <a:r>
              <a:rPr lang="en-US" altLang="en-US" sz="2400" dirty="0"/>
              <a:t> </a:t>
            </a:r>
            <a:r>
              <a:rPr lang="en-US" altLang="en-US" sz="2400" dirty="0" err="1"/>
              <a:t>và</a:t>
            </a:r>
            <a:r>
              <a:rPr lang="en-US" altLang="en-US" sz="2400" dirty="0"/>
              <a:t> </a:t>
            </a:r>
            <a:r>
              <a:rPr lang="en-US" altLang="en-US" sz="2400" dirty="0" err="1"/>
              <a:t>thuật</a:t>
            </a:r>
            <a:r>
              <a:rPr lang="en-US" altLang="en-US" sz="2400" dirty="0"/>
              <a:t> </a:t>
            </a:r>
            <a:r>
              <a:rPr lang="en-US" altLang="en-US" sz="2400" dirty="0" err="1"/>
              <a:t>toán</a:t>
            </a:r>
            <a:r>
              <a:rPr lang="en-US" altLang="en-US" sz="2400" dirty="0"/>
              <a:t> </a:t>
            </a:r>
            <a:r>
              <a:rPr lang="en-US" altLang="en-US" sz="2400" dirty="0" err="1"/>
              <a:t>phân</a:t>
            </a:r>
            <a:r>
              <a:rPr lang="en-US" altLang="en-US" sz="2400" dirty="0"/>
              <a:t> </a:t>
            </a:r>
            <a:r>
              <a:rPr lang="en-US" altLang="en-US" sz="2400" dirty="0" err="1"/>
              <a:t>cụm</a:t>
            </a:r>
            <a:endParaRPr lang="en-US" altLang="en-US" sz="2400" dirty="0">
              <a:sym typeface="Symbol" panose="05050102010706020507" pitchFamily="18" charset="2"/>
            </a:endParaRPr>
          </a:p>
        </p:txBody>
      </p:sp>
    </p:spTree>
    <p:extLst>
      <p:ext uri="{BB962C8B-B14F-4D97-AF65-F5344CB8AC3E}">
        <p14:creationId xmlns:p14="http://schemas.microsoft.com/office/powerpoint/2010/main" val="4199276695"/>
      </p:ext>
    </p:extLst>
  </p:cSld>
  <p:clrMapOvr>
    <a:masterClrMapping/>
  </p:clrMapOvr>
  <p:transition>
    <p:checke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65F3CE09-93B9-48EB-81E3-710ECA651C52}" type="datetime4">
              <a:rPr lang="en-US" altLang="en-US" sz="1200"/>
              <a:pPr/>
              <a:t>April 18, 2017</a:t>
            </a:fld>
            <a:endParaRPr lang="en-US" altLang="en-US" sz="1200"/>
          </a:p>
        </p:txBody>
      </p:sp>
      <p:sp>
        <p:nvSpPr>
          <p:cNvPr id="9625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5E8B0922-9A94-4EE8-A1FC-A5CF313AA17C}" type="slidenum">
              <a:rPr lang="en-US" altLang="en-US" sz="1200"/>
              <a:pPr/>
              <a:t>3</a:t>
            </a:fld>
            <a:endParaRPr lang="en-US" altLang="en-US" sz="1200"/>
          </a:p>
        </p:txBody>
      </p:sp>
      <p:sp>
        <p:nvSpPr>
          <p:cNvPr id="96260" name="Rectangle 2"/>
          <p:cNvSpPr>
            <a:spLocks noGrp="1" noChangeArrowheads="1"/>
          </p:cNvSpPr>
          <p:nvPr>
            <p:ph type="title"/>
          </p:nvPr>
        </p:nvSpPr>
        <p:spPr>
          <a:xfrm>
            <a:off x="1703388" y="-152400"/>
            <a:ext cx="7467600" cy="838200"/>
          </a:xfrm>
        </p:spPr>
        <p:txBody>
          <a:bodyPr/>
          <a:lstStyle/>
          <a:p>
            <a:pPr eaLnBrk="1" hangingPunct="1"/>
            <a:r>
              <a:rPr lang="en-US" altLang="en-US" smtClean="0">
                <a:solidFill>
                  <a:srgbClr val="FF0000"/>
                </a:solidFill>
              </a:rPr>
              <a:t>Rút gọn mẫu (Sampling)</a:t>
            </a:r>
          </a:p>
        </p:txBody>
      </p:sp>
      <p:sp>
        <p:nvSpPr>
          <p:cNvPr id="96261" name="Rectangle 3"/>
          <p:cNvSpPr>
            <a:spLocks noGrp="1" noChangeArrowheads="1"/>
          </p:cNvSpPr>
          <p:nvPr>
            <p:ph type="body" idx="1"/>
          </p:nvPr>
        </p:nvSpPr>
        <p:spPr>
          <a:xfrm>
            <a:off x="1981200" y="1524000"/>
            <a:ext cx="8686800" cy="4933950"/>
          </a:xfrm>
        </p:spPr>
        <p:txBody>
          <a:bodyPr/>
          <a:lstStyle/>
          <a:p>
            <a:pPr eaLnBrk="1" hangingPunct="1"/>
            <a:r>
              <a:rPr lang="en-US" altLang="en-US" sz="2400"/>
              <a:t>Cho phép một thuật toán khai phá chạy theo độ phức tạp tựa tuyến tính theo cỡ của DL</a:t>
            </a:r>
          </a:p>
          <a:p>
            <a:pPr eaLnBrk="1" hangingPunct="1"/>
            <a:r>
              <a:rPr lang="en-US" altLang="en-US" sz="2400"/>
              <a:t>Lựa chọn một tập con </a:t>
            </a:r>
            <a:r>
              <a:rPr lang="en-US" altLang="en-US" sz="2400">
                <a:solidFill>
                  <a:schemeClr val="hlink"/>
                </a:solidFill>
              </a:rPr>
              <a:t>trình diễn</a:t>
            </a:r>
            <a:r>
              <a:rPr lang="en-US" altLang="en-US" sz="2400"/>
              <a:t> dữ liệu</a:t>
            </a:r>
          </a:p>
          <a:p>
            <a:pPr lvl="1" eaLnBrk="1" hangingPunct="1"/>
            <a:r>
              <a:rPr lang="en-US" altLang="en-US"/>
              <a:t>Lấy mẫu ngẫu nhiên đơn giản có hiệu quả rất tồi nếu có DL lệch</a:t>
            </a:r>
          </a:p>
          <a:p>
            <a:pPr eaLnBrk="1" hangingPunct="1"/>
            <a:r>
              <a:rPr lang="en-US" altLang="en-US" sz="2400"/>
              <a:t>Phát triển các phương pháp lấy mẫu thích nghi</a:t>
            </a:r>
          </a:p>
          <a:p>
            <a:pPr lvl="1" eaLnBrk="1" hangingPunct="1"/>
            <a:r>
              <a:rPr lang="en-US" altLang="en-US"/>
              <a:t>Lấy mẫu phân tầng: </a:t>
            </a:r>
          </a:p>
          <a:p>
            <a:pPr lvl="2" eaLnBrk="1" hangingPunct="1"/>
            <a:r>
              <a:rPr lang="en-US" altLang="en-US" smtClean="0"/>
              <a:t>Xấp xỉ theo phần trăm của mỗi lớp (hoặc bộ phận nhận diện được theo quan tâm) trong CSDL tổng thể</a:t>
            </a:r>
          </a:p>
          <a:p>
            <a:pPr lvl="2" eaLnBrk="1" hangingPunct="1"/>
            <a:r>
              <a:rPr lang="en-US" altLang="en-US" smtClean="0"/>
              <a:t>Sử dụng kết hợp với dữ liệu lệch</a:t>
            </a:r>
          </a:p>
          <a:p>
            <a:pPr eaLnBrk="1" hangingPunct="1"/>
            <a:r>
              <a:rPr lang="en-US" altLang="en-US" sz="2400"/>
              <a:t>Lẫy mẫu có thể không rút gọn được CSDL.</a:t>
            </a:r>
            <a:endParaRPr lang="en-US" altLang="en-US" smtClean="0"/>
          </a:p>
        </p:txBody>
      </p:sp>
    </p:spTree>
    <p:extLst>
      <p:ext uri="{BB962C8B-B14F-4D97-AF65-F5344CB8AC3E}">
        <p14:creationId xmlns:p14="http://schemas.microsoft.com/office/powerpoint/2010/main" val="3914070816"/>
      </p:ext>
    </p:extLst>
  </p:cSld>
  <p:clrMapOvr>
    <a:masterClrMapping/>
  </p:clrMapOvr>
  <p:transition>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24C59474-3E5B-4855-8E16-37499C7BE95B}" type="datetime4">
              <a:rPr lang="en-US" altLang="en-US" sz="1200"/>
              <a:pPr/>
              <a:t>April 18, 2017</a:t>
            </a:fld>
            <a:endParaRPr lang="en-US" altLang="en-US" sz="1200"/>
          </a:p>
        </p:txBody>
      </p:sp>
      <p:sp>
        <p:nvSpPr>
          <p:cNvPr id="9728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B0D53EDA-DAA5-4414-8A66-C1810BB6C30C}" type="slidenum">
              <a:rPr lang="en-US" altLang="en-US" sz="1200"/>
              <a:pPr/>
              <a:t>4</a:t>
            </a:fld>
            <a:endParaRPr lang="en-US" altLang="en-US" sz="1200"/>
          </a:p>
        </p:txBody>
      </p:sp>
      <p:sp>
        <p:nvSpPr>
          <p:cNvPr id="97284" name="Text Box 2"/>
          <p:cNvSpPr txBox="1">
            <a:spLocks noChangeArrowheads="1"/>
          </p:cNvSpPr>
          <p:nvPr/>
        </p:nvSpPr>
        <p:spPr bwMode="auto">
          <a:xfrm>
            <a:off x="1649414" y="-31750"/>
            <a:ext cx="5045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3600" b="1">
                <a:solidFill>
                  <a:srgbClr val="FF0000"/>
                </a:solidFill>
                <a:latin typeface="Times New Roman" panose="02020603050405020304" pitchFamily="18" charset="0"/>
              </a:rPr>
              <a:t>Rút gọn mẫu (Sampling)</a:t>
            </a:r>
          </a:p>
        </p:txBody>
      </p:sp>
      <p:sp>
        <p:nvSpPr>
          <p:cNvPr id="97285" name="Rectangle 1"/>
          <p:cNvSpPr>
            <a:spLocks noChangeArrowheads="1"/>
          </p:cNvSpPr>
          <p:nvPr/>
        </p:nvSpPr>
        <p:spPr bwMode="auto">
          <a:xfrm>
            <a:off x="1809750" y="844551"/>
            <a:ext cx="63627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vi-VN">
              <a:latin typeface="Arial" panose="020B0604020202020204" pitchFamily="34" charset="0"/>
              <a:cs typeface="Arial" panose="020B0604020202020204" pitchFamily="34" charset="0"/>
            </a:endParaRPr>
          </a:p>
          <a:p>
            <a:pPr eaLnBrk="1" hangingPunct="1"/>
            <a:endParaRPr lang="en-US" altLang="vi-VN" sz="2400">
              <a:latin typeface="Arial" panose="020B0604020202020204" pitchFamily="34" charset="0"/>
              <a:cs typeface="Arial" panose="020B0604020202020204" pitchFamily="34" charset="0"/>
            </a:endParaRPr>
          </a:p>
          <a:p>
            <a:pPr eaLnBrk="1" hangingPunct="1"/>
            <a:endParaRPr lang="en-US" altLang="vi-VN" sz="2400">
              <a:latin typeface="Arial" panose="020B0604020202020204" pitchFamily="34" charset="0"/>
              <a:cs typeface="Arial" panose="020B0604020202020204" pitchFamily="34" charset="0"/>
            </a:endParaRPr>
          </a:p>
        </p:txBody>
      </p:sp>
      <p:sp>
        <p:nvSpPr>
          <p:cNvPr id="32" name="Rectangle 3"/>
          <p:cNvSpPr txBox="1">
            <a:spLocks noChangeArrowheads="1"/>
          </p:cNvSpPr>
          <p:nvPr/>
        </p:nvSpPr>
        <p:spPr>
          <a:xfrm>
            <a:off x="2209800" y="806450"/>
            <a:ext cx="8013700" cy="3765550"/>
          </a:xfrm>
          <a:prstGeom prst="rect">
            <a:avLst/>
          </a:prstGeom>
          <a:noFill/>
        </p:spPr>
        <p:txBody>
          <a:bodyPr lIns="90488" tIns="44450" rIns="90488" bIns="4445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285750" indent="-285750" eaLnBrk="1" hangingPunct="1">
              <a:lnSpc>
                <a:spcPct val="115000"/>
              </a:lnSpc>
              <a:defRPr/>
            </a:pPr>
            <a:r>
              <a:rPr lang="en-US" dirty="0">
                <a:latin typeface="Arial" panose="020B0604020202020204" pitchFamily="34" charset="0"/>
                <a:cs typeface="Arial" panose="020B0604020202020204" pitchFamily="34" charset="0"/>
              </a:rPr>
              <a:t>Simple Random Sampling (SRS)</a:t>
            </a:r>
            <a:endParaRPr lang="en-US" altLang="en-US" kern="0" dirty="0">
              <a:latin typeface="Arial" panose="020B0604020202020204" pitchFamily="34" charset="0"/>
              <a:cs typeface="Arial" panose="020B0604020202020204" pitchFamily="34" charset="0"/>
            </a:endParaRPr>
          </a:p>
          <a:p>
            <a:pPr marL="285750" indent="-285750" eaLnBrk="1" hangingPunct="1">
              <a:lnSpc>
                <a:spcPct val="115000"/>
              </a:lnSpc>
              <a:defRPr/>
            </a:pPr>
            <a:r>
              <a:rPr lang="en-US" dirty="0">
                <a:latin typeface="Arial" panose="020B0604020202020204" pitchFamily="34" charset="0"/>
                <a:cs typeface="Arial" panose="020B0604020202020204" pitchFamily="34" charset="0"/>
              </a:rPr>
              <a:t>SRS with replacement (SRSWR)</a:t>
            </a:r>
            <a:endParaRPr lang="en-US" altLang="en-US" kern="0" dirty="0">
              <a:latin typeface="Arial" panose="020B0604020202020204" pitchFamily="34" charset="0"/>
              <a:cs typeface="Arial" panose="020B0604020202020204" pitchFamily="34" charset="0"/>
            </a:endParaRPr>
          </a:p>
          <a:p>
            <a:pPr marL="800100" lvl="1" indent="-342900" eaLnBrk="1" hangingPunct="1">
              <a:lnSpc>
                <a:spcPct val="115000"/>
              </a:lnSpc>
              <a:buFont typeface="Wingdings" panose="05000000000000000000" pitchFamily="2" charset="2"/>
              <a:buChar char="Ø"/>
              <a:defRPr/>
            </a:pPr>
            <a:r>
              <a:rPr lang="en-US" altLang="en-US" sz="2000" kern="0" dirty="0" err="1">
                <a:latin typeface="Arial" panose="020B0604020202020204" pitchFamily="34" charset="0"/>
                <a:cs typeface="Arial" panose="020B0604020202020204" pitchFamily="34" charset="0"/>
              </a:rPr>
              <a:t>Chọn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một</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dư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liệu</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đưa</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vào</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mẫu</a:t>
            </a:r>
            <a:endParaRPr lang="en-US" altLang="en-US" sz="2000" kern="0" dirty="0">
              <a:latin typeface="Arial" panose="020B0604020202020204" pitchFamily="34" charset="0"/>
              <a:cs typeface="Arial" panose="020B0604020202020204" pitchFamily="34" charset="0"/>
            </a:endParaRPr>
          </a:p>
          <a:p>
            <a:pPr marL="800100" lvl="1" indent="-342900" eaLnBrk="1" hangingPunct="1">
              <a:lnSpc>
                <a:spcPct val="115000"/>
              </a:lnSpc>
              <a:buFont typeface="Wingdings" panose="05000000000000000000" pitchFamily="2" charset="2"/>
              <a:buChar char="Ø"/>
              <a:defRPr/>
            </a:pPr>
            <a:r>
              <a:rPr lang="en-US" altLang="en-US" sz="2000" kern="0" dirty="0" err="1">
                <a:latin typeface="Arial" panose="020B0604020202020204" pitchFamily="34" charset="0"/>
                <a:cs typeface="Arial" panose="020B0604020202020204" pitchFamily="34" charset="0"/>
              </a:rPr>
              <a:t>Loại</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bo</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dư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liệu</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đo</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ra</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khỏi</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tập</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dư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liệu</a:t>
            </a:r>
            <a:endParaRPr lang="en-US" altLang="en-US" sz="2000" kern="0" dirty="0">
              <a:latin typeface="Arial" panose="020B0604020202020204" pitchFamily="34" charset="0"/>
              <a:cs typeface="Arial" panose="020B0604020202020204" pitchFamily="34" charset="0"/>
            </a:endParaRPr>
          </a:p>
          <a:p>
            <a:pPr marL="800100" lvl="1" indent="-342900" eaLnBrk="1" hangingPunct="1">
              <a:lnSpc>
                <a:spcPct val="115000"/>
              </a:lnSpc>
              <a:buFont typeface="Wingdings" panose="05000000000000000000" pitchFamily="2" charset="2"/>
              <a:buChar char="Ø"/>
              <a:defRPr/>
            </a:pPr>
            <a:r>
              <a:rPr lang="en-US" altLang="en-US" sz="2000" kern="0" dirty="0" err="1">
                <a:latin typeface="Arial" panose="020B0604020202020204" pitchFamily="34" charset="0"/>
                <a:cs typeface="Arial" panose="020B0604020202020204" pitchFamily="34" charset="0"/>
              </a:rPr>
              <a:t>Lặp</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tiếp</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cho</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đến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khi</a:t>
            </a:r>
            <a:r>
              <a:rPr lang="en-US" altLang="en-US" sz="2000" kern="0" dirty="0">
                <a:latin typeface="Arial" panose="020B0604020202020204" pitchFamily="34" charset="0"/>
                <a:cs typeface="Arial" panose="020B0604020202020204" pitchFamily="34" charset="0"/>
              </a:rPr>
              <a:t> có n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dư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liệu</a:t>
            </a:r>
            <a:endParaRPr lang="en-US" altLang="en-US" sz="2000" kern="0" dirty="0">
              <a:latin typeface="Arial" panose="020B0604020202020204" pitchFamily="34" charset="0"/>
              <a:cs typeface="Arial" panose="020B0604020202020204" pitchFamily="34" charset="0"/>
            </a:endParaRPr>
          </a:p>
          <a:p>
            <a:pPr marL="800100" lvl="1" indent="-342900" eaLnBrk="1" hangingPunct="1">
              <a:lnSpc>
                <a:spcPct val="115000"/>
              </a:lnSpc>
              <a:buFont typeface="Wingdings" panose="05000000000000000000" pitchFamily="2" charset="2"/>
              <a:buChar char="Ø"/>
              <a:defRPr/>
            </a:pPr>
            <a:r>
              <a:rPr lang="en-US" altLang="en-US" sz="2000" kern="0" dirty="0" err="1">
                <a:latin typeface="Arial" panose="020B0604020202020204" pitchFamily="34" charset="0"/>
                <a:cs typeface="Arial" panose="020B0604020202020204" pitchFamily="34" charset="0"/>
              </a:rPr>
              <a:t>Các</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dư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liệu</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giống</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nhau</a:t>
            </a:r>
            <a:r>
              <a:rPr lang="en-US" altLang="en-US" sz="2000" kern="0" dirty="0">
                <a:latin typeface="Arial" panose="020B0604020202020204" pitchFamily="34" charset="0"/>
                <a:cs typeface="Arial" panose="020B0604020202020204" pitchFamily="34" charset="0"/>
              </a:rPr>
              <a:t> có </a:t>
            </a:r>
            <a:r>
              <a:rPr lang="en-US" altLang="en-US" sz="2000" kern="0" dirty="0" err="1">
                <a:latin typeface="Arial" panose="020B0604020202020204" pitchFamily="34" charset="0"/>
                <a:cs typeface="Arial" panose="020B0604020202020204" pitchFamily="34" charset="0"/>
              </a:rPr>
              <a:t>thê</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được</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chọn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nhiều</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lần</a:t>
            </a:r>
            <a:endParaRPr lang="en-US" altLang="en-US" sz="2000" kern="0" dirty="0">
              <a:latin typeface="Arial" panose="020B0604020202020204" pitchFamily="34" charset="0"/>
              <a:cs typeface="Arial" panose="020B0604020202020204" pitchFamily="34" charset="0"/>
            </a:endParaRPr>
          </a:p>
          <a:p>
            <a:pPr marL="285750" indent="-285750" eaLnBrk="1" hangingPunct="1">
              <a:lnSpc>
                <a:spcPct val="115000"/>
              </a:lnSpc>
              <a:defRPr/>
            </a:pPr>
            <a:r>
              <a:rPr lang="en-US" dirty="0">
                <a:latin typeface="Arial" panose="020B0604020202020204" pitchFamily="34" charset="0"/>
                <a:cs typeface="Arial" panose="020B0604020202020204" pitchFamily="34" charset="0"/>
              </a:rPr>
              <a:t>SRS without replacement (SRSWOR)</a:t>
            </a:r>
            <a:endParaRPr lang="en-US" altLang="en-US" kern="0" dirty="0">
              <a:latin typeface="Arial" panose="020B0604020202020204" pitchFamily="34" charset="0"/>
              <a:cs typeface="Arial" panose="020B0604020202020204" pitchFamily="34" charset="0"/>
            </a:endParaRPr>
          </a:p>
          <a:p>
            <a:pPr marL="800100" lvl="1" indent="-342900" eaLnBrk="1" hangingPunct="1">
              <a:lnSpc>
                <a:spcPct val="115000"/>
              </a:lnSpc>
              <a:buFont typeface="Wingdings" panose="05000000000000000000" pitchFamily="2" charset="2"/>
              <a:buChar char="Ø"/>
              <a:defRPr/>
            </a:pPr>
            <a:r>
              <a:rPr lang="en-US" altLang="en-US" sz="2000" kern="0" dirty="0" err="1">
                <a:latin typeface="Arial" panose="020B0604020202020204" pitchFamily="34" charset="0"/>
                <a:cs typeface="Arial" panose="020B0604020202020204" pitchFamily="34" charset="0"/>
              </a:rPr>
              <a:t>Chọn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một</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tư</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va</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không</a:t>
            </a:r>
            <a:r>
              <a:rPr lang="en-US" altLang="en-US" sz="2000" kern="0" dirty="0">
                <a:latin typeface="Arial" panose="020B0604020202020204" pitchFamily="34" charset="0"/>
                <a:cs typeface="Arial" panose="020B0604020202020204" pitchFamily="34" charset="0"/>
              </a:rPr>
              <a:t> bị </a:t>
            </a:r>
            <a:r>
              <a:rPr lang="en-US" altLang="en-US" sz="2000" kern="0" dirty="0" err="1">
                <a:latin typeface="Arial" panose="020B0604020202020204" pitchFamily="34" charset="0"/>
                <a:cs typeface="Arial" panose="020B0604020202020204" pitchFamily="34" charset="0"/>
              </a:rPr>
              <a:t>loại</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bo</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Các</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mẫu</a:t>
            </a:r>
            <a:r>
              <a:rPr lang="en-US" altLang="en-US" sz="2000" kern="0" dirty="0">
                <a:latin typeface="Arial" panose="020B0604020202020204" pitchFamily="34" charset="0"/>
                <a:cs typeface="Arial" panose="020B0604020202020204" pitchFamily="34" charset="0"/>
              </a:rPr>
              <a:t> DL </a:t>
            </a:r>
            <a:r>
              <a:rPr lang="en-US" altLang="en-US" sz="2000" kern="0" dirty="0" err="1">
                <a:latin typeface="Arial" panose="020B0604020202020204" pitchFamily="34" charset="0"/>
                <a:cs typeface="Arial" panose="020B0604020202020204" pitchFamily="34" charset="0"/>
              </a:rPr>
              <a:t>phân</a:t>
            </a:r>
            <a:r>
              <a:rPr lang="en-US" altLang="en-US" sz="2000" kern="0" dirty="0">
                <a:latin typeface="Arial" panose="020B0604020202020204" pitchFamily="34" charset="0"/>
                <a:cs typeface="Arial" panose="020B0604020202020204" pitchFamily="34" charset="0"/>
              </a:rPr>
              <a:t> </a:t>
            </a:r>
            <a:r>
              <a:rPr lang="en-US" altLang="en-US" sz="2000" kern="0" dirty="0" err="1">
                <a:latin typeface="Arial" panose="020B0604020202020204" pitchFamily="34" charset="0"/>
                <a:cs typeface="Arial" panose="020B0604020202020204" pitchFamily="34" charset="0"/>
              </a:rPr>
              <a:t>biệt</a:t>
            </a:r>
            <a:endParaRPr lang="en-US" altLang="en-US" sz="2000" kern="0" dirty="0">
              <a:latin typeface="Arial" panose="020B0604020202020204" pitchFamily="34" charset="0"/>
              <a:cs typeface="Arial" panose="020B0604020202020204" pitchFamily="34" charset="0"/>
            </a:endParaRPr>
          </a:p>
          <a:p>
            <a:pPr marL="285750" indent="-285750" eaLnBrk="1" hangingPunct="1">
              <a:lnSpc>
                <a:spcPct val="115000"/>
              </a:lnSpc>
              <a:defRPr/>
            </a:pPr>
            <a:r>
              <a:rPr lang="en-US" dirty="0">
                <a:latin typeface="Arial" panose="020B0604020202020204" pitchFamily="34" charset="0"/>
                <a:cs typeface="Arial" panose="020B0604020202020204" pitchFamily="34" charset="0"/>
              </a:rPr>
              <a:t>Ví dụ: </a:t>
            </a:r>
            <a:r>
              <a:rPr lang="en-US" dirty="0" err="1">
                <a:latin typeface="Arial" panose="020B0604020202020204" pitchFamily="34" charset="0"/>
                <a:cs typeface="Arial" panose="020B0604020202020204" pitchFamily="34" charset="0"/>
              </a:rPr>
              <a:t>Chọn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mẫu</a:t>
            </a:r>
            <a:r>
              <a:rPr lang="en-US" dirty="0">
                <a:latin typeface="Arial" panose="020B0604020202020204" pitchFamily="34" charset="0"/>
                <a:cs typeface="Arial" panose="020B0604020202020204" pitchFamily="34" charset="0"/>
              </a:rPr>
              <a:t> 2 (n) </a:t>
            </a:r>
            <a:r>
              <a:rPr lang="en-US" dirty="0" err="1">
                <a:latin typeface="Arial" panose="020B0604020202020204" pitchFamily="34" charset="0"/>
                <a:cs typeface="Arial" panose="020B0604020202020204" pitchFamily="34" charset="0"/>
              </a:rPr>
              <a:t>phần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tập</a:t>
            </a:r>
            <a:r>
              <a:rPr lang="en-US" dirty="0">
                <a:latin typeface="Arial" panose="020B0604020202020204" pitchFamily="34" charset="0"/>
                <a:cs typeface="Arial" panose="020B0604020202020204" pitchFamily="34" charset="0"/>
              </a:rPr>
              <a:t> 4 </a:t>
            </a:r>
            <a:r>
              <a:rPr lang="en-US" dirty="0" err="1">
                <a:latin typeface="Arial" panose="020B0604020202020204" pitchFamily="34" charset="0"/>
                <a:cs typeface="Arial" panose="020B0604020202020204" pitchFamily="34" charset="0"/>
              </a:rPr>
              <a:t>dư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liệu</a:t>
            </a:r>
            <a:endParaRPr lang="en-US" altLang="en-US" kern="0" dirty="0">
              <a:latin typeface="Arial" panose="020B0604020202020204" pitchFamily="34" charset="0"/>
              <a:cs typeface="Arial" panose="020B0604020202020204" pitchFamily="34" charset="0"/>
            </a:endParaRPr>
          </a:p>
        </p:txBody>
      </p:sp>
      <p:pic>
        <p:nvPicPr>
          <p:cNvPr id="97287"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32038" y="5041900"/>
            <a:ext cx="3840162"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8"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86576" y="5181601"/>
            <a:ext cx="2828925"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0561773"/>
      </p:ext>
    </p:extLst>
  </p:cSld>
  <p:clrMapOvr>
    <a:masterClrMapping/>
  </p:clrMapOvr>
  <p:transition>
    <p:checke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AB71E850-0029-463C-9515-85AB0F611EFA}" type="datetime4">
              <a:rPr lang="en-US" altLang="en-US" sz="1200"/>
              <a:pPr/>
              <a:t>April 18, 2017</a:t>
            </a:fld>
            <a:endParaRPr lang="en-US" altLang="en-US" sz="1200"/>
          </a:p>
        </p:txBody>
      </p:sp>
      <p:sp>
        <p:nvSpPr>
          <p:cNvPr id="9830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C37F9F3F-95E6-4006-A153-7C325E529DEF}" type="slidenum">
              <a:rPr lang="en-US" altLang="en-US" sz="1200"/>
              <a:pPr/>
              <a:t>5</a:t>
            </a:fld>
            <a:endParaRPr lang="en-US" altLang="en-US" sz="1200"/>
          </a:p>
        </p:txBody>
      </p:sp>
      <p:sp>
        <p:nvSpPr>
          <p:cNvPr id="98308" name="Rectangle 2"/>
          <p:cNvSpPr>
            <a:spLocks noGrp="1" noChangeArrowheads="1"/>
          </p:cNvSpPr>
          <p:nvPr>
            <p:ph type="title"/>
          </p:nvPr>
        </p:nvSpPr>
        <p:spPr/>
        <p:txBody>
          <a:bodyPr/>
          <a:lstStyle/>
          <a:p>
            <a:pPr eaLnBrk="1" hangingPunct="1"/>
            <a:r>
              <a:rPr lang="en-US" altLang="en-US" smtClean="0">
                <a:solidFill>
                  <a:srgbClr val="FF0000"/>
                </a:solidFill>
              </a:rPr>
              <a:t>Rút gọn mẫu (Sampling)</a:t>
            </a:r>
          </a:p>
        </p:txBody>
      </p:sp>
      <p:grpSp>
        <p:nvGrpSpPr>
          <p:cNvPr id="98309" name="Group 3"/>
          <p:cNvGrpSpPr>
            <a:grpSpLocks/>
          </p:cNvGrpSpPr>
          <p:nvPr/>
        </p:nvGrpSpPr>
        <p:grpSpPr bwMode="auto">
          <a:xfrm>
            <a:off x="2044701" y="2698750"/>
            <a:ext cx="3751263" cy="3348038"/>
            <a:chOff x="274" y="1418"/>
            <a:chExt cx="2363" cy="2109"/>
          </a:xfrm>
        </p:grpSpPr>
        <p:sp>
          <p:nvSpPr>
            <p:cNvPr id="98330" name="Rectangle 4"/>
            <p:cNvSpPr>
              <a:spLocks noChangeArrowheads="1"/>
            </p:cNvSpPr>
            <p:nvPr/>
          </p:nvSpPr>
          <p:spPr bwMode="auto">
            <a:xfrm>
              <a:off x="274" y="1418"/>
              <a:ext cx="2363" cy="210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1" name="AutoShape 5"/>
            <p:cNvSpPr>
              <a:spLocks noChangeArrowheads="1"/>
            </p:cNvSpPr>
            <p:nvPr/>
          </p:nvSpPr>
          <p:spPr bwMode="auto">
            <a:xfrm>
              <a:off x="1609" y="1993"/>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2" name="AutoShape 6"/>
            <p:cNvSpPr>
              <a:spLocks noChangeArrowheads="1"/>
            </p:cNvSpPr>
            <p:nvPr/>
          </p:nvSpPr>
          <p:spPr bwMode="auto">
            <a:xfrm>
              <a:off x="1566" y="2316"/>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3" name="AutoShape 7"/>
            <p:cNvSpPr>
              <a:spLocks noChangeArrowheads="1"/>
            </p:cNvSpPr>
            <p:nvPr/>
          </p:nvSpPr>
          <p:spPr bwMode="auto">
            <a:xfrm>
              <a:off x="1711" y="2134"/>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4" name="AutoShape 8"/>
            <p:cNvSpPr>
              <a:spLocks noChangeArrowheads="1"/>
            </p:cNvSpPr>
            <p:nvPr/>
          </p:nvSpPr>
          <p:spPr bwMode="auto">
            <a:xfrm>
              <a:off x="1510" y="2168"/>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5" name="AutoShape 9"/>
            <p:cNvSpPr>
              <a:spLocks noChangeArrowheads="1"/>
            </p:cNvSpPr>
            <p:nvPr/>
          </p:nvSpPr>
          <p:spPr bwMode="auto">
            <a:xfrm>
              <a:off x="1944" y="2195"/>
              <a:ext cx="56" cy="74"/>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6" name="AutoShape 10"/>
            <p:cNvSpPr>
              <a:spLocks noChangeArrowheads="1"/>
            </p:cNvSpPr>
            <p:nvPr/>
          </p:nvSpPr>
          <p:spPr bwMode="auto">
            <a:xfrm>
              <a:off x="1874" y="2354"/>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7" name="AutoShape 11"/>
            <p:cNvSpPr>
              <a:spLocks noChangeArrowheads="1"/>
            </p:cNvSpPr>
            <p:nvPr/>
          </p:nvSpPr>
          <p:spPr bwMode="auto">
            <a:xfrm>
              <a:off x="1740" y="2393"/>
              <a:ext cx="57"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8" name="AutoShape 12"/>
            <p:cNvSpPr>
              <a:spLocks noChangeArrowheads="1"/>
            </p:cNvSpPr>
            <p:nvPr/>
          </p:nvSpPr>
          <p:spPr bwMode="auto">
            <a:xfrm>
              <a:off x="1433" y="1845"/>
              <a:ext cx="56" cy="74"/>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39" name="Freeform 13"/>
            <p:cNvSpPr>
              <a:spLocks/>
            </p:cNvSpPr>
            <p:nvPr/>
          </p:nvSpPr>
          <p:spPr bwMode="auto">
            <a:xfrm>
              <a:off x="1376" y="1763"/>
              <a:ext cx="686" cy="877"/>
            </a:xfrm>
            <a:custGeom>
              <a:avLst/>
              <a:gdLst>
                <a:gd name="T0" fmla="*/ 1 w 1101"/>
                <a:gd name="T1" fmla="*/ 2 h 1077"/>
                <a:gd name="T2" fmla="*/ 1 w 1101"/>
                <a:gd name="T3" fmla="*/ 5 h 1077"/>
                <a:gd name="T4" fmla="*/ 1 w 1101"/>
                <a:gd name="T5" fmla="*/ 9 h 1077"/>
                <a:gd name="T6" fmla="*/ 1 w 1101"/>
                <a:gd name="T7" fmla="*/ 9 h 1077"/>
                <a:gd name="T8" fmla="*/ 1 w 1101"/>
                <a:gd name="T9" fmla="*/ 10 h 1077"/>
                <a:gd name="T10" fmla="*/ 1 w 1101"/>
                <a:gd name="T11" fmla="*/ 9 h 1077"/>
                <a:gd name="T12" fmla="*/ 1 w 1101"/>
                <a:gd name="T13" fmla="*/ 9 h 1077"/>
                <a:gd name="T14" fmla="*/ 1 w 1101"/>
                <a:gd name="T15" fmla="*/ 9 h 1077"/>
                <a:gd name="T16" fmla="*/ 1 w 1101"/>
                <a:gd name="T17" fmla="*/ 8 h 1077"/>
                <a:gd name="T18" fmla="*/ 1 w 1101"/>
                <a:gd name="T19" fmla="*/ 7 h 1077"/>
                <a:gd name="T20" fmla="*/ 1 w 1101"/>
                <a:gd name="T21" fmla="*/ 6 h 1077"/>
                <a:gd name="T22" fmla="*/ 1 w 1101"/>
                <a:gd name="T23" fmla="*/ 4 h 1077"/>
                <a:gd name="T24" fmla="*/ 1 w 1101"/>
                <a:gd name="T25" fmla="*/ 2 h 1077"/>
                <a:gd name="T26" fmla="*/ 1 w 1101"/>
                <a:gd name="T27" fmla="*/ 2 h 1077"/>
                <a:gd name="T28" fmla="*/ 1 w 1101"/>
                <a:gd name="T29" fmla="*/ 2 h 1077"/>
                <a:gd name="T30" fmla="*/ 1 w 1101"/>
                <a:gd name="T31" fmla="*/ 2 h 1077"/>
                <a:gd name="T32" fmla="*/ 1 w 1101"/>
                <a:gd name="T33" fmla="*/ 2 h 1077"/>
                <a:gd name="T34" fmla="*/ 1 w 1101"/>
                <a:gd name="T35" fmla="*/ 2 h 1077"/>
                <a:gd name="T36" fmla="*/ 1 w 1101"/>
                <a:gd name="T37" fmla="*/ 2 h 1077"/>
                <a:gd name="T38" fmla="*/ 1 w 1101"/>
                <a:gd name="T39" fmla="*/ 2 h 107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101"/>
                <a:gd name="T61" fmla="*/ 0 h 1077"/>
                <a:gd name="T62" fmla="*/ 1101 w 1101"/>
                <a:gd name="T63" fmla="*/ 1077 h 107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101" h="1077">
                  <a:moveTo>
                    <a:pt x="1041" y="294"/>
                  </a:moveTo>
                  <a:cubicBezTo>
                    <a:pt x="1062" y="357"/>
                    <a:pt x="1070" y="419"/>
                    <a:pt x="1077" y="485"/>
                  </a:cubicBezTo>
                  <a:cubicBezTo>
                    <a:pt x="1072" y="641"/>
                    <a:pt x="1101" y="797"/>
                    <a:pt x="1013" y="930"/>
                  </a:cubicBezTo>
                  <a:cubicBezTo>
                    <a:pt x="1001" y="966"/>
                    <a:pt x="984" y="1017"/>
                    <a:pt x="950" y="1040"/>
                  </a:cubicBezTo>
                  <a:cubicBezTo>
                    <a:pt x="920" y="1060"/>
                    <a:pt x="884" y="1065"/>
                    <a:pt x="850" y="1076"/>
                  </a:cubicBezTo>
                  <a:cubicBezTo>
                    <a:pt x="677" y="1068"/>
                    <a:pt x="701" y="1077"/>
                    <a:pt x="595" y="1040"/>
                  </a:cubicBezTo>
                  <a:cubicBezTo>
                    <a:pt x="556" y="1026"/>
                    <a:pt x="527" y="1007"/>
                    <a:pt x="486" y="994"/>
                  </a:cubicBezTo>
                  <a:cubicBezTo>
                    <a:pt x="477" y="991"/>
                    <a:pt x="459" y="985"/>
                    <a:pt x="459" y="985"/>
                  </a:cubicBezTo>
                  <a:cubicBezTo>
                    <a:pt x="417" y="943"/>
                    <a:pt x="369" y="911"/>
                    <a:pt x="322" y="876"/>
                  </a:cubicBezTo>
                  <a:cubicBezTo>
                    <a:pt x="287" y="850"/>
                    <a:pt x="271" y="816"/>
                    <a:pt x="232" y="803"/>
                  </a:cubicBezTo>
                  <a:cubicBezTo>
                    <a:pt x="196" y="768"/>
                    <a:pt x="131" y="726"/>
                    <a:pt x="104" y="685"/>
                  </a:cubicBezTo>
                  <a:cubicBezTo>
                    <a:pt x="56" y="611"/>
                    <a:pt x="21" y="536"/>
                    <a:pt x="4" y="449"/>
                  </a:cubicBezTo>
                  <a:cubicBezTo>
                    <a:pt x="7" y="343"/>
                    <a:pt x="0" y="236"/>
                    <a:pt x="13" y="130"/>
                  </a:cubicBezTo>
                  <a:cubicBezTo>
                    <a:pt x="22" y="60"/>
                    <a:pt x="139" y="33"/>
                    <a:pt x="186" y="21"/>
                  </a:cubicBezTo>
                  <a:cubicBezTo>
                    <a:pt x="198" y="18"/>
                    <a:pt x="222" y="12"/>
                    <a:pt x="222" y="12"/>
                  </a:cubicBezTo>
                  <a:cubicBezTo>
                    <a:pt x="289" y="15"/>
                    <a:pt x="362" y="0"/>
                    <a:pt x="422" y="30"/>
                  </a:cubicBezTo>
                  <a:cubicBezTo>
                    <a:pt x="473" y="56"/>
                    <a:pt x="525" y="77"/>
                    <a:pt x="577" y="103"/>
                  </a:cubicBezTo>
                  <a:cubicBezTo>
                    <a:pt x="619" y="124"/>
                    <a:pt x="655" y="153"/>
                    <a:pt x="695" y="176"/>
                  </a:cubicBezTo>
                  <a:cubicBezTo>
                    <a:pt x="718" y="189"/>
                    <a:pt x="745" y="192"/>
                    <a:pt x="768" y="203"/>
                  </a:cubicBezTo>
                  <a:cubicBezTo>
                    <a:pt x="844" y="240"/>
                    <a:pt x="955" y="294"/>
                    <a:pt x="1041" y="294"/>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98340" name="AutoShape 14"/>
            <p:cNvSpPr>
              <a:spLocks noChangeArrowheads="1"/>
            </p:cNvSpPr>
            <p:nvPr/>
          </p:nvSpPr>
          <p:spPr bwMode="auto">
            <a:xfrm>
              <a:off x="1104" y="2584"/>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1" name="AutoShape 15"/>
            <p:cNvSpPr>
              <a:spLocks noChangeArrowheads="1"/>
            </p:cNvSpPr>
            <p:nvPr/>
          </p:nvSpPr>
          <p:spPr bwMode="auto">
            <a:xfrm>
              <a:off x="1391" y="2647"/>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2" name="AutoShape 16"/>
            <p:cNvSpPr>
              <a:spLocks noChangeArrowheads="1"/>
            </p:cNvSpPr>
            <p:nvPr/>
          </p:nvSpPr>
          <p:spPr bwMode="auto">
            <a:xfrm>
              <a:off x="1286" y="2903"/>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3" name="AutoShape 17"/>
            <p:cNvSpPr>
              <a:spLocks noChangeArrowheads="1"/>
            </p:cNvSpPr>
            <p:nvPr/>
          </p:nvSpPr>
          <p:spPr bwMode="auto">
            <a:xfrm>
              <a:off x="1345" y="2795"/>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4" name="AutoShape 18"/>
            <p:cNvSpPr>
              <a:spLocks noChangeArrowheads="1"/>
            </p:cNvSpPr>
            <p:nvPr/>
          </p:nvSpPr>
          <p:spPr bwMode="auto">
            <a:xfrm>
              <a:off x="1171" y="2752"/>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5" name="AutoShape 19"/>
            <p:cNvSpPr>
              <a:spLocks noChangeArrowheads="1"/>
            </p:cNvSpPr>
            <p:nvPr/>
          </p:nvSpPr>
          <p:spPr bwMode="auto">
            <a:xfrm>
              <a:off x="1168" y="2875"/>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6" name="AutoShape 20"/>
            <p:cNvSpPr>
              <a:spLocks noChangeArrowheads="1"/>
            </p:cNvSpPr>
            <p:nvPr/>
          </p:nvSpPr>
          <p:spPr bwMode="auto">
            <a:xfrm>
              <a:off x="1224" y="2504"/>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7" name="AutoShape 21"/>
            <p:cNvSpPr>
              <a:spLocks noChangeArrowheads="1"/>
            </p:cNvSpPr>
            <p:nvPr/>
          </p:nvSpPr>
          <p:spPr bwMode="auto">
            <a:xfrm>
              <a:off x="1289" y="2628"/>
              <a:ext cx="56" cy="74"/>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8" name="AutoShape 22"/>
            <p:cNvSpPr>
              <a:spLocks noChangeArrowheads="1"/>
            </p:cNvSpPr>
            <p:nvPr/>
          </p:nvSpPr>
          <p:spPr bwMode="auto">
            <a:xfrm>
              <a:off x="1429" y="2882"/>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49" name="Freeform 23"/>
            <p:cNvSpPr>
              <a:spLocks/>
            </p:cNvSpPr>
            <p:nvPr/>
          </p:nvSpPr>
          <p:spPr bwMode="auto">
            <a:xfrm>
              <a:off x="1061" y="2373"/>
              <a:ext cx="573" cy="785"/>
            </a:xfrm>
            <a:custGeom>
              <a:avLst/>
              <a:gdLst>
                <a:gd name="T0" fmla="*/ 1 w 918"/>
                <a:gd name="T1" fmla="*/ 7 h 965"/>
                <a:gd name="T2" fmla="*/ 1 w 918"/>
                <a:gd name="T3" fmla="*/ 7 h 965"/>
                <a:gd name="T4" fmla="*/ 1 w 918"/>
                <a:gd name="T5" fmla="*/ 7 h 965"/>
                <a:gd name="T6" fmla="*/ 1 w 918"/>
                <a:gd name="T7" fmla="*/ 6 h 965"/>
                <a:gd name="T8" fmla="*/ 1 w 918"/>
                <a:gd name="T9" fmla="*/ 6 h 965"/>
                <a:gd name="T10" fmla="*/ 0 w 918"/>
                <a:gd name="T11" fmla="*/ 4 h 965"/>
                <a:gd name="T12" fmla="*/ 1 w 918"/>
                <a:gd name="T13" fmla="*/ 2 h 965"/>
                <a:gd name="T14" fmla="*/ 1 w 918"/>
                <a:gd name="T15" fmla="*/ 2 h 965"/>
                <a:gd name="T16" fmla="*/ 1 w 918"/>
                <a:gd name="T17" fmla="*/ 0 h 965"/>
                <a:gd name="T18" fmla="*/ 1 w 918"/>
                <a:gd name="T19" fmla="*/ 2 h 965"/>
                <a:gd name="T20" fmla="*/ 1 w 918"/>
                <a:gd name="T21" fmla="*/ 2 h 965"/>
                <a:gd name="T22" fmla="*/ 1 w 918"/>
                <a:gd name="T23" fmla="*/ 2 h 965"/>
                <a:gd name="T24" fmla="*/ 1 w 918"/>
                <a:gd name="T25" fmla="*/ 2 h 965"/>
                <a:gd name="T26" fmla="*/ 1 w 918"/>
                <a:gd name="T27" fmla="*/ 2 h 965"/>
                <a:gd name="T28" fmla="*/ 1 w 918"/>
                <a:gd name="T29" fmla="*/ 3 h 965"/>
                <a:gd name="T30" fmla="*/ 1 w 918"/>
                <a:gd name="T31" fmla="*/ 4 h 965"/>
                <a:gd name="T32" fmla="*/ 1 w 918"/>
                <a:gd name="T33" fmla="*/ 5 h 965"/>
                <a:gd name="T34" fmla="*/ 1 w 918"/>
                <a:gd name="T35" fmla="*/ 6 h 965"/>
                <a:gd name="T36" fmla="*/ 1 w 918"/>
                <a:gd name="T37" fmla="*/ 7 h 965"/>
                <a:gd name="T38" fmla="*/ 1 w 918"/>
                <a:gd name="T39" fmla="*/ 8 h 965"/>
                <a:gd name="T40" fmla="*/ 1 w 918"/>
                <a:gd name="T41" fmla="*/ 8 h 965"/>
                <a:gd name="T42" fmla="*/ 1 w 918"/>
                <a:gd name="T43" fmla="*/ 8 h 965"/>
                <a:gd name="T44" fmla="*/ 1 w 918"/>
                <a:gd name="T45" fmla="*/ 8 h 965"/>
                <a:gd name="T46" fmla="*/ 1 w 918"/>
                <a:gd name="T47" fmla="*/ 7 h 965"/>
                <a:gd name="T48" fmla="*/ 1 w 918"/>
                <a:gd name="T49" fmla="*/ 7 h 96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18"/>
                <a:gd name="T76" fmla="*/ 0 h 965"/>
                <a:gd name="T77" fmla="*/ 918 w 918"/>
                <a:gd name="T78" fmla="*/ 965 h 96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18" h="965">
                  <a:moveTo>
                    <a:pt x="227" y="818"/>
                  </a:moveTo>
                  <a:cubicBezTo>
                    <a:pt x="178" y="802"/>
                    <a:pt x="216" y="822"/>
                    <a:pt x="191" y="782"/>
                  </a:cubicBezTo>
                  <a:cubicBezTo>
                    <a:pt x="176" y="757"/>
                    <a:pt x="144" y="746"/>
                    <a:pt x="118" y="737"/>
                  </a:cubicBezTo>
                  <a:cubicBezTo>
                    <a:pt x="106" y="724"/>
                    <a:pt x="92" y="714"/>
                    <a:pt x="81" y="700"/>
                  </a:cubicBezTo>
                  <a:cubicBezTo>
                    <a:pt x="68" y="683"/>
                    <a:pt x="45" y="646"/>
                    <a:pt x="45" y="646"/>
                  </a:cubicBezTo>
                  <a:cubicBezTo>
                    <a:pt x="30" y="585"/>
                    <a:pt x="10" y="526"/>
                    <a:pt x="0" y="464"/>
                  </a:cubicBezTo>
                  <a:cubicBezTo>
                    <a:pt x="3" y="376"/>
                    <a:pt x="1" y="288"/>
                    <a:pt x="9" y="200"/>
                  </a:cubicBezTo>
                  <a:cubicBezTo>
                    <a:pt x="11" y="175"/>
                    <a:pt x="74" y="139"/>
                    <a:pt x="81" y="136"/>
                  </a:cubicBezTo>
                  <a:cubicBezTo>
                    <a:pt x="153" y="101"/>
                    <a:pt x="222" y="22"/>
                    <a:pt x="291" y="0"/>
                  </a:cubicBezTo>
                  <a:cubicBezTo>
                    <a:pt x="314" y="3"/>
                    <a:pt x="364" y="5"/>
                    <a:pt x="391" y="18"/>
                  </a:cubicBezTo>
                  <a:cubicBezTo>
                    <a:pt x="430" y="37"/>
                    <a:pt x="446" y="46"/>
                    <a:pt x="491" y="55"/>
                  </a:cubicBezTo>
                  <a:cubicBezTo>
                    <a:pt x="555" y="98"/>
                    <a:pt x="638" y="100"/>
                    <a:pt x="691" y="164"/>
                  </a:cubicBezTo>
                  <a:cubicBezTo>
                    <a:pt x="760" y="248"/>
                    <a:pt x="665" y="138"/>
                    <a:pt x="718" y="218"/>
                  </a:cubicBezTo>
                  <a:cubicBezTo>
                    <a:pt x="725" y="229"/>
                    <a:pt x="737" y="236"/>
                    <a:pt x="745" y="246"/>
                  </a:cubicBezTo>
                  <a:cubicBezTo>
                    <a:pt x="770" y="278"/>
                    <a:pt x="782" y="319"/>
                    <a:pt x="809" y="346"/>
                  </a:cubicBezTo>
                  <a:cubicBezTo>
                    <a:pt x="830" y="410"/>
                    <a:pt x="816" y="384"/>
                    <a:pt x="845" y="427"/>
                  </a:cubicBezTo>
                  <a:cubicBezTo>
                    <a:pt x="851" y="457"/>
                    <a:pt x="856" y="488"/>
                    <a:pt x="863" y="518"/>
                  </a:cubicBezTo>
                  <a:cubicBezTo>
                    <a:pt x="871" y="549"/>
                    <a:pt x="884" y="578"/>
                    <a:pt x="890" y="609"/>
                  </a:cubicBezTo>
                  <a:cubicBezTo>
                    <a:pt x="902" y="666"/>
                    <a:pt x="900" y="718"/>
                    <a:pt x="918" y="773"/>
                  </a:cubicBezTo>
                  <a:cubicBezTo>
                    <a:pt x="910" y="845"/>
                    <a:pt x="904" y="901"/>
                    <a:pt x="827" y="927"/>
                  </a:cubicBezTo>
                  <a:cubicBezTo>
                    <a:pt x="803" y="935"/>
                    <a:pt x="778" y="940"/>
                    <a:pt x="754" y="946"/>
                  </a:cubicBezTo>
                  <a:cubicBezTo>
                    <a:pt x="742" y="949"/>
                    <a:pt x="718" y="955"/>
                    <a:pt x="718" y="955"/>
                  </a:cubicBezTo>
                  <a:cubicBezTo>
                    <a:pt x="668" y="954"/>
                    <a:pt x="462" y="965"/>
                    <a:pt x="354" y="937"/>
                  </a:cubicBezTo>
                  <a:cubicBezTo>
                    <a:pt x="316" y="927"/>
                    <a:pt x="272" y="891"/>
                    <a:pt x="245" y="864"/>
                  </a:cubicBezTo>
                  <a:cubicBezTo>
                    <a:pt x="231" y="850"/>
                    <a:pt x="192" y="818"/>
                    <a:pt x="227" y="818"/>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grpSp>
          <p:nvGrpSpPr>
            <p:cNvPr id="98350" name="Group 24"/>
            <p:cNvGrpSpPr>
              <a:grpSpLocks/>
            </p:cNvGrpSpPr>
            <p:nvPr/>
          </p:nvGrpSpPr>
          <p:grpSpPr bwMode="auto">
            <a:xfrm>
              <a:off x="551" y="1796"/>
              <a:ext cx="542" cy="954"/>
              <a:chOff x="551" y="1796"/>
              <a:chExt cx="542" cy="954"/>
            </a:xfrm>
          </p:grpSpPr>
          <p:sp>
            <p:nvSpPr>
              <p:cNvPr id="98351" name="AutoShape 25"/>
              <p:cNvSpPr>
                <a:spLocks noChangeArrowheads="1"/>
              </p:cNvSpPr>
              <p:nvPr/>
            </p:nvSpPr>
            <p:spPr bwMode="auto">
              <a:xfrm>
                <a:off x="727" y="2492"/>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2" name="AutoShape 26"/>
              <p:cNvSpPr>
                <a:spLocks noChangeArrowheads="1"/>
              </p:cNvSpPr>
              <p:nvPr/>
            </p:nvSpPr>
            <p:spPr bwMode="auto">
              <a:xfrm>
                <a:off x="651" y="2392"/>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3" name="AutoShape 27"/>
              <p:cNvSpPr>
                <a:spLocks noChangeArrowheads="1"/>
              </p:cNvSpPr>
              <p:nvPr/>
            </p:nvSpPr>
            <p:spPr bwMode="auto">
              <a:xfrm>
                <a:off x="848" y="2405"/>
                <a:ext cx="56" cy="74"/>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4" name="AutoShape 28"/>
              <p:cNvSpPr>
                <a:spLocks noChangeArrowheads="1"/>
              </p:cNvSpPr>
              <p:nvPr/>
            </p:nvSpPr>
            <p:spPr bwMode="auto">
              <a:xfrm>
                <a:off x="753" y="2230"/>
                <a:ext cx="57"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5" name="AutoShape 29"/>
              <p:cNvSpPr>
                <a:spLocks noChangeArrowheads="1"/>
              </p:cNvSpPr>
              <p:nvPr/>
            </p:nvSpPr>
            <p:spPr bwMode="auto">
              <a:xfrm>
                <a:off x="615" y="2508"/>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6" name="AutoShape 30"/>
              <p:cNvSpPr>
                <a:spLocks noChangeArrowheads="1"/>
              </p:cNvSpPr>
              <p:nvPr/>
            </p:nvSpPr>
            <p:spPr bwMode="auto">
              <a:xfrm>
                <a:off x="669" y="2268"/>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7" name="AutoShape 31"/>
              <p:cNvSpPr>
                <a:spLocks noChangeArrowheads="1"/>
              </p:cNvSpPr>
              <p:nvPr/>
            </p:nvSpPr>
            <p:spPr bwMode="auto">
              <a:xfrm>
                <a:off x="857" y="2566"/>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8" name="AutoShape 32"/>
              <p:cNvSpPr>
                <a:spLocks noChangeArrowheads="1"/>
              </p:cNvSpPr>
              <p:nvPr/>
            </p:nvSpPr>
            <p:spPr bwMode="auto">
              <a:xfrm>
                <a:off x="924" y="2260"/>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59" name="AutoShape 33"/>
              <p:cNvSpPr>
                <a:spLocks noChangeArrowheads="1"/>
              </p:cNvSpPr>
              <p:nvPr/>
            </p:nvSpPr>
            <p:spPr bwMode="auto">
              <a:xfrm>
                <a:off x="931" y="2092"/>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60" name="AutoShape 34"/>
              <p:cNvSpPr>
                <a:spLocks noChangeArrowheads="1"/>
              </p:cNvSpPr>
              <p:nvPr/>
            </p:nvSpPr>
            <p:spPr bwMode="auto">
              <a:xfrm>
                <a:off x="881" y="1945"/>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61" name="Freeform 35"/>
              <p:cNvSpPr>
                <a:spLocks/>
              </p:cNvSpPr>
              <p:nvPr/>
            </p:nvSpPr>
            <p:spPr bwMode="auto">
              <a:xfrm>
                <a:off x="551" y="1796"/>
                <a:ext cx="542" cy="954"/>
              </a:xfrm>
              <a:custGeom>
                <a:avLst/>
                <a:gdLst>
                  <a:gd name="T0" fmla="*/ 1 w 869"/>
                  <a:gd name="T1" fmla="*/ 7 h 1173"/>
                  <a:gd name="T2" fmla="*/ 1 w 869"/>
                  <a:gd name="T3" fmla="*/ 8 h 1173"/>
                  <a:gd name="T4" fmla="*/ 1 w 869"/>
                  <a:gd name="T5" fmla="*/ 9 h 1173"/>
                  <a:gd name="T6" fmla="*/ 1 w 869"/>
                  <a:gd name="T7" fmla="*/ 10 h 1173"/>
                  <a:gd name="T8" fmla="*/ 1 w 869"/>
                  <a:gd name="T9" fmla="*/ 10 h 1173"/>
                  <a:gd name="T10" fmla="*/ 1 w 869"/>
                  <a:gd name="T11" fmla="*/ 10 h 1173"/>
                  <a:gd name="T12" fmla="*/ 1 w 869"/>
                  <a:gd name="T13" fmla="*/ 10 h 1173"/>
                  <a:gd name="T14" fmla="*/ 1 w 869"/>
                  <a:gd name="T15" fmla="*/ 9 h 1173"/>
                  <a:gd name="T16" fmla="*/ 1 w 869"/>
                  <a:gd name="T17" fmla="*/ 9 h 1173"/>
                  <a:gd name="T18" fmla="*/ 0 w 869"/>
                  <a:gd name="T19" fmla="*/ 8 h 1173"/>
                  <a:gd name="T20" fmla="*/ 1 w 869"/>
                  <a:gd name="T21" fmla="*/ 5 h 1173"/>
                  <a:gd name="T22" fmla="*/ 1 w 869"/>
                  <a:gd name="T23" fmla="*/ 2 h 1173"/>
                  <a:gd name="T24" fmla="*/ 1 w 869"/>
                  <a:gd name="T25" fmla="*/ 2 h 1173"/>
                  <a:gd name="T26" fmla="*/ 1 w 869"/>
                  <a:gd name="T27" fmla="*/ 2 h 1173"/>
                  <a:gd name="T28" fmla="*/ 1 w 869"/>
                  <a:gd name="T29" fmla="*/ 2 h 1173"/>
                  <a:gd name="T30" fmla="*/ 1 w 869"/>
                  <a:gd name="T31" fmla="*/ 2 h 1173"/>
                  <a:gd name="T32" fmla="*/ 1 w 869"/>
                  <a:gd name="T33" fmla="*/ 0 h 1173"/>
                  <a:gd name="T34" fmla="*/ 1 w 869"/>
                  <a:gd name="T35" fmla="*/ 2 h 1173"/>
                  <a:gd name="T36" fmla="*/ 1 w 869"/>
                  <a:gd name="T37" fmla="*/ 2 h 1173"/>
                  <a:gd name="T38" fmla="*/ 1 w 869"/>
                  <a:gd name="T39" fmla="*/ 2 h 1173"/>
                  <a:gd name="T40" fmla="*/ 1 w 869"/>
                  <a:gd name="T41" fmla="*/ 2 h 1173"/>
                  <a:gd name="T42" fmla="*/ 1 w 869"/>
                  <a:gd name="T43" fmla="*/ 6 h 1173"/>
                  <a:gd name="T44" fmla="*/ 1 w 869"/>
                  <a:gd name="T45" fmla="*/ 7 h 117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69"/>
                  <a:gd name="T70" fmla="*/ 0 h 1173"/>
                  <a:gd name="T71" fmla="*/ 869 w 869"/>
                  <a:gd name="T72" fmla="*/ 1173 h 117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69" h="1173">
                    <a:moveTo>
                      <a:pt x="754" y="791"/>
                    </a:moveTo>
                    <a:cubicBezTo>
                      <a:pt x="743" y="846"/>
                      <a:pt x="731" y="899"/>
                      <a:pt x="699" y="945"/>
                    </a:cubicBezTo>
                    <a:cubicBezTo>
                      <a:pt x="684" y="991"/>
                      <a:pt x="669" y="1036"/>
                      <a:pt x="654" y="1082"/>
                    </a:cubicBezTo>
                    <a:cubicBezTo>
                      <a:pt x="648" y="1100"/>
                      <a:pt x="649" y="1122"/>
                      <a:pt x="636" y="1136"/>
                    </a:cubicBezTo>
                    <a:cubicBezTo>
                      <a:pt x="630" y="1142"/>
                      <a:pt x="626" y="1151"/>
                      <a:pt x="618" y="1155"/>
                    </a:cubicBezTo>
                    <a:cubicBezTo>
                      <a:pt x="601" y="1164"/>
                      <a:pt x="563" y="1173"/>
                      <a:pt x="563" y="1173"/>
                    </a:cubicBezTo>
                    <a:cubicBezTo>
                      <a:pt x="471" y="1168"/>
                      <a:pt x="379" y="1170"/>
                      <a:pt x="290" y="1145"/>
                    </a:cubicBezTo>
                    <a:cubicBezTo>
                      <a:pt x="231" y="1129"/>
                      <a:pt x="182" y="1097"/>
                      <a:pt x="127" y="1073"/>
                    </a:cubicBezTo>
                    <a:cubicBezTo>
                      <a:pt x="93" y="1058"/>
                      <a:pt x="60" y="1039"/>
                      <a:pt x="36" y="1009"/>
                    </a:cubicBezTo>
                    <a:cubicBezTo>
                      <a:pt x="23" y="992"/>
                      <a:pt x="0" y="955"/>
                      <a:pt x="0" y="955"/>
                    </a:cubicBezTo>
                    <a:cubicBezTo>
                      <a:pt x="11" y="805"/>
                      <a:pt x="33" y="644"/>
                      <a:pt x="81" y="500"/>
                    </a:cubicBezTo>
                    <a:cubicBezTo>
                      <a:pt x="92" y="412"/>
                      <a:pt x="99" y="324"/>
                      <a:pt x="109" y="236"/>
                    </a:cubicBezTo>
                    <a:cubicBezTo>
                      <a:pt x="113" y="197"/>
                      <a:pt x="118" y="176"/>
                      <a:pt x="154" y="164"/>
                    </a:cubicBezTo>
                    <a:cubicBezTo>
                      <a:pt x="193" y="123"/>
                      <a:pt x="147" y="165"/>
                      <a:pt x="200" y="136"/>
                    </a:cubicBezTo>
                    <a:cubicBezTo>
                      <a:pt x="241" y="114"/>
                      <a:pt x="266" y="87"/>
                      <a:pt x="309" y="73"/>
                    </a:cubicBezTo>
                    <a:cubicBezTo>
                      <a:pt x="343" y="37"/>
                      <a:pt x="308" y="68"/>
                      <a:pt x="354" y="45"/>
                    </a:cubicBezTo>
                    <a:cubicBezTo>
                      <a:pt x="383" y="30"/>
                      <a:pt x="395" y="11"/>
                      <a:pt x="427" y="0"/>
                    </a:cubicBezTo>
                    <a:cubicBezTo>
                      <a:pt x="520" y="23"/>
                      <a:pt x="626" y="29"/>
                      <a:pt x="709" y="82"/>
                    </a:cubicBezTo>
                    <a:cubicBezTo>
                      <a:pt x="738" y="125"/>
                      <a:pt x="765" y="172"/>
                      <a:pt x="809" y="200"/>
                    </a:cubicBezTo>
                    <a:cubicBezTo>
                      <a:pt x="821" y="218"/>
                      <a:pt x="838" y="234"/>
                      <a:pt x="845" y="255"/>
                    </a:cubicBezTo>
                    <a:cubicBezTo>
                      <a:pt x="851" y="273"/>
                      <a:pt x="863" y="309"/>
                      <a:pt x="863" y="309"/>
                    </a:cubicBezTo>
                    <a:cubicBezTo>
                      <a:pt x="858" y="436"/>
                      <a:pt x="869" y="596"/>
                      <a:pt x="790" y="709"/>
                    </a:cubicBezTo>
                    <a:cubicBezTo>
                      <a:pt x="787" y="717"/>
                      <a:pt x="776" y="791"/>
                      <a:pt x="754" y="791"/>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grpSp>
      </p:grpSp>
      <p:sp>
        <p:nvSpPr>
          <p:cNvPr id="98310" name="Rectangle 36"/>
          <p:cNvSpPr>
            <a:spLocks noChangeArrowheads="1"/>
          </p:cNvSpPr>
          <p:nvPr/>
        </p:nvSpPr>
        <p:spPr bwMode="auto">
          <a:xfrm>
            <a:off x="6326188" y="2678114"/>
            <a:ext cx="3751262" cy="3348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grpSp>
        <p:nvGrpSpPr>
          <p:cNvPr id="98311" name="Group 37"/>
          <p:cNvGrpSpPr>
            <a:grpSpLocks/>
          </p:cNvGrpSpPr>
          <p:nvPr/>
        </p:nvGrpSpPr>
        <p:grpSpPr bwMode="auto">
          <a:xfrm>
            <a:off x="6765926" y="3225801"/>
            <a:ext cx="2398713" cy="2214563"/>
            <a:chOff x="3302" y="2032"/>
            <a:chExt cx="1511" cy="1395"/>
          </a:xfrm>
        </p:grpSpPr>
        <p:sp>
          <p:nvSpPr>
            <p:cNvPr id="98314" name="AutoShape 38"/>
            <p:cNvSpPr>
              <a:spLocks noChangeArrowheads="1"/>
            </p:cNvSpPr>
            <p:nvPr/>
          </p:nvSpPr>
          <p:spPr bwMode="auto">
            <a:xfrm>
              <a:off x="3366" y="2777"/>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15" name="AutoShape 39"/>
            <p:cNvSpPr>
              <a:spLocks noChangeArrowheads="1"/>
            </p:cNvSpPr>
            <p:nvPr/>
          </p:nvSpPr>
          <p:spPr bwMode="auto">
            <a:xfrm>
              <a:off x="3420" y="2537"/>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16" name="AutoShape 40"/>
            <p:cNvSpPr>
              <a:spLocks noChangeArrowheads="1"/>
            </p:cNvSpPr>
            <p:nvPr/>
          </p:nvSpPr>
          <p:spPr bwMode="auto">
            <a:xfrm>
              <a:off x="4360" y="2262"/>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17" name="AutoShape 41"/>
            <p:cNvSpPr>
              <a:spLocks noChangeArrowheads="1"/>
            </p:cNvSpPr>
            <p:nvPr/>
          </p:nvSpPr>
          <p:spPr bwMode="auto">
            <a:xfrm>
              <a:off x="4317" y="2585"/>
              <a:ext cx="56" cy="75"/>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18" name="AutoShape 42"/>
            <p:cNvSpPr>
              <a:spLocks noChangeArrowheads="1"/>
            </p:cNvSpPr>
            <p:nvPr/>
          </p:nvSpPr>
          <p:spPr bwMode="auto">
            <a:xfrm>
              <a:off x="4695" y="2464"/>
              <a:ext cx="56" cy="74"/>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19" name="AutoShape 43"/>
            <p:cNvSpPr>
              <a:spLocks noChangeArrowheads="1"/>
            </p:cNvSpPr>
            <p:nvPr/>
          </p:nvSpPr>
          <p:spPr bwMode="auto">
            <a:xfrm>
              <a:off x="3608" y="2835"/>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0" name="AutoShape 44"/>
            <p:cNvSpPr>
              <a:spLocks noChangeArrowheads="1"/>
            </p:cNvSpPr>
            <p:nvPr/>
          </p:nvSpPr>
          <p:spPr bwMode="auto">
            <a:xfrm>
              <a:off x="4037" y="3172"/>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1" name="AutoShape 45"/>
            <p:cNvSpPr>
              <a:spLocks noChangeArrowheads="1"/>
            </p:cNvSpPr>
            <p:nvPr/>
          </p:nvSpPr>
          <p:spPr bwMode="auto">
            <a:xfrm>
              <a:off x="4096" y="3064"/>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2" name="AutoShape 46"/>
            <p:cNvSpPr>
              <a:spLocks noChangeArrowheads="1"/>
            </p:cNvSpPr>
            <p:nvPr/>
          </p:nvSpPr>
          <p:spPr bwMode="auto">
            <a:xfrm>
              <a:off x="3675" y="2529"/>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3" name="AutoShape 47"/>
            <p:cNvSpPr>
              <a:spLocks noChangeArrowheads="1"/>
            </p:cNvSpPr>
            <p:nvPr/>
          </p:nvSpPr>
          <p:spPr bwMode="auto">
            <a:xfrm>
              <a:off x="3922" y="3021"/>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4" name="AutoShape 48"/>
            <p:cNvSpPr>
              <a:spLocks noChangeArrowheads="1"/>
            </p:cNvSpPr>
            <p:nvPr/>
          </p:nvSpPr>
          <p:spPr bwMode="auto">
            <a:xfrm>
              <a:off x="3682" y="2361"/>
              <a:ext cx="56" cy="75"/>
            </a:xfrm>
            <a:prstGeom prst="flowChartConnector">
              <a:avLst/>
            </a:prstGeom>
            <a:solidFill>
              <a:schemeClr val="accent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5" name="AutoShape 49"/>
            <p:cNvSpPr>
              <a:spLocks noChangeArrowheads="1"/>
            </p:cNvSpPr>
            <p:nvPr/>
          </p:nvSpPr>
          <p:spPr bwMode="auto">
            <a:xfrm>
              <a:off x="4184" y="2114"/>
              <a:ext cx="56" cy="74"/>
            </a:xfrm>
            <a:prstGeom prst="flowChartConnector">
              <a:avLst/>
            </a:prstGeom>
            <a:solidFill>
              <a:schemeClr val="bg1"/>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6" name="AutoShape 50"/>
            <p:cNvSpPr>
              <a:spLocks noChangeArrowheads="1"/>
            </p:cNvSpPr>
            <p:nvPr/>
          </p:nvSpPr>
          <p:spPr bwMode="auto">
            <a:xfrm>
              <a:off x="3975" y="2773"/>
              <a:ext cx="56" cy="75"/>
            </a:xfrm>
            <a:prstGeom prst="flowChartConnector">
              <a:avLst/>
            </a:prstGeom>
            <a:solidFill>
              <a:schemeClr val="tx2"/>
            </a:solidFill>
            <a:ln w="9525">
              <a:solidFill>
                <a:schemeClr val="tx1"/>
              </a:solidFill>
              <a:round/>
              <a:headEnd/>
              <a:tailEnd/>
            </a:ln>
          </p:spPr>
          <p:txBody>
            <a:bodyPr wrap="none" anchor="ct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pPr eaLnBrk="1" hangingPunct="1"/>
              <a:endParaRPr lang="en-US" altLang="en-US"/>
            </a:p>
          </p:txBody>
        </p:sp>
        <p:sp>
          <p:nvSpPr>
            <p:cNvPr id="98327" name="Freeform 51"/>
            <p:cNvSpPr>
              <a:spLocks/>
            </p:cNvSpPr>
            <p:nvPr/>
          </p:nvSpPr>
          <p:spPr bwMode="auto">
            <a:xfrm>
              <a:off x="4127" y="2032"/>
              <a:ext cx="686" cy="877"/>
            </a:xfrm>
            <a:custGeom>
              <a:avLst/>
              <a:gdLst>
                <a:gd name="T0" fmla="*/ 1 w 1101"/>
                <a:gd name="T1" fmla="*/ 2 h 1077"/>
                <a:gd name="T2" fmla="*/ 1 w 1101"/>
                <a:gd name="T3" fmla="*/ 5 h 1077"/>
                <a:gd name="T4" fmla="*/ 1 w 1101"/>
                <a:gd name="T5" fmla="*/ 9 h 1077"/>
                <a:gd name="T6" fmla="*/ 1 w 1101"/>
                <a:gd name="T7" fmla="*/ 9 h 1077"/>
                <a:gd name="T8" fmla="*/ 1 w 1101"/>
                <a:gd name="T9" fmla="*/ 10 h 1077"/>
                <a:gd name="T10" fmla="*/ 1 w 1101"/>
                <a:gd name="T11" fmla="*/ 9 h 1077"/>
                <a:gd name="T12" fmla="*/ 1 w 1101"/>
                <a:gd name="T13" fmla="*/ 9 h 1077"/>
                <a:gd name="T14" fmla="*/ 1 w 1101"/>
                <a:gd name="T15" fmla="*/ 9 h 1077"/>
                <a:gd name="T16" fmla="*/ 1 w 1101"/>
                <a:gd name="T17" fmla="*/ 8 h 1077"/>
                <a:gd name="T18" fmla="*/ 1 w 1101"/>
                <a:gd name="T19" fmla="*/ 7 h 1077"/>
                <a:gd name="T20" fmla="*/ 1 w 1101"/>
                <a:gd name="T21" fmla="*/ 6 h 1077"/>
                <a:gd name="T22" fmla="*/ 1 w 1101"/>
                <a:gd name="T23" fmla="*/ 4 h 1077"/>
                <a:gd name="T24" fmla="*/ 1 w 1101"/>
                <a:gd name="T25" fmla="*/ 2 h 1077"/>
                <a:gd name="T26" fmla="*/ 1 w 1101"/>
                <a:gd name="T27" fmla="*/ 2 h 1077"/>
                <a:gd name="T28" fmla="*/ 1 w 1101"/>
                <a:gd name="T29" fmla="*/ 2 h 1077"/>
                <a:gd name="T30" fmla="*/ 1 w 1101"/>
                <a:gd name="T31" fmla="*/ 2 h 1077"/>
                <a:gd name="T32" fmla="*/ 1 w 1101"/>
                <a:gd name="T33" fmla="*/ 2 h 1077"/>
                <a:gd name="T34" fmla="*/ 1 w 1101"/>
                <a:gd name="T35" fmla="*/ 2 h 1077"/>
                <a:gd name="T36" fmla="*/ 1 w 1101"/>
                <a:gd name="T37" fmla="*/ 2 h 1077"/>
                <a:gd name="T38" fmla="*/ 1 w 1101"/>
                <a:gd name="T39" fmla="*/ 2 h 107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101"/>
                <a:gd name="T61" fmla="*/ 0 h 1077"/>
                <a:gd name="T62" fmla="*/ 1101 w 1101"/>
                <a:gd name="T63" fmla="*/ 1077 h 107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101" h="1077">
                  <a:moveTo>
                    <a:pt x="1041" y="294"/>
                  </a:moveTo>
                  <a:cubicBezTo>
                    <a:pt x="1062" y="357"/>
                    <a:pt x="1070" y="419"/>
                    <a:pt x="1077" y="485"/>
                  </a:cubicBezTo>
                  <a:cubicBezTo>
                    <a:pt x="1072" y="641"/>
                    <a:pt x="1101" y="797"/>
                    <a:pt x="1013" y="930"/>
                  </a:cubicBezTo>
                  <a:cubicBezTo>
                    <a:pt x="1001" y="966"/>
                    <a:pt x="984" y="1017"/>
                    <a:pt x="950" y="1040"/>
                  </a:cubicBezTo>
                  <a:cubicBezTo>
                    <a:pt x="920" y="1060"/>
                    <a:pt x="884" y="1065"/>
                    <a:pt x="850" y="1076"/>
                  </a:cubicBezTo>
                  <a:cubicBezTo>
                    <a:pt x="677" y="1068"/>
                    <a:pt x="701" y="1077"/>
                    <a:pt x="595" y="1040"/>
                  </a:cubicBezTo>
                  <a:cubicBezTo>
                    <a:pt x="556" y="1026"/>
                    <a:pt x="527" y="1007"/>
                    <a:pt x="486" y="994"/>
                  </a:cubicBezTo>
                  <a:cubicBezTo>
                    <a:pt x="477" y="991"/>
                    <a:pt x="459" y="985"/>
                    <a:pt x="459" y="985"/>
                  </a:cubicBezTo>
                  <a:cubicBezTo>
                    <a:pt x="417" y="943"/>
                    <a:pt x="369" y="911"/>
                    <a:pt x="322" y="876"/>
                  </a:cubicBezTo>
                  <a:cubicBezTo>
                    <a:pt x="287" y="850"/>
                    <a:pt x="271" y="816"/>
                    <a:pt x="232" y="803"/>
                  </a:cubicBezTo>
                  <a:cubicBezTo>
                    <a:pt x="196" y="768"/>
                    <a:pt x="131" y="726"/>
                    <a:pt x="104" y="685"/>
                  </a:cubicBezTo>
                  <a:cubicBezTo>
                    <a:pt x="56" y="611"/>
                    <a:pt x="21" y="536"/>
                    <a:pt x="4" y="449"/>
                  </a:cubicBezTo>
                  <a:cubicBezTo>
                    <a:pt x="7" y="343"/>
                    <a:pt x="0" y="236"/>
                    <a:pt x="13" y="130"/>
                  </a:cubicBezTo>
                  <a:cubicBezTo>
                    <a:pt x="22" y="60"/>
                    <a:pt x="139" y="33"/>
                    <a:pt x="186" y="21"/>
                  </a:cubicBezTo>
                  <a:cubicBezTo>
                    <a:pt x="198" y="18"/>
                    <a:pt x="222" y="12"/>
                    <a:pt x="222" y="12"/>
                  </a:cubicBezTo>
                  <a:cubicBezTo>
                    <a:pt x="289" y="15"/>
                    <a:pt x="362" y="0"/>
                    <a:pt x="422" y="30"/>
                  </a:cubicBezTo>
                  <a:cubicBezTo>
                    <a:pt x="473" y="56"/>
                    <a:pt x="525" y="77"/>
                    <a:pt x="577" y="103"/>
                  </a:cubicBezTo>
                  <a:cubicBezTo>
                    <a:pt x="619" y="124"/>
                    <a:pt x="655" y="153"/>
                    <a:pt x="695" y="176"/>
                  </a:cubicBezTo>
                  <a:cubicBezTo>
                    <a:pt x="718" y="189"/>
                    <a:pt x="745" y="192"/>
                    <a:pt x="768" y="203"/>
                  </a:cubicBezTo>
                  <a:cubicBezTo>
                    <a:pt x="844" y="240"/>
                    <a:pt x="955" y="294"/>
                    <a:pt x="1041" y="294"/>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98328" name="Freeform 52"/>
            <p:cNvSpPr>
              <a:spLocks/>
            </p:cNvSpPr>
            <p:nvPr/>
          </p:nvSpPr>
          <p:spPr bwMode="auto">
            <a:xfrm>
              <a:off x="3812" y="2642"/>
              <a:ext cx="573" cy="785"/>
            </a:xfrm>
            <a:custGeom>
              <a:avLst/>
              <a:gdLst>
                <a:gd name="T0" fmla="*/ 1 w 918"/>
                <a:gd name="T1" fmla="*/ 7 h 965"/>
                <a:gd name="T2" fmla="*/ 1 w 918"/>
                <a:gd name="T3" fmla="*/ 7 h 965"/>
                <a:gd name="T4" fmla="*/ 1 w 918"/>
                <a:gd name="T5" fmla="*/ 7 h 965"/>
                <a:gd name="T6" fmla="*/ 1 w 918"/>
                <a:gd name="T7" fmla="*/ 6 h 965"/>
                <a:gd name="T8" fmla="*/ 1 w 918"/>
                <a:gd name="T9" fmla="*/ 6 h 965"/>
                <a:gd name="T10" fmla="*/ 0 w 918"/>
                <a:gd name="T11" fmla="*/ 4 h 965"/>
                <a:gd name="T12" fmla="*/ 1 w 918"/>
                <a:gd name="T13" fmla="*/ 2 h 965"/>
                <a:gd name="T14" fmla="*/ 1 w 918"/>
                <a:gd name="T15" fmla="*/ 2 h 965"/>
                <a:gd name="T16" fmla="*/ 1 w 918"/>
                <a:gd name="T17" fmla="*/ 0 h 965"/>
                <a:gd name="T18" fmla="*/ 1 w 918"/>
                <a:gd name="T19" fmla="*/ 2 h 965"/>
                <a:gd name="T20" fmla="*/ 1 w 918"/>
                <a:gd name="T21" fmla="*/ 2 h 965"/>
                <a:gd name="T22" fmla="*/ 1 w 918"/>
                <a:gd name="T23" fmla="*/ 2 h 965"/>
                <a:gd name="T24" fmla="*/ 1 w 918"/>
                <a:gd name="T25" fmla="*/ 2 h 965"/>
                <a:gd name="T26" fmla="*/ 1 w 918"/>
                <a:gd name="T27" fmla="*/ 2 h 965"/>
                <a:gd name="T28" fmla="*/ 1 w 918"/>
                <a:gd name="T29" fmla="*/ 3 h 965"/>
                <a:gd name="T30" fmla="*/ 1 w 918"/>
                <a:gd name="T31" fmla="*/ 4 h 965"/>
                <a:gd name="T32" fmla="*/ 1 w 918"/>
                <a:gd name="T33" fmla="*/ 5 h 965"/>
                <a:gd name="T34" fmla="*/ 1 w 918"/>
                <a:gd name="T35" fmla="*/ 6 h 965"/>
                <a:gd name="T36" fmla="*/ 1 w 918"/>
                <a:gd name="T37" fmla="*/ 7 h 965"/>
                <a:gd name="T38" fmla="*/ 1 w 918"/>
                <a:gd name="T39" fmla="*/ 8 h 965"/>
                <a:gd name="T40" fmla="*/ 1 w 918"/>
                <a:gd name="T41" fmla="*/ 8 h 965"/>
                <a:gd name="T42" fmla="*/ 1 w 918"/>
                <a:gd name="T43" fmla="*/ 8 h 965"/>
                <a:gd name="T44" fmla="*/ 1 w 918"/>
                <a:gd name="T45" fmla="*/ 8 h 965"/>
                <a:gd name="T46" fmla="*/ 1 w 918"/>
                <a:gd name="T47" fmla="*/ 7 h 965"/>
                <a:gd name="T48" fmla="*/ 1 w 918"/>
                <a:gd name="T49" fmla="*/ 7 h 96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18"/>
                <a:gd name="T76" fmla="*/ 0 h 965"/>
                <a:gd name="T77" fmla="*/ 918 w 918"/>
                <a:gd name="T78" fmla="*/ 965 h 96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18" h="965">
                  <a:moveTo>
                    <a:pt x="227" y="818"/>
                  </a:moveTo>
                  <a:cubicBezTo>
                    <a:pt x="178" y="802"/>
                    <a:pt x="216" y="822"/>
                    <a:pt x="191" y="782"/>
                  </a:cubicBezTo>
                  <a:cubicBezTo>
                    <a:pt x="176" y="757"/>
                    <a:pt x="144" y="746"/>
                    <a:pt x="118" y="737"/>
                  </a:cubicBezTo>
                  <a:cubicBezTo>
                    <a:pt x="106" y="724"/>
                    <a:pt x="92" y="714"/>
                    <a:pt x="81" y="700"/>
                  </a:cubicBezTo>
                  <a:cubicBezTo>
                    <a:pt x="68" y="683"/>
                    <a:pt x="45" y="646"/>
                    <a:pt x="45" y="646"/>
                  </a:cubicBezTo>
                  <a:cubicBezTo>
                    <a:pt x="30" y="585"/>
                    <a:pt x="10" y="526"/>
                    <a:pt x="0" y="464"/>
                  </a:cubicBezTo>
                  <a:cubicBezTo>
                    <a:pt x="3" y="376"/>
                    <a:pt x="1" y="288"/>
                    <a:pt x="9" y="200"/>
                  </a:cubicBezTo>
                  <a:cubicBezTo>
                    <a:pt x="11" y="175"/>
                    <a:pt x="74" y="139"/>
                    <a:pt x="81" y="136"/>
                  </a:cubicBezTo>
                  <a:cubicBezTo>
                    <a:pt x="153" y="101"/>
                    <a:pt x="222" y="22"/>
                    <a:pt x="291" y="0"/>
                  </a:cubicBezTo>
                  <a:cubicBezTo>
                    <a:pt x="314" y="3"/>
                    <a:pt x="364" y="5"/>
                    <a:pt x="391" y="18"/>
                  </a:cubicBezTo>
                  <a:cubicBezTo>
                    <a:pt x="430" y="37"/>
                    <a:pt x="446" y="46"/>
                    <a:pt x="491" y="55"/>
                  </a:cubicBezTo>
                  <a:cubicBezTo>
                    <a:pt x="555" y="98"/>
                    <a:pt x="638" y="100"/>
                    <a:pt x="691" y="164"/>
                  </a:cubicBezTo>
                  <a:cubicBezTo>
                    <a:pt x="760" y="248"/>
                    <a:pt x="665" y="138"/>
                    <a:pt x="718" y="218"/>
                  </a:cubicBezTo>
                  <a:cubicBezTo>
                    <a:pt x="725" y="229"/>
                    <a:pt x="737" y="236"/>
                    <a:pt x="745" y="246"/>
                  </a:cubicBezTo>
                  <a:cubicBezTo>
                    <a:pt x="770" y="278"/>
                    <a:pt x="782" y="319"/>
                    <a:pt x="809" y="346"/>
                  </a:cubicBezTo>
                  <a:cubicBezTo>
                    <a:pt x="830" y="410"/>
                    <a:pt x="816" y="384"/>
                    <a:pt x="845" y="427"/>
                  </a:cubicBezTo>
                  <a:cubicBezTo>
                    <a:pt x="851" y="457"/>
                    <a:pt x="856" y="488"/>
                    <a:pt x="863" y="518"/>
                  </a:cubicBezTo>
                  <a:cubicBezTo>
                    <a:pt x="871" y="549"/>
                    <a:pt x="884" y="578"/>
                    <a:pt x="890" y="609"/>
                  </a:cubicBezTo>
                  <a:cubicBezTo>
                    <a:pt x="902" y="666"/>
                    <a:pt x="900" y="718"/>
                    <a:pt x="918" y="773"/>
                  </a:cubicBezTo>
                  <a:cubicBezTo>
                    <a:pt x="910" y="845"/>
                    <a:pt x="904" y="901"/>
                    <a:pt x="827" y="927"/>
                  </a:cubicBezTo>
                  <a:cubicBezTo>
                    <a:pt x="803" y="935"/>
                    <a:pt x="778" y="940"/>
                    <a:pt x="754" y="946"/>
                  </a:cubicBezTo>
                  <a:cubicBezTo>
                    <a:pt x="742" y="949"/>
                    <a:pt x="718" y="955"/>
                    <a:pt x="718" y="955"/>
                  </a:cubicBezTo>
                  <a:cubicBezTo>
                    <a:pt x="668" y="954"/>
                    <a:pt x="462" y="965"/>
                    <a:pt x="354" y="937"/>
                  </a:cubicBezTo>
                  <a:cubicBezTo>
                    <a:pt x="316" y="927"/>
                    <a:pt x="272" y="891"/>
                    <a:pt x="245" y="864"/>
                  </a:cubicBezTo>
                  <a:cubicBezTo>
                    <a:pt x="231" y="850"/>
                    <a:pt x="192" y="818"/>
                    <a:pt x="227" y="818"/>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98329" name="Freeform 53"/>
            <p:cNvSpPr>
              <a:spLocks/>
            </p:cNvSpPr>
            <p:nvPr/>
          </p:nvSpPr>
          <p:spPr bwMode="auto">
            <a:xfrm>
              <a:off x="3302" y="2065"/>
              <a:ext cx="542" cy="954"/>
            </a:xfrm>
            <a:custGeom>
              <a:avLst/>
              <a:gdLst>
                <a:gd name="T0" fmla="*/ 1 w 869"/>
                <a:gd name="T1" fmla="*/ 7 h 1173"/>
                <a:gd name="T2" fmla="*/ 1 w 869"/>
                <a:gd name="T3" fmla="*/ 8 h 1173"/>
                <a:gd name="T4" fmla="*/ 1 w 869"/>
                <a:gd name="T5" fmla="*/ 9 h 1173"/>
                <a:gd name="T6" fmla="*/ 1 w 869"/>
                <a:gd name="T7" fmla="*/ 10 h 1173"/>
                <a:gd name="T8" fmla="*/ 1 w 869"/>
                <a:gd name="T9" fmla="*/ 10 h 1173"/>
                <a:gd name="T10" fmla="*/ 1 w 869"/>
                <a:gd name="T11" fmla="*/ 10 h 1173"/>
                <a:gd name="T12" fmla="*/ 1 w 869"/>
                <a:gd name="T13" fmla="*/ 10 h 1173"/>
                <a:gd name="T14" fmla="*/ 1 w 869"/>
                <a:gd name="T15" fmla="*/ 9 h 1173"/>
                <a:gd name="T16" fmla="*/ 1 w 869"/>
                <a:gd name="T17" fmla="*/ 9 h 1173"/>
                <a:gd name="T18" fmla="*/ 0 w 869"/>
                <a:gd name="T19" fmla="*/ 8 h 1173"/>
                <a:gd name="T20" fmla="*/ 1 w 869"/>
                <a:gd name="T21" fmla="*/ 5 h 1173"/>
                <a:gd name="T22" fmla="*/ 1 w 869"/>
                <a:gd name="T23" fmla="*/ 2 h 1173"/>
                <a:gd name="T24" fmla="*/ 1 w 869"/>
                <a:gd name="T25" fmla="*/ 2 h 1173"/>
                <a:gd name="T26" fmla="*/ 1 w 869"/>
                <a:gd name="T27" fmla="*/ 2 h 1173"/>
                <a:gd name="T28" fmla="*/ 1 w 869"/>
                <a:gd name="T29" fmla="*/ 2 h 1173"/>
                <a:gd name="T30" fmla="*/ 1 w 869"/>
                <a:gd name="T31" fmla="*/ 2 h 1173"/>
                <a:gd name="T32" fmla="*/ 1 w 869"/>
                <a:gd name="T33" fmla="*/ 0 h 1173"/>
                <a:gd name="T34" fmla="*/ 1 w 869"/>
                <a:gd name="T35" fmla="*/ 2 h 1173"/>
                <a:gd name="T36" fmla="*/ 1 w 869"/>
                <a:gd name="T37" fmla="*/ 2 h 1173"/>
                <a:gd name="T38" fmla="*/ 1 w 869"/>
                <a:gd name="T39" fmla="*/ 2 h 1173"/>
                <a:gd name="T40" fmla="*/ 1 w 869"/>
                <a:gd name="T41" fmla="*/ 2 h 1173"/>
                <a:gd name="T42" fmla="*/ 1 w 869"/>
                <a:gd name="T43" fmla="*/ 6 h 1173"/>
                <a:gd name="T44" fmla="*/ 1 w 869"/>
                <a:gd name="T45" fmla="*/ 7 h 117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69"/>
                <a:gd name="T70" fmla="*/ 0 h 1173"/>
                <a:gd name="T71" fmla="*/ 869 w 869"/>
                <a:gd name="T72" fmla="*/ 1173 h 117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69" h="1173">
                  <a:moveTo>
                    <a:pt x="754" y="791"/>
                  </a:moveTo>
                  <a:cubicBezTo>
                    <a:pt x="743" y="846"/>
                    <a:pt x="731" y="899"/>
                    <a:pt x="699" y="945"/>
                  </a:cubicBezTo>
                  <a:cubicBezTo>
                    <a:pt x="684" y="991"/>
                    <a:pt x="669" y="1036"/>
                    <a:pt x="654" y="1082"/>
                  </a:cubicBezTo>
                  <a:cubicBezTo>
                    <a:pt x="648" y="1100"/>
                    <a:pt x="649" y="1122"/>
                    <a:pt x="636" y="1136"/>
                  </a:cubicBezTo>
                  <a:cubicBezTo>
                    <a:pt x="630" y="1142"/>
                    <a:pt x="626" y="1151"/>
                    <a:pt x="618" y="1155"/>
                  </a:cubicBezTo>
                  <a:cubicBezTo>
                    <a:pt x="601" y="1164"/>
                    <a:pt x="563" y="1173"/>
                    <a:pt x="563" y="1173"/>
                  </a:cubicBezTo>
                  <a:cubicBezTo>
                    <a:pt x="471" y="1168"/>
                    <a:pt x="379" y="1170"/>
                    <a:pt x="290" y="1145"/>
                  </a:cubicBezTo>
                  <a:cubicBezTo>
                    <a:pt x="231" y="1129"/>
                    <a:pt x="182" y="1097"/>
                    <a:pt x="127" y="1073"/>
                  </a:cubicBezTo>
                  <a:cubicBezTo>
                    <a:pt x="93" y="1058"/>
                    <a:pt x="60" y="1039"/>
                    <a:pt x="36" y="1009"/>
                  </a:cubicBezTo>
                  <a:cubicBezTo>
                    <a:pt x="23" y="992"/>
                    <a:pt x="0" y="955"/>
                    <a:pt x="0" y="955"/>
                  </a:cubicBezTo>
                  <a:cubicBezTo>
                    <a:pt x="11" y="805"/>
                    <a:pt x="33" y="644"/>
                    <a:pt x="81" y="500"/>
                  </a:cubicBezTo>
                  <a:cubicBezTo>
                    <a:pt x="92" y="412"/>
                    <a:pt x="99" y="324"/>
                    <a:pt x="109" y="236"/>
                  </a:cubicBezTo>
                  <a:cubicBezTo>
                    <a:pt x="113" y="197"/>
                    <a:pt x="118" y="176"/>
                    <a:pt x="154" y="164"/>
                  </a:cubicBezTo>
                  <a:cubicBezTo>
                    <a:pt x="193" y="123"/>
                    <a:pt x="147" y="165"/>
                    <a:pt x="200" y="136"/>
                  </a:cubicBezTo>
                  <a:cubicBezTo>
                    <a:pt x="241" y="114"/>
                    <a:pt x="266" y="87"/>
                    <a:pt x="309" y="73"/>
                  </a:cubicBezTo>
                  <a:cubicBezTo>
                    <a:pt x="343" y="37"/>
                    <a:pt x="308" y="68"/>
                    <a:pt x="354" y="45"/>
                  </a:cubicBezTo>
                  <a:cubicBezTo>
                    <a:pt x="383" y="30"/>
                    <a:pt x="395" y="11"/>
                    <a:pt x="427" y="0"/>
                  </a:cubicBezTo>
                  <a:cubicBezTo>
                    <a:pt x="520" y="23"/>
                    <a:pt x="626" y="29"/>
                    <a:pt x="709" y="82"/>
                  </a:cubicBezTo>
                  <a:cubicBezTo>
                    <a:pt x="738" y="125"/>
                    <a:pt x="765" y="172"/>
                    <a:pt x="809" y="200"/>
                  </a:cubicBezTo>
                  <a:cubicBezTo>
                    <a:pt x="821" y="218"/>
                    <a:pt x="838" y="234"/>
                    <a:pt x="845" y="255"/>
                  </a:cubicBezTo>
                  <a:cubicBezTo>
                    <a:pt x="851" y="273"/>
                    <a:pt x="863" y="309"/>
                    <a:pt x="863" y="309"/>
                  </a:cubicBezTo>
                  <a:cubicBezTo>
                    <a:pt x="858" y="436"/>
                    <a:pt x="869" y="596"/>
                    <a:pt x="790" y="709"/>
                  </a:cubicBezTo>
                  <a:cubicBezTo>
                    <a:pt x="787" y="717"/>
                    <a:pt x="776" y="791"/>
                    <a:pt x="754" y="791"/>
                  </a:cubicBez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grpSp>
      <p:sp>
        <p:nvSpPr>
          <p:cNvPr id="98312" name="Text Box 54"/>
          <p:cNvSpPr txBox="1">
            <a:spLocks noChangeArrowheads="1"/>
          </p:cNvSpPr>
          <p:nvPr/>
        </p:nvSpPr>
        <p:spPr bwMode="auto">
          <a:xfrm>
            <a:off x="2987676" y="1897063"/>
            <a:ext cx="1470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2400">
                <a:latin typeface="Times New Roman" panose="02020603050405020304" pitchFamily="18" charset="0"/>
              </a:rPr>
              <a:t>Raw Data </a:t>
            </a:r>
          </a:p>
        </p:txBody>
      </p:sp>
      <p:sp>
        <p:nvSpPr>
          <p:cNvPr id="98313" name="Text Box 55"/>
          <p:cNvSpPr txBox="1">
            <a:spLocks noChangeArrowheads="1"/>
          </p:cNvSpPr>
          <p:nvPr/>
        </p:nvSpPr>
        <p:spPr bwMode="auto">
          <a:xfrm>
            <a:off x="6567489" y="1839913"/>
            <a:ext cx="26431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r>
              <a:rPr lang="en-US" altLang="en-US" sz="2400">
                <a:latin typeface="Times New Roman" panose="02020603050405020304" pitchFamily="18" charset="0"/>
              </a:rPr>
              <a:t>Mẫu cụm/phân tầng</a:t>
            </a:r>
          </a:p>
        </p:txBody>
      </p:sp>
    </p:spTree>
    <p:extLst>
      <p:ext uri="{BB962C8B-B14F-4D97-AF65-F5344CB8AC3E}">
        <p14:creationId xmlns:p14="http://schemas.microsoft.com/office/powerpoint/2010/main" val="1140977129"/>
      </p:ext>
    </p:extLst>
  </p:cSld>
  <p:clrMapOvr>
    <a:masterClrMapping/>
  </p:clrMapOvr>
  <p:transition>
    <p:checke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A3C9BCD4-F6FA-4EC4-9793-DCDB669FB5B4}" type="datetime4">
              <a:rPr lang="en-US" altLang="en-US" sz="1200"/>
              <a:pPr/>
              <a:t>April 18, 2017</a:t>
            </a:fld>
            <a:endParaRPr lang="en-US" altLang="en-US" sz="1200"/>
          </a:p>
        </p:txBody>
      </p:sp>
      <p:sp>
        <p:nvSpPr>
          <p:cNvPr id="993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0069E568-4639-4656-8DFD-CCA62C8231A3}" type="slidenum">
              <a:rPr lang="en-US" altLang="en-US" sz="1200"/>
              <a:pPr/>
              <a:t>6</a:t>
            </a:fld>
            <a:endParaRPr lang="en-US" altLang="en-US" sz="1200"/>
          </a:p>
        </p:txBody>
      </p:sp>
      <p:sp>
        <p:nvSpPr>
          <p:cNvPr id="99332" name="Rectangle 2"/>
          <p:cNvSpPr>
            <a:spLocks noGrp="1" noChangeArrowheads="1"/>
          </p:cNvSpPr>
          <p:nvPr>
            <p:ph type="title"/>
          </p:nvPr>
        </p:nvSpPr>
        <p:spPr>
          <a:xfrm>
            <a:off x="1676400" y="0"/>
            <a:ext cx="7315200" cy="609600"/>
          </a:xfrm>
        </p:spPr>
        <p:txBody>
          <a:bodyPr/>
          <a:lstStyle/>
          <a:p>
            <a:pPr eaLnBrk="1" hangingPunct="1"/>
            <a:r>
              <a:rPr lang="en-US" altLang="en-US" sz="3200">
                <a:solidFill>
                  <a:srgbClr val="FF0000"/>
                </a:solidFill>
              </a:rPr>
              <a:t>Rút gọn phân cấp</a:t>
            </a:r>
          </a:p>
        </p:txBody>
      </p:sp>
      <p:sp>
        <p:nvSpPr>
          <p:cNvPr id="99333" name="Rectangle 3"/>
          <p:cNvSpPr>
            <a:spLocks noGrp="1" noChangeArrowheads="1"/>
          </p:cNvSpPr>
          <p:nvPr>
            <p:ph type="body" idx="1"/>
          </p:nvPr>
        </p:nvSpPr>
        <p:spPr>
          <a:xfrm>
            <a:off x="1905000" y="1143000"/>
            <a:ext cx="8763000" cy="5410200"/>
          </a:xfrm>
        </p:spPr>
        <p:txBody>
          <a:bodyPr/>
          <a:lstStyle/>
          <a:p>
            <a:pPr eaLnBrk="1" hangingPunct="1"/>
            <a:r>
              <a:rPr lang="en-US" altLang="en-US" sz="2400"/>
              <a:t>Dùng cấu trúc đa phân giải với các mức độ khác nhau của rút gọn</a:t>
            </a:r>
          </a:p>
          <a:p>
            <a:pPr eaLnBrk="1" hangingPunct="1"/>
            <a:r>
              <a:rPr lang="en-US" altLang="en-US" sz="2400"/>
              <a:t>Phân cụm phân cấp thường được thi hành song có khuynh hướng xác định phân vùng DL hớn là “phân cụm”</a:t>
            </a:r>
          </a:p>
          <a:p>
            <a:pPr eaLnBrk="1" hangingPunct="1"/>
            <a:r>
              <a:rPr lang="en-US" altLang="en-US" sz="2400"/>
              <a:t>Phương pháp tham số thường không tuân theo trình bày phân cấp</a:t>
            </a:r>
          </a:p>
          <a:p>
            <a:pPr eaLnBrk="1" hangingPunct="1"/>
            <a:r>
              <a:rPr lang="en-US" altLang="en-US" sz="2400"/>
              <a:t>Tích hợp phân cấp</a:t>
            </a:r>
          </a:p>
          <a:p>
            <a:pPr lvl="1" eaLnBrk="1" hangingPunct="1"/>
            <a:r>
              <a:rPr lang="en-US" altLang="en-US"/>
              <a:t>Một cây chỉ số được chia phân cấp một tập DL thành các vùng bởi miền giá trị của một vài thuộc tính</a:t>
            </a:r>
          </a:p>
          <a:p>
            <a:pPr lvl="1" eaLnBrk="1" hangingPunct="1"/>
            <a:r>
              <a:rPr lang="en-US" altLang="en-US"/>
              <a:t>Mỗi vùng được coi như một thùng</a:t>
            </a:r>
          </a:p>
          <a:p>
            <a:pPr lvl="1" eaLnBrk="1" hangingPunct="1"/>
            <a:r>
              <a:rPr lang="en-US" altLang="en-US"/>
              <a:t>Như vậy, cây chỉ số với tích hợp lưu trữ mỗi nút là một sơ đồ phân cấp</a:t>
            </a:r>
          </a:p>
        </p:txBody>
      </p:sp>
    </p:spTree>
    <p:extLst>
      <p:ext uri="{BB962C8B-B14F-4D97-AF65-F5344CB8AC3E}">
        <p14:creationId xmlns:p14="http://schemas.microsoft.com/office/powerpoint/2010/main" val="271394081"/>
      </p:ext>
    </p:extLst>
  </p:cSld>
  <p:clrMapOvr>
    <a:masterClrMapping/>
  </p:clrMapOvr>
  <p:transition>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41894ACB-9766-48B1-8E30-38BEA6AEA9CF}" type="datetime4">
              <a:rPr lang="en-US" altLang="en-US" sz="1200"/>
              <a:pPr/>
              <a:t>April 18, 2017</a:t>
            </a:fld>
            <a:endParaRPr lang="en-US" altLang="en-US" sz="1200"/>
          </a:p>
        </p:txBody>
      </p:sp>
      <p:sp>
        <p:nvSpPr>
          <p:cNvPr id="10035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CF25ECF1-7863-4CEF-A82D-2A4215B35ECA}" type="slidenum">
              <a:rPr lang="en-US" altLang="en-US" sz="1200"/>
              <a:pPr/>
              <a:t>7</a:t>
            </a:fld>
            <a:endParaRPr lang="en-US" altLang="en-US" sz="1200"/>
          </a:p>
        </p:txBody>
      </p:sp>
      <p:sp>
        <p:nvSpPr>
          <p:cNvPr id="100356" name="Rectangle 2"/>
          <p:cNvSpPr>
            <a:spLocks noGrp="1" noChangeArrowheads="1"/>
          </p:cNvSpPr>
          <p:nvPr>
            <p:ph type="title"/>
          </p:nvPr>
        </p:nvSpPr>
        <p:spPr/>
        <p:txBody>
          <a:bodyPr/>
          <a:lstStyle/>
          <a:p>
            <a:pPr eaLnBrk="1" hangingPunct="1"/>
            <a:r>
              <a:rPr lang="en-US" altLang="en-US" smtClean="0">
                <a:solidFill>
                  <a:srgbClr val="FF0000"/>
                </a:solidFill>
              </a:rPr>
              <a:t>Rời rạc hóa</a:t>
            </a:r>
          </a:p>
        </p:txBody>
      </p:sp>
      <p:sp>
        <p:nvSpPr>
          <p:cNvPr id="100357" name="Rectangle 3"/>
          <p:cNvSpPr>
            <a:spLocks noGrp="1" noChangeArrowheads="1"/>
          </p:cNvSpPr>
          <p:nvPr>
            <p:ph type="body" idx="1"/>
          </p:nvPr>
        </p:nvSpPr>
        <p:spPr>
          <a:xfrm>
            <a:off x="2133600" y="1676400"/>
            <a:ext cx="8153400" cy="4572000"/>
          </a:xfrm>
        </p:spPr>
        <p:txBody>
          <a:bodyPr/>
          <a:lstStyle/>
          <a:p>
            <a:pPr eaLnBrk="1" hangingPunct="1">
              <a:lnSpc>
                <a:spcPct val="90000"/>
              </a:lnSpc>
            </a:pPr>
            <a:r>
              <a:rPr lang="en-US" altLang="en-US" sz="2400"/>
              <a:t>Ba kiểu thuộc tính:</a:t>
            </a:r>
          </a:p>
          <a:p>
            <a:pPr lvl="1" eaLnBrk="1" hangingPunct="1">
              <a:lnSpc>
                <a:spcPct val="90000"/>
              </a:lnSpc>
            </a:pPr>
            <a:r>
              <a:rPr lang="en-US" altLang="en-US"/>
              <a:t>Định danh — giá trị từ một tập không có thứ tự</a:t>
            </a:r>
          </a:p>
          <a:p>
            <a:pPr lvl="1" eaLnBrk="1" hangingPunct="1">
              <a:lnSpc>
                <a:spcPct val="90000"/>
              </a:lnSpc>
            </a:pPr>
            <a:r>
              <a:rPr lang="en-US" altLang="en-US"/>
              <a:t>Thứ tự — giá trị từ một tập được sắp</a:t>
            </a:r>
          </a:p>
          <a:p>
            <a:pPr lvl="1" eaLnBrk="1" hangingPunct="1">
              <a:lnSpc>
                <a:spcPct val="90000"/>
              </a:lnSpc>
            </a:pPr>
            <a:r>
              <a:rPr lang="en-US" altLang="en-US"/>
              <a:t>Liên tục — số thực</a:t>
            </a:r>
          </a:p>
          <a:p>
            <a:pPr eaLnBrk="1" hangingPunct="1">
              <a:lnSpc>
                <a:spcPct val="90000"/>
              </a:lnSpc>
            </a:pPr>
            <a:r>
              <a:rPr lang="en-US" altLang="en-US" sz="2400"/>
              <a:t>Rời rạc hóa: </a:t>
            </a:r>
          </a:p>
          <a:p>
            <a:pPr lvl="1" eaLnBrk="1" hangingPunct="1">
              <a:lnSpc>
                <a:spcPct val="90000"/>
              </a:lnSpc>
            </a:pPr>
            <a:r>
              <a:rPr lang="en-US" altLang="en-US"/>
              <a:t>Chia miền thuộc tính liên tục thành các đoạn</a:t>
            </a:r>
          </a:p>
          <a:p>
            <a:pPr lvl="1" eaLnBrk="1" hangingPunct="1">
              <a:lnSpc>
                <a:spcPct val="90000"/>
              </a:lnSpc>
            </a:pPr>
            <a:r>
              <a:rPr lang="en-US" altLang="en-US"/>
              <a:t>Một vài thuật toán phân lớp chỉ chấp nhận thuộc tính phân loại.</a:t>
            </a:r>
          </a:p>
          <a:p>
            <a:pPr lvl="1" eaLnBrk="1" hangingPunct="1">
              <a:lnSpc>
                <a:spcPct val="90000"/>
              </a:lnSpc>
            </a:pPr>
            <a:r>
              <a:rPr lang="en-US" altLang="en-US"/>
              <a:t>Rút gọn cỡ DL bằng rời rạc hóa</a:t>
            </a:r>
          </a:p>
          <a:p>
            <a:pPr lvl="1" eaLnBrk="1" hangingPunct="1">
              <a:lnSpc>
                <a:spcPct val="90000"/>
              </a:lnSpc>
            </a:pPr>
            <a:r>
              <a:rPr lang="en-US" altLang="en-US"/>
              <a:t>Chuẩn bị cho phân tích tiếp theo</a:t>
            </a:r>
          </a:p>
        </p:txBody>
      </p:sp>
    </p:spTree>
    <p:extLst>
      <p:ext uri="{BB962C8B-B14F-4D97-AF65-F5344CB8AC3E}">
        <p14:creationId xmlns:p14="http://schemas.microsoft.com/office/powerpoint/2010/main" val="2858510214"/>
      </p:ext>
    </p:extLst>
  </p:cSld>
  <p:clrMapOvr>
    <a:masterClrMapping/>
  </p:clrMapOvr>
  <p:transition>
    <p:checke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ECC575D4-CD13-4A17-90CE-9F3803950030}" type="datetime4">
              <a:rPr lang="en-US" altLang="en-US" sz="1200"/>
              <a:pPr/>
              <a:t>April 18, 2017</a:t>
            </a:fld>
            <a:endParaRPr lang="en-US" altLang="en-US" sz="1200"/>
          </a:p>
        </p:txBody>
      </p:sp>
      <p:sp>
        <p:nvSpPr>
          <p:cNvPr id="10137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7F55F85C-A54D-4F46-9E21-84CB798EC1B2}" type="slidenum">
              <a:rPr lang="en-US" altLang="en-US" sz="1200"/>
              <a:pPr/>
              <a:t>8</a:t>
            </a:fld>
            <a:endParaRPr lang="en-US" altLang="en-US" sz="1200"/>
          </a:p>
        </p:txBody>
      </p:sp>
      <p:sp>
        <p:nvSpPr>
          <p:cNvPr id="101380" name="Rectangle 2"/>
          <p:cNvSpPr>
            <a:spLocks noGrp="1" noChangeArrowheads="1"/>
          </p:cNvSpPr>
          <p:nvPr>
            <p:ph type="title"/>
          </p:nvPr>
        </p:nvSpPr>
        <p:spPr/>
        <p:txBody>
          <a:bodyPr/>
          <a:lstStyle/>
          <a:p>
            <a:pPr eaLnBrk="1" hangingPunct="1"/>
            <a:r>
              <a:rPr lang="en-US" altLang="en-US" smtClean="0">
                <a:solidFill>
                  <a:srgbClr val="FF0000"/>
                </a:solidFill>
              </a:rPr>
              <a:t>Rời rạc hóa và kiến trúc khái niệm</a:t>
            </a:r>
          </a:p>
        </p:txBody>
      </p:sp>
      <p:sp>
        <p:nvSpPr>
          <p:cNvPr id="101381" name="Rectangle 3"/>
          <p:cNvSpPr>
            <a:spLocks noGrp="1" noChangeArrowheads="1"/>
          </p:cNvSpPr>
          <p:nvPr>
            <p:ph type="body" idx="1"/>
          </p:nvPr>
        </p:nvSpPr>
        <p:spPr>
          <a:xfrm>
            <a:off x="1905000" y="1447800"/>
            <a:ext cx="8305800" cy="4572000"/>
          </a:xfrm>
        </p:spPr>
        <p:txBody>
          <a:bodyPr/>
          <a:lstStyle/>
          <a:p>
            <a:pPr eaLnBrk="1" hangingPunct="1">
              <a:lnSpc>
                <a:spcPct val="110000"/>
              </a:lnSpc>
            </a:pPr>
            <a:r>
              <a:rPr lang="en-US" altLang="en-US" sz="2400">
                <a:solidFill>
                  <a:schemeClr val="tx2"/>
                </a:solidFill>
              </a:rPr>
              <a:t>Rời rạc hóa</a:t>
            </a:r>
            <a:endParaRPr lang="en-US" altLang="en-US" sz="2400"/>
          </a:p>
          <a:p>
            <a:pPr lvl="1" eaLnBrk="1" hangingPunct="1">
              <a:lnSpc>
                <a:spcPct val="110000"/>
              </a:lnSpc>
            </a:pPr>
            <a:r>
              <a:rPr lang="en-US" altLang="en-US"/>
              <a:t>Rút gọn số lượng giá trị của thuộc tính liên tục bằng cách chia miền giá trị của thuộc tính thành các đoạn. Nhãn đoạn sau đó được dùng để thay thế giá trị thực.</a:t>
            </a:r>
          </a:p>
          <a:p>
            <a:pPr lvl="1" eaLnBrk="1" hangingPunct="1">
              <a:lnSpc>
                <a:spcPct val="110000"/>
              </a:lnSpc>
            </a:pPr>
            <a:endParaRPr lang="en-US" altLang="en-US"/>
          </a:p>
          <a:p>
            <a:pPr eaLnBrk="1" hangingPunct="1">
              <a:lnSpc>
                <a:spcPct val="110000"/>
              </a:lnSpc>
            </a:pPr>
            <a:r>
              <a:rPr lang="en-US" altLang="en-US" sz="2400">
                <a:solidFill>
                  <a:schemeClr val="tx2"/>
                </a:solidFill>
              </a:rPr>
              <a:t>Phân cấp khái niệm</a:t>
            </a:r>
            <a:endParaRPr lang="en-US" altLang="en-US" sz="2400"/>
          </a:p>
          <a:p>
            <a:pPr lvl="1" eaLnBrk="1" hangingPunct="1">
              <a:lnSpc>
                <a:spcPct val="110000"/>
              </a:lnSpc>
            </a:pPr>
            <a:r>
              <a:rPr lang="en-US" altLang="en-US"/>
              <a:t>Rút gọn DL bằng tập hợp và thay thế các khái niệm mức thấp (như giá trị số của thuộc tính tuổi) bằng khái niệm ở mức cao hơn (như trẻ, trung niên, hoặc già)</a:t>
            </a:r>
          </a:p>
        </p:txBody>
      </p:sp>
    </p:spTree>
    <p:extLst>
      <p:ext uri="{BB962C8B-B14F-4D97-AF65-F5344CB8AC3E}">
        <p14:creationId xmlns:p14="http://schemas.microsoft.com/office/powerpoint/2010/main" val="1386324843"/>
      </p:ext>
    </p:extLst>
  </p:cSld>
  <p:clrMapOvr>
    <a:masterClrMapping/>
  </p:clrMapOvr>
  <p:transition>
    <p:checke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611E738A-9A2D-4B97-A02E-13A6112B682A}" type="datetime4">
              <a:rPr lang="en-US" altLang="en-US" sz="1200"/>
              <a:pPr/>
              <a:t>April 18, 2017</a:t>
            </a:fld>
            <a:endParaRPr lang="en-US" altLang="en-US" sz="1200"/>
          </a:p>
        </p:txBody>
      </p:sp>
      <p:sp>
        <p:nvSpPr>
          <p:cNvPr id="1024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panose="020B0604030504040204" pitchFamily="34" charset="0"/>
              </a:defRPr>
            </a:lvl1pPr>
            <a:lvl2pPr marL="742950" indent="-285750">
              <a:defRPr sz="2800">
                <a:solidFill>
                  <a:schemeClr val="tx1"/>
                </a:solidFill>
                <a:latin typeface="Tahoma" panose="020B0604030504040204" pitchFamily="34" charset="0"/>
              </a:defRPr>
            </a:lvl2pPr>
            <a:lvl3pPr marL="1143000" indent="-228600">
              <a:defRPr sz="2800">
                <a:solidFill>
                  <a:schemeClr val="tx1"/>
                </a:solidFill>
                <a:latin typeface="Tahoma" panose="020B0604030504040204" pitchFamily="34" charset="0"/>
              </a:defRPr>
            </a:lvl3pPr>
            <a:lvl4pPr marL="1600200" indent="-228600">
              <a:defRPr sz="2800">
                <a:solidFill>
                  <a:schemeClr val="tx1"/>
                </a:solidFill>
                <a:latin typeface="Tahoma" panose="020B0604030504040204" pitchFamily="34" charset="0"/>
              </a:defRPr>
            </a:lvl4pPr>
            <a:lvl5pPr marL="2057400" indent="-228600">
              <a:defRPr sz="2800">
                <a:solidFill>
                  <a:schemeClr val="tx1"/>
                </a:solidFill>
                <a:latin typeface="Tahoma" panose="020B0604030504040204" pitchFamily="34" charset="0"/>
              </a:defRPr>
            </a:lvl5pPr>
            <a:lvl6pPr marL="2514600" indent="-228600" eaLnBrk="0" fontAlgn="base" hangingPunct="0">
              <a:spcBef>
                <a:spcPct val="0"/>
              </a:spcBef>
              <a:spcAft>
                <a:spcPct val="0"/>
              </a:spcAft>
              <a:defRPr sz="2800">
                <a:solidFill>
                  <a:schemeClr val="tx1"/>
                </a:solidFill>
                <a:latin typeface="Tahoma" panose="020B0604030504040204" pitchFamily="34" charset="0"/>
              </a:defRPr>
            </a:lvl6pPr>
            <a:lvl7pPr marL="2971800" indent="-228600" eaLnBrk="0" fontAlgn="base" hangingPunct="0">
              <a:spcBef>
                <a:spcPct val="0"/>
              </a:spcBef>
              <a:spcAft>
                <a:spcPct val="0"/>
              </a:spcAft>
              <a:defRPr sz="2800">
                <a:solidFill>
                  <a:schemeClr val="tx1"/>
                </a:solidFill>
                <a:latin typeface="Tahoma" panose="020B0604030504040204" pitchFamily="34" charset="0"/>
              </a:defRPr>
            </a:lvl7pPr>
            <a:lvl8pPr marL="3429000" indent="-228600" eaLnBrk="0" fontAlgn="base" hangingPunct="0">
              <a:spcBef>
                <a:spcPct val="0"/>
              </a:spcBef>
              <a:spcAft>
                <a:spcPct val="0"/>
              </a:spcAft>
              <a:defRPr sz="2800">
                <a:solidFill>
                  <a:schemeClr val="tx1"/>
                </a:solidFill>
                <a:latin typeface="Tahoma" panose="020B0604030504040204" pitchFamily="34" charset="0"/>
              </a:defRPr>
            </a:lvl8pPr>
            <a:lvl9pPr marL="3886200" indent="-228600" eaLnBrk="0" fontAlgn="base" hangingPunct="0">
              <a:spcBef>
                <a:spcPct val="0"/>
              </a:spcBef>
              <a:spcAft>
                <a:spcPct val="0"/>
              </a:spcAft>
              <a:defRPr sz="2800">
                <a:solidFill>
                  <a:schemeClr val="tx1"/>
                </a:solidFill>
                <a:latin typeface="Tahoma" panose="020B0604030504040204" pitchFamily="34" charset="0"/>
              </a:defRPr>
            </a:lvl9pPr>
          </a:lstStyle>
          <a:p>
            <a:fld id="{C383D2FF-C3DE-4F38-A29E-2238EBE8410C}" type="slidenum">
              <a:rPr lang="en-US" altLang="en-US" sz="1200"/>
              <a:pPr/>
              <a:t>9</a:t>
            </a:fld>
            <a:endParaRPr lang="en-US" altLang="en-US" sz="1200"/>
          </a:p>
        </p:txBody>
      </p:sp>
      <p:sp>
        <p:nvSpPr>
          <p:cNvPr id="102404" name="Rectangle 2"/>
          <p:cNvSpPr>
            <a:spLocks noGrp="1" noChangeArrowheads="1"/>
          </p:cNvSpPr>
          <p:nvPr>
            <p:ph type="title"/>
          </p:nvPr>
        </p:nvSpPr>
        <p:spPr>
          <a:xfrm>
            <a:off x="1676400" y="152400"/>
            <a:ext cx="8991600" cy="609600"/>
          </a:xfrm>
        </p:spPr>
        <p:txBody>
          <a:bodyPr/>
          <a:lstStyle/>
          <a:p>
            <a:pPr eaLnBrk="1" hangingPunct="1"/>
            <a:r>
              <a:rPr lang="en-US" altLang="en-US" sz="3200" b="1">
                <a:solidFill>
                  <a:srgbClr val="FF0000"/>
                </a:solidFill>
              </a:rPr>
              <a:t>Rời rạc hóa &amp; kiến trúc khái niệm DL số</a:t>
            </a:r>
          </a:p>
        </p:txBody>
      </p:sp>
      <p:sp>
        <p:nvSpPr>
          <p:cNvPr id="102405" name="Rectangle 3"/>
          <p:cNvSpPr>
            <a:spLocks noGrp="1" noChangeArrowheads="1"/>
          </p:cNvSpPr>
          <p:nvPr>
            <p:ph type="body" idx="1"/>
          </p:nvPr>
        </p:nvSpPr>
        <p:spPr/>
        <p:txBody>
          <a:bodyPr/>
          <a:lstStyle/>
          <a:p>
            <a:pPr eaLnBrk="1" hangingPunct="1">
              <a:lnSpc>
                <a:spcPct val="170000"/>
              </a:lnSpc>
            </a:pPr>
            <a:r>
              <a:rPr lang="en-US" altLang="en-US" smtClean="0"/>
              <a:t>Phân thùng (xem làm trơn khử nhiễu)</a:t>
            </a:r>
          </a:p>
          <a:p>
            <a:pPr eaLnBrk="1" hangingPunct="1">
              <a:lnSpc>
                <a:spcPct val="170000"/>
              </a:lnSpc>
            </a:pPr>
            <a:r>
              <a:rPr lang="en-US" altLang="en-US" smtClean="0"/>
              <a:t>Phân tích sơ đồ (đã giới thiệu)</a:t>
            </a:r>
          </a:p>
          <a:p>
            <a:pPr eaLnBrk="1" hangingPunct="1">
              <a:lnSpc>
                <a:spcPct val="170000"/>
              </a:lnSpc>
            </a:pPr>
            <a:r>
              <a:rPr lang="en-US" altLang="en-US" smtClean="0"/>
              <a:t>Phân tích cụm (đã giới thiệu)</a:t>
            </a:r>
          </a:p>
          <a:p>
            <a:pPr eaLnBrk="1" hangingPunct="1">
              <a:lnSpc>
                <a:spcPct val="170000"/>
              </a:lnSpc>
            </a:pPr>
            <a:r>
              <a:rPr lang="en-US" altLang="en-US" smtClean="0"/>
              <a:t>Rời rạc hóa dựa theo Entropy</a:t>
            </a:r>
          </a:p>
          <a:p>
            <a:pPr eaLnBrk="1" hangingPunct="1">
              <a:lnSpc>
                <a:spcPct val="170000"/>
              </a:lnSpc>
            </a:pPr>
            <a:r>
              <a:rPr lang="en-US" altLang="en-US" smtClean="0"/>
              <a:t>Phân đoạn bằng phân chia tự nhiên</a:t>
            </a:r>
          </a:p>
        </p:txBody>
      </p:sp>
    </p:spTree>
    <p:extLst>
      <p:ext uri="{BB962C8B-B14F-4D97-AF65-F5344CB8AC3E}">
        <p14:creationId xmlns:p14="http://schemas.microsoft.com/office/powerpoint/2010/main" val="1398606366"/>
      </p:ext>
    </p:extLst>
  </p:cSld>
  <p:clrMapOvr>
    <a:masterClrMapping/>
  </p:clrMapOvr>
  <p:transition>
    <p:checke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1236</Words>
  <Application>Microsoft Office PowerPoint</Application>
  <PresentationFormat>Widescreen</PresentationFormat>
  <Paragraphs>172</Paragraphs>
  <Slides>14</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3" baseType="lpstr">
      <vt:lpstr>Arial</vt:lpstr>
      <vt:lpstr>Calibri</vt:lpstr>
      <vt:lpstr>Calibri Light</vt:lpstr>
      <vt:lpstr>Symbol</vt:lpstr>
      <vt:lpstr>Tahoma</vt:lpstr>
      <vt:lpstr>Times New Roman</vt:lpstr>
      <vt:lpstr>Wingdings</vt:lpstr>
      <vt:lpstr>Office Theme</vt:lpstr>
      <vt:lpstr>Equation</vt:lpstr>
      <vt:lpstr>Phân Cụm Dữ Liệu </vt:lpstr>
      <vt:lpstr>Phân cụm</vt:lpstr>
      <vt:lpstr>Rút gọn mẫu (Sampling)</vt:lpstr>
      <vt:lpstr>PowerPoint Presentation</vt:lpstr>
      <vt:lpstr>Rút gọn mẫu (Sampling)</vt:lpstr>
      <vt:lpstr>Rút gọn phân cấp</vt:lpstr>
      <vt:lpstr>Rời rạc hóa</vt:lpstr>
      <vt:lpstr>Rời rạc hóa và kiến trúc khái niệm</vt:lpstr>
      <vt:lpstr>Rời rạc hóa &amp; kiến trúc khái niệm DL số</vt:lpstr>
      <vt:lpstr>Rời rạc hóa dựa trên Entropy</vt:lpstr>
      <vt:lpstr>Phân đoạn bằng phân hoạch tự nhiên</vt:lpstr>
      <vt:lpstr>Ví dụ luật 3-4-5</vt:lpstr>
      <vt:lpstr>Sinh kiến trúc khái niệm cho dữ liẹu phân loại</vt:lpstr>
      <vt:lpstr>Sinh kiến trúc khái niệm tự động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Phân Cụm Dữ Liệu </dc:title>
  <dc:creator>Admin</dc:creator>
  <cp:lastModifiedBy>Admin</cp:lastModifiedBy>
  <cp:revision>1</cp:revision>
  <dcterms:created xsi:type="dcterms:W3CDTF">2017-04-18T05:16:09Z</dcterms:created>
  <dcterms:modified xsi:type="dcterms:W3CDTF">2017-04-18T05:23:14Z</dcterms:modified>
</cp:coreProperties>
</file>