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30A0-089B-453A-A62E-3C3699B9F67A}" type="datetimeFigureOut">
              <a:rPr lang="vi-VN" smtClean="0"/>
              <a:t>18/04/2017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98F57-243C-41E7-933B-EBEE98A4550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1284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30A0-089B-453A-A62E-3C3699B9F67A}" type="datetimeFigureOut">
              <a:rPr lang="vi-VN" smtClean="0"/>
              <a:t>18/04/2017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98F57-243C-41E7-933B-EBEE98A4550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68303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30A0-089B-453A-A62E-3C3699B9F67A}" type="datetimeFigureOut">
              <a:rPr lang="vi-VN" smtClean="0"/>
              <a:t>18/04/2017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98F57-243C-41E7-933B-EBEE98A4550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56965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30A0-089B-453A-A62E-3C3699B9F67A}" type="datetimeFigureOut">
              <a:rPr lang="vi-VN" smtClean="0"/>
              <a:t>18/04/2017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98F57-243C-41E7-933B-EBEE98A4550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68514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30A0-089B-453A-A62E-3C3699B9F67A}" type="datetimeFigureOut">
              <a:rPr lang="vi-VN" smtClean="0"/>
              <a:t>18/04/2017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98F57-243C-41E7-933B-EBEE98A4550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53447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30A0-089B-453A-A62E-3C3699B9F67A}" type="datetimeFigureOut">
              <a:rPr lang="vi-VN" smtClean="0"/>
              <a:t>18/04/2017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98F57-243C-41E7-933B-EBEE98A4550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24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30A0-089B-453A-A62E-3C3699B9F67A}" type="datetimeFigureOut">
              <a:rPr lang="vi-VN" smtClean="0"/>
              <a:t>18/04/2017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98F57-243C-41E7-933B-EBEE98A4550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26117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30A0-089B-453A-A62E-3C3699B9F67A}" type="datetimeFigureOut">
              <a:rPr lang="vi-VN" smtClean="0"/>
              <a:t>18/04/2017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98F57-243C-41E7-933B-EBEE98A4550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66287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30A0-089B-453A-A62E-3C3699B9F67A}" type="datetimeFigureOut">
              <a:rPr lang="vi-VN" smtClean="0"/>
              <a:t>18/04/2017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98F57-243C-41E7-933B-EBEE98A4550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74503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30A0-089B-453A-A62E-3C3699B9F67A}" type="datetimeFigureOut">
              <a:rPr lang="vi-VN" smtClean="0"/>
              <a:t>18/04/2017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98F57-243C-41E7-933B-EBEE98A4550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27223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530A0-089B-453A-A62E-3C3699B9F67A}" type="datetimeFigureOut">
              <a:rPr lang="vi-VN" smtClean="0"/>
              <a:t>18/04/2017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98F57-243C-41E7-933B-EBEE98A4550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76501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530A0-089B-453A-A62E-3C3699B9F67A}" type="datetimeFigureOut">
              <a:rPr lang="vi-VN" smtClean="0"/>
              <a:t>18/04/2017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98F57-243C-41E7-933B-EBEE98A4550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11767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6C24573-F208-4ECE-8D69-57ADB78B403E}" type="datetime4">
              <a:rPr lang="en-US" altLang="en-US" sz="1200"/>
              <a:pPr/>
              <a:t>April 18, 2017</a:t>
            </a:fld>
            <a:endParaRPr lang="en-US" altLang="en-US" sz="1200"/>
          </a:p>
        </p:txBody>
      </p:sp>
      <p:sp>
        <p:nvSpPr>
          <p:cNvPr id="604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ACBB9E7-A896-420A-AAD7-DF730AB67727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17463"/>
            <a:ext cx="7315200" cy="762000"/>
          </a:xfrm>
        </p:spPr>
        <p:txBody>
          <a:bodyPr vert="horz" lIns="92075" tIns="46038" rIns="92075" bIns="46038" rtlCol="0" anchor="ctr">
            <a:normAutofit/>
          </a:bodyPr>
          <a:lstStyle/>
          <a:p>
            <a:r>
              <a:rPr lang="en-US" altLang="en-US" dirty="0" err="1" smtClean="0"/>
              <a:t>Làm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sạch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dữ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liệu</a:t>
            </a:r>
            <a:endParaRPr lang="en-US" altLang="en-US" dirty="0" smtClean="0"/>
          </a:p>
        </p:txBody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371600"/>
            <a:ext cx="8229600" cy="4953000"/>
          </a:xfrm>
        </p:spPr>
        <p:txBody>
          <a:bodyPr vert="horz" lIns="92075" tIns="46038" rIns="92075" bIns="46038" rtlCol="0">
            <a:normAutofit lnSpcReduction="10000"/>
          </a:bodyPr>
          <a:lstStyle/>
          <a:p>
            <a:pPr algn="just">
              <a:lnSpc>
                <a:spcPct val="110000"/>
              </a:lnSpc>
            </a:pP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quá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 algn="just">
              <a:lnSpc>
                <a:spcPct val="110000"/>
              </a:lnSpc>
            </a:pP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đầy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đủ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bất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dữ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10000"/>
              </a:lnSpc>
            </a:pP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chỉnh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sửa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sót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thiếu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sót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 algn="just">
              <a:lnSpc>
                <a:spcPct val="110000"/>
              </a:lnSpc>
            </a:pP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nâng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vi-VN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ữ liệu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10000"/>
              </a:lnSpc>
            </a:pP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Quá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gồm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lnSpc>
                <a:spcPct val="110000"/>
              </a:lnSpc>
            </a:pP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dạng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đầy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đủ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miền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giới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hạn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1" algn="just">
              <a:lnSpc>
                <a:spcPct val="110000"/>
              </a:lnSpc>
            </a:pP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xem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dữ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ngoại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lai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địa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kê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hay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môi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lỗi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khác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1" algn="just">
              <a:lnSpc>
                <a:spcPct val="110000"/>
              </a:lnSpc>
            </a:pP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đánh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dữ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chuyên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miền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10000"/>
              </a:lnSpc>
            </a:pP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Quá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thường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 algn="just">
              <a:lnSpc>
                <a:spcPct val="110000"/>
              </a:lnSpc>
            </a:pP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loại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bỏ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tài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hiệu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chỉnh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ghi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nghi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ngờ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 algn="just">
              <a:lnSpc>
                <a:spcPct val="110000"/>
              </a:lnSpc>
            </a:pP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tiến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nhằm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đạt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phù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chuẩn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luật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3791672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379DADD-610F-47D3-99D7-706106CCFDF3}" type="datetime4">
              <a:rPr lang="en-US" altLang="en-US" sz="1200"/>
              <a:pPr/>
              <a:t>April 18, 2017</a:t>
            </a:fld>
            <a:endParaRPr lang="en-US" altLang="en-US" sz="1200"/>
          </a:p>
        </p:txBody>
      </p:sp>
      <p:sp>
        <p:nvSpPr>
          <p:cNvPr id="614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971FE75-35A6-4C35-A75F-B86DAEC0E1F0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61444" name="Rectangle 2"/>
          <p:cNvSpPr>
            <a:spLocks noGrp="1" noChangeArrowheads="1"/>
          </p:cNvSpPr>
          <p:nvPr>
            <p:ph type="title"/>
          </p:nvPr>
        </p:nvSpPr>
        <p:spPr>
          <a:xfrm>
            <a:off x="1666875" y="0"/>
            <a:ext cx="7315200" cy="762000"/>
          </a:xfrm>
        </p:spPr>
        <p:txBody>
          <a:bodyPr vert="horz" lIns="92075" tIns="46038" rIns="92075" bIns="46038" rtlCol="0" anchor="ctr">
            <a:normAutofit/>
          </a:bodyPr>
          <a:lstStyle/>
          <a:p>
            <a:pPr eaLnBrk="1" hangingPunct="1"/>
            <a:r>
              <a:rPr lang="en-US" altLang="en-US" smtClean="0"/>
              <a:t>Làm sạch dữ liệu</a:t>
            </a:r>
          </a:p>
        </p:txBody>
      </p:sp>
      <p:sp>
        <p:nvSpPr>
          <p:cNvPr id="614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95400"/>
            <a:ext cx="8305800" cy="5029200"/>
          </a:xfrm>
        </p:spPr>
        <p:txBody>
          <a:bodyPr vert="horz" lIns="92075" tIns="46038" rIns="92075" bIns="46038" rtlCol="0">
            <a:norm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dữ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quá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quản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dữ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nắm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giữ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hóa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trữ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bày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vấn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cốt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lõi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cải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thiện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chất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lượng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phòng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ngừa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chỉnh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sửa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 eaLnBrk="1" hangingPunct="1">
              <a:lnSpc>
                <a:spcPct val="90000"/>
              </a:lnSpc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Phòng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ng</a:t>
            </a:r>
            <a:r>
              <a:rPr lang="vi-VN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ừa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chặt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chẽ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v</a:t>
            </a:r>
            <a:r>
              <a:rPr lang="vi-VN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ới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thu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thập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dữ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CSDL.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Tăng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cường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phòng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ng</a:t>
            </a:r>
            <a:r>
              <a:rPr lang="vi-VN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ừa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lỗi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vẫn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tồn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sót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bộ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dữ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lớn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Maletic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Marcus 2000)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bỏ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xác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sửa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chữa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</a:t>
            </a:r>
            <a:r>
              <a:rPr lang="vi-VN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ữ liệu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 dirty="0" err="1"/>
              <a:t>Vai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trò</a:t>
            </a:r>
            <a:r>
              <a:rPr lang="en-US" altLang="en-US" sz="2400" dirty="0"/>
              <a:t> </a:t>
            </a:r>
            <a:r>
              <a:rPr lang="en-US" altLang="en-US" sz="2400" dirty="0" err="1"/>
              <a:t>quan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trọng</a:t>
            </a:r>
            <a:endParaRPr lang="en-US" altLang="en-US" sz="2400" dirty="0"/>
          </a:p>
          <a:p>
            <a:pPr lvl="1" eaLnBrk="1" hangingPunct="1"/>
            <a:r>
              <a:rPr lang="en-US" altLang="en-US" sz="1800" dirty="0"/>
              <a:t>“</a:t>
            </a:r>
            <a:r>
              <a:rPr lang="en-US" altLang="en-US" sz="1800" dirty="0" err="1"/>
              <a:t>là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một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trong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bài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toán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lớn</a:t>
            </a:r>
            <a:r>
              <a:rPr lang="en-US" altLang="en-US" sz="1800" dirty="0"/>
              <a:t> </a:t>
            </a:r>
            <a:r>
              <a:rPr lang="en-US" altLang="en-US" sz="1800" dirty="0" err="1"/>
              <a:t>nhất</a:t>
            </a:r>
            <a:r>
              <a:rPr lang="en-US" altLang="en-US" sz="1800" dirty="0"/>
              <a:t> </a:t>
            </a:r>
            <a:r>
              <a:rPr lang="en-US" altLang="en-US" sz="1800" dirty="0" err="1"/>
              <a:t>của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kho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dữ</a:t>
            </a:r>
            <a:r>
              <a:rPr lang="en-US" altLang="en-US" sz="1800" dirty="0"/>
              <a:t> </a:t>
            </a:r>
            <a:r>
              <a:rPr lang="en-US" altLang="en-US" sz="1800" dirty="0" err="1"/>
              <a:t>liệu</a:t>
            </a:r>
            <a:r>
              <a:rPr lang="en-US" altLang="en-US" sz="1800" dirty="0"/>
              <a:t>”—Ralph Kimball</a:t>
            </a:r>
          </a:p>
          <a:p>
            <a:pPr lvl="1" eaLnBrk="1" hangingPunct="1"/>
            <a:r>
              <a:rPr lang="en-US" altLang="en-US" sz="1800" dirty="0"/>
              <a:t>“</a:t>
            </a:r>
            <a:r>
              <a:rPr lang="en-US" altLang="en-US" sz="1800" dirty="0" err="1"/>
              <a:t>là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bài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toán</a:t>
            </a:r>
            <a:r>
              <a:rPr lang="en-US" altLang="en-US" sz="1800" dirty="0"/>
              <a:t> “number one” </a:t>
            </a:r>
            <a:r>
              <a:rPr lang="en-US" altLang="en-US" sz="1800" dirty="0" err="1"/>
              <a:t>trong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kho</a:t>
            </a:r>
            <a:r>
              <a:rPr lang="en-US" altLang="en-US" sz="1800" dirty="0"/>
              <a:t> </a:t>
            </a:r>
            <a:r>
              <a:rPr lang="en-US" altLang="en-US" sz="1800" dirty="0" err="1"/>
              <a:t>dữ</a:t>
            </a:r>
            <a:r>
              <a:rPr lang="en-US" altLang="en-US" sz="1800" dirty="0"/>
              <a:t> </a:t>
            </a:r>
            <a:r>
              <a:rPr lang="en-US" altLang="en-US" sz="1800" dirty="0" err="1"/>
              <a:t>liệu</a:t>
            </a:r>
            <a:r>
              <a:rPr lang="en-US" altLang="en-US" sz="1800" dirty="0"/>
              <a:t>”—DCI </a:t>
            </a:r>
            <a:r>
              <a:rPr lang="en-US" altLang="en-US" sz="1800" dirty="0" err="1"/>
              <a:t>khảo</a:t>
            </a:r>
            <a:r>
              <a:rPr lang="en-US" altLang="en-US" sz="1800" dirty="0"/>
              <a:t> </a:t>
            </a:r>
            <a:r>
              <a:rPr lang="en-US" altLang="en-US" sz="1800" dirty="0" err="1"/>
              <a:t>sát</a:t>
            </a:r>
            <a:endParaRPr lang="en-US" altLang="en-US" sz="1800" dirty="0"/>
          </a:p>
          <a:p>
            <a:pPr eaLnBrk="1" hangingPunct="1">
              <a:lnSpc>
                <a:spcPct val="140000"/>
              </a:lnSpc>
            </a:pPr>
            <a:r>
              <a:rPr lang="en-US" altLang="en-US" sz="2400" dirty="0" err="1"/>
              <a:t>Các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bài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toán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thuộc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làm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sạch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dữ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liệu</a:t>
            </a:r>
            <a:endParaRPr lang="en-US" altLang="en-US" sz="2400" dirty="0"/>
          </a:p>
          <a:p>
            <a:pPr lvl="1" eaLnBrk="1" hangingPunct="1"/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Xử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trị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thiếu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Dữ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nhiễu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ngoại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lai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trơn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 eaLnBrk="1" hangingPunct="1"/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Chỉnh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sửa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dữ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quán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quyết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dư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thừa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tích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dữ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liệu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3823771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213E42F-2DD1-48CB-87DF-B420FAA69434}" type="datetime4">
              <a:rPr lang="en-US" altLang="en-US" sz="1200"/>
              <a:pPr/>
              <a:t>April 18, 2017</a:t>
            </a:fld>
            <a:endParaRPr lang="en-US" altLang="en-US" sz="1200"/>
          </a:p>
        </p:txBody>
      </p:sp>
      <p:sp>
        <p:nvSpPr>
          <p:cNvPr id="624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383C3C2-047A-4CDA-A20D-2040E76C5D72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62468" name="Rectangle 2"/>
          <p:cNvSpPr>
            <a:spLocks noGrp="1" noChangeArrowheads="1"/>
          </p:cNvSpPr>
          <p:nvPr>
            <p:ph type="title"/>
          </p:nvPr>
        </p:nvSpPr>
        <p:spPr>
          <a:xfrm>
            <a:off x="1658938" y="0"/>
            <a:ext cx="6324600" cy="762000"/>
          </a:xfrm>
        </p:spPr>
        <p:txBody>
          <a:bodyPr/>
          <a:lstStyle/>
          <a:p>
            <a:pPr eaLnBrk="1" hangingPunct="1"/>
            <a:r>
              <a:rPr lang="en-US" altLang="en-US" dirty="0" err="1" smtClean="0"/>
              <a:t>Xử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lý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thiếu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giá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trị</a:t>
            </a:r>
            <a:endParaRPr lang="en-US" altLang="en-US" dirty="0" smtClean="0"/>
          </a:p>
        </p:txBody>
      </p:sp>
      <p:sp>
        <p:nvSpPr>
          <p:cNvPr id="6246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092200"/>
            <a:ext cx="8305800" cy="4876800"/>
          </a:xfrm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Bỏ qua bản ghi có giá trị thiếu:</a:t>
            </a:r>
          </a:p>
          <a:p>
            <a:pPr lvl="1" eaLnBrk="1" hangingPunct="1"/>
            <a:r>
              <a:rPr lang="en-US" altLang="en-US" sz="1800"/>
              <a:t>Thường làm khi thiếu nhãn phân lớp (giả sử bài toán phân lớp)</a:t>
            </a:r>
          </a:p>
          <a:p>
            <a:pPr lvl="1" eaLnBrk="1" hangingPunct="1"/>
            <a:r>
              <a:rPr lang="en-US" altLang="en-US" sz="1800"/>
              <a:t>không hiểu quả khi tỷ lệ số lượng giá trị thiếu lớn (bán giám sát)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Điền giá trị thiếu bằng tay: </a:t>
            </a:r>
          </a:p>
          <a:p>
            <a:pPr lvl="1" eaLnBrk="1" hangingPunct="1"/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tẻ nhạt </a:t>
            </a:r>
          </a:p>
          <a:p>
            <a:pPr lvl="1" eaLnBrk="1" hangingPunct="1"/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tính khả thi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Điền giá trị tự động:</a:t>
            </a:r>
          </a:p>
          <a:p>
            <a:pPr lvl="1" eaLnBrk="1" hangingPunct="1"/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Hằng toàn cục: chẳng hạn như“chưa biết - unknown”, có phải một lớp mới </a:t>
            </a:r>
          </a:p>
          <a:p>
            <a:pPr lvl="1" eaLnBrk="1" hangingPunct="1"/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Trung bình giá trị thuộc tính các bản ghi hiện có</a:t>
            </a:r>
          </a:p>
          <a:p>
            <a:pPr lvl="1" eaLnBrk="1" hangingPunct="1"/>
            <a:r>
              <a:rPr lang="en-US" altLang="en-US" sz="1800">
                <a:latin typeface="Arial" panose="020B0604020202020204" pitchFamily="34" charset="0"/>
                <a:cs typeface="Arial" panose="020B0604020202020204" pitchFamily="34" charset="0"/>
              </a:rPr>
              <a:t>Trung bình giá trị thuộc tính các bản ghi cùng lớp: tinh hơn</a:t>
            </a:r>
          </a:p>
          <a:p>
            <a:pPr lvl="1" eaLnBrk="1" hangingPunct="1"/>
            <a:r>
              <a:rPr lang="en-US" altLang="en-US" sz="180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 trị có khả năng nhất: dựa trên suy luận như công thức Bayes hoặc cây quyết định</a:t>
            </a:r>
          </a:p>
        </p:txBody>
      </p:sp>
    </p:spTree>
    <p:extLst>
      <p:ext uri="{BB962C8B-B14F-4D97-AF65-F5344CB8AC3E}">
        <p14:creationId xmlns:p14="http://schemas.microsoft.com/office/powerpoint/2010/main" val="3484472326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92229CB9-7F86-4478-B9F9-8B7B60C64371}" type="datetime4">
              <a:rPr lang="en-US" altLang="en-US" sz="1200"/>
              <a:pPr/>
              <a:t>April 18, 2017</a:t>
            </a:fld>
            <a:endParaRPr lang="en-US" altLang="en-US" sz="1200"/>
          </a:p>
        </p:txBody>
      </p:sp>
      <p:sp>
        <p:nvSpPr>
          <p:cNvPr id="634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06E206B-EC1F-4067-80F1-C14B232780BB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63492" name="Rectangle 2"/>
          <p:cNvSpPr>
            <a:spLocks noGrp="1" noChangeArrowheads="1"/>
          </p:cNvSpPr>
          <p:nvPr>
            <p:ph type="title"/>
          </p:nvPr>
        </p:nvSpPr>
        <p:spPr>
          <a:xfrm>
            <a:off x="1666875" y="-76200"/>
            <a:ext cx="3429000" cy="838200"/>
          </a:xfrm>
        </p:spPr>
        <p:txBody>
          <a:bodyPr/>
          <a:lstStyle/>
          <a:p>
            <a:pPr eaLnBrk="1" hangingPunct="1"/>
            <a:r>
              <a:rPr lang="en-US" altLang="en-US" smtClean="0"/>
              <a:t>Dữ liệu nhiễu</a:t>
            </a:r>
          </a:p>
        </p:txBody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219200"/>
            <a:ext cx="8763000" cy="5181600"/>
          </a:xfrm>
        </p:spPr>
        <p:txBody>
          <a:bodyPr/>
          <a:lstStyle/>
          <a:p>
            <a:pPr eaLnBrk="1" hangingPunct="1"/>
            <a:r>
              <a:rPr lang="en-US" altLang="en-US" sz="2400"/>
              <a:t>Nhiễu: </a:t>
            </a:r>
          </a:p>
          <a:p>
            <a:pPr lvl="1" eaLnBrk="1" hangingPunct="1"/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Lỗi ngẫu nhiên</a:t>
            </a:r>
          </a:p>
          <a:p>
            <a:pPr lvl="1" eaLnBrk="1" hangingPunct="1"/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Biến dạng của một biến đo được</a:t>
            </a:r>
          </a:p>
          <a:p>
            <a:pPr eaLnBrk="1" hangingPunct="1"/>
            <a:r>
              <a:rPr lang="en-US" altLang="en-US" sz="2400"/>
              <a:t>Giá trị không chính xác</a:t>
            </a:r>
          </a:p>
          <a:p>
            <a:pPr lvl="1" eaLnBrk="1" hangingPunct="1"/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Lỗi do thiết bị thu thập dữ liệu</a:t>
            </a:r>
          </a:p>
          <a:p>
            <a:pPr lvl="1" eaLnBrk="1" hangingPunct="1"/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Vấn đề nhập dữ liệu: người dùng hoặc máy có thể sai</a:t>
            </a:r>
          </a:p>
          <a:p>
            <a:pPr lvl="1" eaLnBrk="1" hangingPunct="1"/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Vấn đề truyền dữ liệu: sai từ thiết bị gửi/nhận/truyền</a:t>
            </a:r>
          </a:p>
          <a:p>
            <a:pPr lvl="1" eaLnBrk="1" hangingPunct="1"/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Hạn chế của công nghệ: ví dụ, phần mềm có thể xử lý không đúng</a:t>
            </a:r>
          </a:p>
          <a:p>
            <a:pPr lvl="1" eaLnBrk="1" hangingPunct="1"/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Thiết nhất quán khi đặt tên: cũng một tên song cách viết khác nhau</a:t>
            </a:r>
          </a:p>
          <a:p>
            <a:pPr eaLnBrk="1" hangingPunct="1"/>
            <a:r>
              <a:rPr lang="en-US" altLang="en-US" sz="2400"/>
              <a:t>Các vấn đề dữ liệu khác yêu cầu làm sạch dữ liệu</a:t>
            </a:r>
          </a:p>
          <a:p>
            <a:pPr lvl="1" eaLnBrk="1" hangingPunct="1"/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Bội bản ghi</a:t>
            </a:r>
          </a:p>
          <a:p>
            <a:pPr lvl="1" eaLnBrk="1" hangingPunct="1"/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Dữ liệu không đầy đủ</a:t>
            </a:r>
          </a:p>
          <a:p>
            <a:pPr lvl="1" eaLnBrk="1" hangingPunct="1"/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Dữ liệu không nhất quán</a:t>
            </a:r>
          </a:p>
        </p:txBody>
      </p:sp>
    </p:spTree>
    <p:extLst>
      <p:ext uri="{BB962C8B-B14F-4D97-AF65-F5344CB8AC3E}">
        <p14:creationId xmlns:p14="http://schemas.microsoft.com/office/powerpoint/2010/main" val="2140563041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A87AB7A-4A93-471A-B34B-10C7DAE53391}" type="datetime4">
              <a:rPr lang="en-US" altLang="en-US" sz="1200"/>
              <a:pPr/>
              <a:t>April 18, 2017</a:t>
            </a:fld>
            <a:endParaRPr lang="en-US" altLang="en-US" sz="1200"/>
          </a:p>
        </p:txBody>
      </p:sp>
      <p:sp>
        <p:nvSpPr>
          <p:cNvPr id="645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68C00FB-5188-4910-B543-0A7416A21575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64516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81000"/>
            <a:ext cx="7640638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Xử lý dữ liệu nhiễu</a:t>
            </a:r>
          </a:p>
        </p:txBody>
      </p:sp>
      <p:sp>
        <p:nvSpPr>
          <p:cNvPr id="645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447800"/>
            <a:ext cx="8458200" cy="5029200"/>
          </a:xfrm>
        </p:spPr>
        <p:txBody>
          <a:bodyPr/>
          <a:lstStyle/>
          <a:p>
            <a:pPr eaLnBrk="1" hangingPunct="1"/>
            <a:r>
              <a:rPr lang="en-US" altLang="en-US" sz="2400"/>
              <a:t>Phương pháp đóng thùng (Binning):</a:t>
            </a:r>
          </a:p>
          <a:p>
            <a:pPr lvl="1" eaLnBrk="1" hangingPunct="1"/>
            <a:r>
              <a:rPr lang="en-US" altLang="en-US"/>
              <a:t>Sắp dữ liệu tăng và chia “đều” vào các thùng</a:t>
            </a:r>
          </a:p>
          <a:p>
            <a:pPr lvl="1" eaLnBrk="1" hangingPunct="1"/>
            <a:r>
              <a:rPr lang="en-US" altLang="en-US"/>
              <a:t>Làm trơn: theo trung bình</a:t>
            </a:r>
            <a:r>
              <a:rPr lang="en-US" altLang="en-US">
                <a:solidFill>
                  <a:schemeClr val="hlink"/>
                </a:solidFill>
              </a:rPr>
              <a:t>, theo trung tuyến, theo biên…</a:t>
            </a:r>
            <a:endParaRPr lang="en-US" altLang="en-US"/>
          </a:p>
          <a:p>
            <a:pPr eaLnBrk="1" hangingPunct="1"/>
            <a:r>
              <a:rPr lang="en-US" altLang="en-US" sz="2400"/>
              <a:t>Phân cụm (Clustering)</a:t>
            </a:r>
          </a:p>
          <a:p>
            <a:pPr lvl="1" eaLnBrk="1" hangingPunct="1"/>
            <a:r>
              <a:rPr lang="en-US" altLang="en-US"/>
              <a:t>Phát hiện và loại bỏ ngoại lai (outliers)</a:t>
            </a:r>
          </a:p>
          <a:p>
            <a:pPr eaLnBrk="1" hangingPunct="1"/>
            <a:r>
              <a:rPr lang="en-US" altLang="en-US" sz="2400"/>
              <a:t>Kết hợp kiểm tra máy tính và con người</a:t>
            </a:r>
          </a:p>
          <a:p>
            <a:pPr lvl="1" eaLnBrk="1" hangingPunct="1"/>
            <a:r>
              <a:rPr lang="en-US" altLang="en-US"/>
              <a:t>Phát hiện giá trị nghi ngờ để con người kiểm tra (chẳng hạn, đối phó với ngoại lai có thể)</a:t>
            </a:r>
          </a:p>
          <a:p>
            <a:pPr eaLnBrk="1" hangingPunct="1"/>
            <a:r>
              <a:rPr lang="en-US" altLang="en-US" sz="2400"/>
              <a:t>Hồi quy</a:t>
            </a:r>
          </a:p>
          <a:p>
            <a:pPr lvl="1" eaLnBrk="1" hangingPunct="1"/>
            <a:r>
              <a:rPr lang="en-US" altLang="en-US"/>
              <a:t>Làm trơn: ghép dữ liệu theo các hàm hồi quy</a:t>
            </a:r>
          </a:p>
        </p:txBody>
      </p:sp>
    </p:spTree>
    <p:extLst>
      <p:ext uri="{BB962C8B-B14F-4D97-AF65-F5344CB8AC3E}">
        <p14:creationId xmlns:p14="http://schemas.microsoft.com/office/powerpoint/2010/main" val="2547666435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76EF75B-8B5D-49EA-AE53-DEE7A0FD778D}" type="datetime4">
              <a:rPr lang="en-US" altLang="en-US" sz="1200"/>
              <a:pPr/>
              <a:t>April 18, 2017</a:t>
            </a:fld>
            <a:endParaRPr lang="en-US" altLang="en-US" sz="1200"/>
          </a:p>
        </p:txBody>
      </p:sp>
      <p:sp>
        <p:nvSpPr>
          <p:cNvPr id="6553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53ABFA6-E35A-4104-BAD3-7DCAE5FD6098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6554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76200"/>
            <a:ext cx="9144000" cy="685800"/>
          </a:xfrm>
        </p:spPr>
        <p:txBody>
          <a:bodyPr/>
          <a:lstStyle/>
          <a:p>
            <a:pPr algn="ctr" eaLnBrk="1" hangingPunct="1"/>
            <a:r>
              <a:rPr lang="en-US" altLang="en-US" sz="3200"/>
              <a:t>P/pháp rời rạc hóa đơn giản: Xếp thùng (Binning)</a:t>
            </a:r>
            <a:endParaRPr lang="en-US" altLang="en-US" smtClean="0"/>
          </a:p>
        </p:txBody>
      </p:sp>
      <p:sp>
        <p:nvSpPr>
          <p:cNvPr id="655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990600"/>
            <a:ext cx="8534400" cy="5029200"/>
          </a:xfrm>
        </p:spPr>
        <p:txBody>
          <a:bodyPr/>
          <a:lstStyle/>
          <a:p>
            <a:pPr eaLnBrk="1" hangingPunct="1"/>
            <a:r>
              <a:rPr lang="en-US" altLang="en-US" sz="2400">
                <a:solidFill>
                  <a:schemeClr val="hlink"/>
                </a:solidFill>
              </a:rPr>
              <a:t>Phân hoạch cân bẳng bề rộng Equal-width</a:t>
            </a:r>
            <a:r>
              <a:rPr lang="en-US" altLang="en-US" sz="2400"/>
              <a:t> (distance) partitioning: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/>
              <a:t>Chia miền giá trị: </a:t>
            </a:r>
            <a:r>
              <a:rPr lang="en-US" altLang="en-US" i="1"/>
              <a:t>N</a:t>
            </a:r>
            <a:r>
              <a:rPr lang="en-US" altLang="en-US"/>
              <a:t> đoạn dài như nhau: </a:t>
            </a:r>
            <a:r>
              <a:rPr lang="en-US" altLang="en-US">
                <a:solidFill>
                  <a:srgbClr val="39513E"/>
                </a:solidFill>
              </a:rPr>
              <a:t>uniform grid</a:t>
            </a:r>
            <a:endParaRPr lang="en-US" altLang="en-US">
              <a:solidFill>
                <a:schemeClr val="hlink"/>
              </a:solidFill>
            </a:endParaRPr>
          </a:p>
          <a:p>
            <a:pPr lvl="1" eaLnBrk="1" hangingPunct="1">
              <a:spcBef>
                <a:spcPct val="0"/>
              </a:spcBef>
            </a:pPr>
            <a:r>
              <a:rPr lang="en-US" altLang="en-US"/>
              <a:t>Miền giá trị từ A (nhỏ nhất) tới </a:t>
            </a:r>
            <a:r>
              <a:rPr lang="en-US" altLang="en-US" i="1"/>
              <a:t>B</a:t>
            </a:r>
            <a:r>
              <a:rPr lang="en-US" altLang="en-US"/>
              <a:t> (lớn nhất) -&gt;</a:t>
            </a:r>
            <a:r>
              <a:rPr lang="en-US" altLang="en-US" i="1"/>
              <a:t>W </a:t>
            </a:r>
            <a:r>
              <a:rPr lang="en-US" altLang="en-US"/>
              <a:t>= (</a:t>
            </a:r>
            <a:r>
              <a:rPr lang="en-US" altLang="en-US" i="1"/>
              <a:t>B </a:t>
            </a:r>
            <a:r>
              <a:rPr lang="en-US" altLang="en-US"/>
              <a:t>–</a:t>
            </a:r>
            <a:r>
              <a:rPr lang="en-US" altLang="en-US" i="1"/>
              <a:t>A</a:t>
            </a:r>
            <a:r>
              <a:rPr lang="en-US" altLang="en-US"/>
              <a:t>)/</a:t>
            </a:r>
            <a:r>
              <a:rPr lang="en-US" altLang="en-US" i="1"/>
              <a:t>N.</a:t>
            </a:r>
            <a:endParaRPr lang="en-US" altLang="en-US"/>
          </a:p>
          <a:p>
            <a:pPr lvl="1" eaLnBrk="1" hangingPunct="1">
              <a:spcBef>
                <a:spcPct val="0"/>
              </a:spcBef>
            </a:pPr>
            <a:r>
              <a:rPr lang="en-US" altLang="en-US"/>
              <a:t>Đơn giản nhất song bị định hướng theo ngoại lai.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/>
              <a:t>Không xử lý tốt khi dữ liệu không cân bằng (đều).</a:t>
            </a:r>
            <a:endParaRPr lang="en-US" altLang="en-US" i="1"/>
          </a:p>
          <a:p>
            <a:pPr eaLnBrk="1" hangingPunct="1"/>
            <a:r>
              <a:rPr lang="en-US" altLang="en-US" sz="2400">
                <a:solidFill>
                  <a:schemeClr val="hlink"/>
                </a:solidFill>
              </a:rPr>
              <a:t>Phân hoạch cân bằng theo chiều sâu Equal-depth</a:t>
            </a:r>
            <a:r>
              <a:rPr lang="en-US" altLang="en-US" sz="2400"/>
              <a:t> (frequency) partitioning: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/>
              <a:t>Chia miền xác định thành N đoạn “đều nhau về số lượng”,  các đoạn có xấp xỉ số ví dụ mẫu.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/>
              <a:t>Khả cỡ dữ liệu: tốt.</a:t>
            </a:r>
          </a:p>
          <a:p>
            <a:pPr lvl="1" eaLnBrk="1" hangingPunct="1">
              <a:spcBef>
                <a:spcPct val="0"/>
              </a:spcBef>
            </a:pPr>
            <a:r>
              <a:rPr lang="en-US" altLang="en-US"/>
              <a:t>Việc quản lý các thuộc tính lớp: có thể “khôn khéo”.</a:t>
            </a:r>
          </a:p>
        </p:txBody>
      </p:sp>
    </p:spTree>
    <p:extLst>
      <p:ext uri="{BB962C8B-B14F-4D97-AF65-F5344CB8AC3E}">
        <p14:creationId xmlns:p14="http://schemas.microsoft.com/office/powerpoint/2010/main" val="2279579699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2704FAD-64A0-4D35-81C8-907F70EDB685}" type="datetime4">
              <a:rPr lang="en-US" altLang="en-US" sz="1200"/>
              <a:pPr/>
              <a:t>April 18, 2017</a:t>
            </a:fld>
            <a:endParaRPr lang="en-US" altLang="en-US" sz="1200"/>
          </a:p>
        </p:txBody>
      </p:sp>
      <p:sp>
        <p:nvSpPr>
          <p:cNvPr id="665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5E0EFD9-2FFF-4F24-A6CB-B7672B18C4E7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6656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76200"/>
            <a:ext cx="9906000" cy="685800"/>
          </a:xfrm>
        </p:spPr>
        <p:txBody>
          <a:bodyPr/>
          <a:lstStyle/>
          <a:p>
            <a:pPr algn="ctr" eaLnBrk="1" hangingPunct="1"/>
            <a:r>
              <a:rPr lang="en-US" altLang="en-US" sz="3200"/>
              <a:t>P/pháp xếp thùng làm trơn dữ liệu (Data Smoothing)</a:t>
            </a:r>
          </a:p>
        </p:txBody>
      </p:sp>
      <p:sp>
        <p:nvSpPr>
          <p:cNvPr id="665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181100"/>
            <a:ext cx="8305800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*  Dữ liệu được xếp theo giá: 4, 8, 9, 15, 21, 21, 24, 25, 26, 28, 29, 34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*  Chia thùng theo chiều sâu: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      - Bin 1: 4, 8, 9, 15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      - Bin 2: 21, 21, 24, 25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      - Bin 3: 26, 28, 29, 34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*  Làm trơn thùng theo trung bình: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      - Bin 1: 9, 9, 9, 9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      - Bin 2: 23, 23, 23, 23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      - Bin 3: 29, 29, 29, 29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*  Làm trơn thùng theo biên: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      - Bin 1: 4, 4, 4, 15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      - Bin 2: 21, 21, 25, 25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000"/>
              <a:t>      - Bin 3: 26, 26, 26, 34</a:t>
            </a:r>
          </a:p>
        </p:txBody>
      </p:sp>
    </p:spTree>
    <p:extLst>
      <p:ext uri="{BB962C8B-B14F-4D97-AF65-F5344CB8AC3E}">
        <p14:creationId xmlns:p14="http://schemas.microsoft.com/office/powerpoint/2010/main" val="1940264221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1011</Words>
  <Application>Microsoft Office PowerPoint</Application>
  <PresentationFormat>Widescreen</PresentationFormat>
  <Paragraphs>99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Tahoma</vt:lpstr>
      <vt:lpstr>Times New Roman</vt:lpstr>
      <vt:lpstr>Office Theme</vt:lpstr>
      <vt:lpstr>Làm sạch dữ liệu</vt:lpstr>
      <vt:lpstr>Làm sạch dữ liệu</vt:lpstr>
      <vt:lpstr>Xử lý thiếu giá trị</vt:lpstr>
      <vt:lpstr>Dữ liệu nhiễu</vt:lpstr>
      <vt:lpstr>Xử lý dữ liệu nhiễu</vt:lpstr>
      <vt:lpstr>P/pháp rời rạc hóa đơn giản: Xếp thùng (Binning)</vt:lpstr>
      <vt:lpstr>P/pháp xếp thùng làm trơn dữ liệu (Data Smoothing)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Làm sạch dữ liệu</dc:title>
  <dc:creator>Admin</dc:creator>
  <cp:lastModifiedBy>Admin</cp:lastModifiedBy>
  <cp:revision>1</cp:revision>
  <dcterms:created xsi:type="dcterms:W3CDTF">2017-04-18T05:32:01Z</dcterms:created>
  <dcterms:modified xsi:type="dcterms:W3CDTF">2017-04-18T05:33:03Z</dcterms:modified>
</cp:coreProperties>
</file>