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87164-5624-44A0-9268-5EA1E9BE65F7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ADC50-A5F4-4D79-95AB-DA4324B34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92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7990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3725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2896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6647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1731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8176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1539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3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7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74636"/>
            <a:ext cx="11582400" cy="155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609600" y="1947333"/>
            <a:ext cx="10972800" cy="4620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6771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1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7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4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6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3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1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6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5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A5D75-98FD-4834-AF58-73F7F4D0AD16}" type="datetimeFigureOut">
              <a:rPr lang="en-US" smtClean="0"/>
              <a:t>18/06/201616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224B6-D098-4104-9747-A6A104183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6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/>
              <a:t>Nội dung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09600" y="1947334"/>
            <a:ext cx="10972800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58786">
              <a:lnSpc>
                <a:spcPct val="150000"/>
              </a:lnSpc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rgbClr val="000000"/>
                </a:solidFill>
              </a:rPr>
              <a:t>Giới thiệu</a:t>
            </a:r>
          </a:p>
          <a:p>
            <a:pPr marL="609585" indent="-558786">
              <a:lnSpc>
                <a:spcPct val="150000"/>
              </a:lnSpc>
              <a:buClr>
                <a:srgbClr val="FF0000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rgbClr val="FF0000"/>
                </a:solidFill>
              </a:rPr>
              <a:t>Bộ tự mã hóa &amp; kiến trúc </a:t>
            </a:r>
            <a:r>
              <a:rPr lang="en" smtClean="0">
                <a:solidFill>
                  <a:srgbClr val="FF0000"/>
                </a:solidFill>
              </a:rPr>
              <a:t>sâu</a:t>
            </a:r>
            <a:endParaRPr lang="en">
              <a:solidFill>
                <a:srgbClr val="FF0000"/>
              </a:solidFill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pPr>
              <a:lnSpc>
                <a:spcPct val="115000"/>
              </a:lnSpc>
            </a:pPr>
            <a:fld id="{00000000-1234-1234-1234-123412341234}" type="slidenum">
              <a:rPr lang="en"/>
              <a:pPr>
                <a:lnSpc>
                  <a:spcPct val="115000"/>
                </a:lnSpc>
              </a:pPr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00354894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Bộ tự mã hóa auto-encoder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09600" y="1947333"/>
            <a:ext cx="10972800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Bengio, Ranzato (2007), Vincent (2008)</a:t>
            </a: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2 bước: </a:t>
            </a:r>
            <a:r>
              <a:rPr lang="en">
                <a:solidFill>
                  <a:srgbClr val="0000FF"/>
                </a:solidFill>
              </a:rPr>
              <a:t>mã hóa</a:t>
            </a:r>
            <a:r>
              <a:rPr lang="en"/>
              <a:t> và </a:t>
            </a:r>
            <a:r>
              <a:rPr lang="en">
                <a:solidFill>
                  <a:srgbClr val="FF0000"/>
                </a:solidFill>
              </a:rPr>
              <a:t>giải mã</a:t>
            </a:r>
          </a:p>
          <a:p>
            <a:pPr>
              <a:lnSpc>
                <a:spcPct val="115000"/>
              </a:lnSpc>
              <a:buNone/>
            </a:pPr>
            <a:endParaRPr/>
          </a:p>
          <a:p>
            <a:pPr>
              <a:lnSpc>
                <a:spcPct val="115000"/>
              </a:lnSpc>
              <a:buNone/>
            </a:pPr>
            <a:endParaRPr/>
          </a:p>
          <a:p>
            <a:pPr>
              <a:lnSpc>
                <a:spcPct val="115000"/>
              </a:lnSpc>
              <a:buNone/>
            </a:pPr>
            <a:endParaRPr/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Tối thiểu </a:t>
            </a:r>
            <a:r>
              <a:rPr lang="en">
                <a:solidFill>
                  <a:srgbClr val="9900FF"/>
                </a:solidFill>
              </a:rPr>
              <a:t>cross-entropy giữa </a:t>
            </a:r>
            <a:r>
              <a:rPr lang="en" b="1">
                <a:solidFill>
                  <a:srgbClr val="9900FF"/>
                </a:solidFill>
              </a:rPr>
              <a:t>x</a:t>
            </a:r>
            <a:r>
              <a:rPr lang="en">
                <a:solidFill>
                  <a:srgbClr val="9900FF"/>
                </a:solidFill>
              </a:rPr>
              <a:t> và </a:t>
            </a:r>
            <a:r>
              <a:rPr lang="en" b="1">
                <a:solidFill>
                  <a:srgbClr val="9900FF"/>
                </a:solidFill>
              </a:rPr>
              <a:t>z</a:t>
            </a:r>
          </a:p>
        </p:txBody>
      </p:sp>
      <p:pic>
        <p:nvPicPr>
          <p:cNvPr id="150" name="Shape 1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3817" y="3733667"/>
            <a:ext cx="4993967" cy="21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 lang="en"/>
          </a:p>
        </p:txBody>
      </p:sp>
      <p:pic>
        <p:nvPicPr>
          <p:cNvPr id="152" name="Shape 15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9200" y="4270233"/>
            <a:ext cx="37338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896067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Bộ tự mã hóa auto-encoder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09600" y="1947334"/>
            <a:ext cx="6765200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  <a:buNone/>
            </a:pPr>
            <a:endParaRPr b="1">
              <a:solidFill>
                <a:srgbClr val="FF0000"/>
              </a:solidFill>
            </a:endParaRP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b="1">
                <a:solidFill>
                  <a:srgbClr val="FF0000"/>
                </a:solidFill>
              </a:rPr>
              <a:t>y</a:t>
            </a:r>
            <a:r>
              <a:rPr lang="en">
                <a:solidFill>
                  <a:srgbClr val="FF0000"/>
                </a:solidFill>
              </a:rPr>
              <a:t> là biểu diễn của </a:t>
            </a:r>
            <a:r>
              <a:rPr lang="en" b="1">
                <a:solidFill>
                  <a:srgbClr val="FF0000"/>
                </a:solidFill>
              </a:rPr>
              <a:t>x</a:t>
            </a:r>
            <a:r>
              <a:rPr lang="en"/>
              <a:t> trên không gian d’ chiều.</a:t>
            </a:r>
          </a:p>
          <a:p>
            <a:pPr marL="609585" indent="-558786">
              <a:lnSpc>
                <a:spcPct val="115000"/>
              </a:lnSpc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Tối thiểu cross entropy → </a:t>
            </a:r>
            <a:r>
              <a:rPr lang="en" b="1">
                <a:solidFill>
                  <a:srgbClr val="0000FF"/>
                </a:solidFill>
              </a:rPr>
              <a:t>y</a:t>
            </a:r>
            <a:r>
              <a:rPr lang="en">
                <a:solidFill>
                  <a:srgbClr val="0000FF"/>
                </a:solidFill>
              </a:rPr>
              <a:t> chứa nhiều nhất có thể thông tin từ </a:t>
            </a:r>
            <a:r>
              <a:rPr lang="en" b="1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3</a:t>
            </a:fld>
            <a:endParaRPr lang="en"/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9100" y="2150533"/>
            <a:ext cx="37338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/>
          <p:nvPr/>
        </p:nvSpPr>
        <p:spPr>
          <a:xfrm>
            <a:off x="75604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1</a:t>
            </a:r>
          </a:p>
        </p:txBody>
      </p:sp>
      <p:sp>
        <p:nvSpPr>
          <p:cNvPr id="162" name="Shape 162"/>
          <p:cNvSpPr/>
          <p:nvPr/>
        </p:nvSpPr>
        <p:spPr>
          <a:xfrm>
            <a:off x="84713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2</a:t>
            </a:r>
          </a:p>
        </p:txBody>
      </p:sp>
      <p:sp>
        <p:nvSpPr>
          <p:cNvPr id="163" name="Shape 163"/>
          <p:cNvSpPr/>
          <p:nvPr/>
        </p:nvSpPr>
        <p:spPr>
          <a:xfrm>
            <a:off x="93822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3</a:t>
            </a:r>
          </a:p>
        </p:txBody>
      </p:sp>
      <p:sp>
        <p:nvSpPr>
          <p:cNvPr id="164" name="Shape 164"/>
          <p:cNvSpPr/>
          <p:nvPr/>
        </p:nvSpPr>
        <p:spPr>
          <a:xfrm>
            <a:off x="102931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4</a:t>
            </a:r>
          </a:p>
        </p:txBody>
      </p:sp>
      <p:sp>
        <p:nvSpPr>
          <p:cNvPr id="165" name="Shape 165"/>
          <p:cNvSpPr/>
          <p:nvPr/>
        </p:nvSpPr>
        <p:spPr>
          <a:xfrm>
            <a:off x="8471334" y="4134067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y</a:t>
            </a:r>
            <a:r>
              <a:rPr lang="en" sz="2400" b="1" baseline="-25000"/>
              <a:t>1</a:t>
            </a:r>
          </a:p>
        </p:txBody>
      </p:sp>
      <p:sp>
        <p:nvSpPr>
          <p:cNvPr id="166" name="Shape 166"/>
          <p:cNvSpPr/>
          <p:nvPr/>
        </p:nvSpPr>
        <p:spPr>
          <a:xfrm>
            <a:off x="9382234" y="4134067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y</a:t>
            </a:r>
            <a:r>
              <a:rPr lang="en" sz="2400" b="1" baseline="-25000"/>
              <a:t>2</a:t>
            </a:r>
          </a:p>
        </p:txBody>
      </p:sp>
      <p:cxnSp>
        <p:nvCxnSpPr>
          <p:cNvPr id="167" name="Shape 167"/>
          <p:cNvCxnSpPr>
            <a:stCxn id="161" idx="0"/>
            <a:endCxn id="165" idx="3"/>
          </p:cNvCxnSpPr>
          <p:nvPr/>
        </p:nvCxnSpPr>
        <p:spPr>
          <a:xfrm rot="10800000" flipH="1">
            <a:off x="79262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68" name="Shape 168"/>
          <p:cNvCxnSpPr>
            <a:stCxn id="162" idx="0"/>
            <a:endCxn id="165" idx="4"/>
          </p:cNvCxnSpPr>
          <p:nvPr/>
        </p:nvCxnSpPr>
        <p:spPr>
          <a:xfrm rot="10800000">
            <a:off x="8837132" y="4865833"/>
            <a:ext cx="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69" name="Shape 169"/>
          <p:cNvCxnSpPr>
            <a:stCxn id="163" idx="0"/>
            <a:endCxn id="166" idx="4"/>
          </p:cNvCxnSpPr>
          <p:nvPr/>
        </p:nvCxnSpPr>
        <p:spPr>
          <a:xfrm rot="10800000">
            <a:off x="9748032" y="4865833"/>
            <a:ext cx="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70" name="Shape 170"/>
          <p:cNvCxnSpPr>
            <a:stCxn id="164" idx="0"/>
            <a:endCxn id="166" idx="5"/>
          </p:cNvCxnSpPr>
          <p:nvPr/>
        </p:nvCxnSpPr>
        <p:spPr>
          <a:xfrm rot="10800000">
            <a:off x="100065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71" name="Shape 171"/>
          <p:cNvCxnSpPr>
            <a:stCxn id="162" idx="0"/>
            <a:endCxn id="166" idx="3"/>
          </p:cNvCxnSpPr>
          <p:nvPr/>
        </p:nvCxnSpPr>
        <p:spPr>
          <a:xfrm rot="10800000" flipH="1">
            <a:off x="88371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72" name="Shape 172"/>
          <p:cNvCxnSpPr>
            <a:stCxn id="163" idx="0"/>
            <a:endCxn id="165" idx="5"/>
          </p:cNvCxnSpPr>
          <p:nvPr/>
        </p:nvCxnSpPr>
        <p:spPr>
          <a:xfrm rot="10800000">
            <a:off x="90956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73" name="Shape 173"/>
          <p:cNvSpPr txBox="1"/>
          <p:nvPr/>
        </p:nvSpPr>
        <p:spPr>
          <a:xfrm>
            <a:off x="10415767" y="4817233"/>
            <a:ext cx="1563199" cy="543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2400" b="1">
                <a:solidFill>
                  <a:srgbClr val="FF0000"/>
                </a:solidFill>
              </a:rPr>
              <a:t>encoder</a:t>
            </a:r>
          </a:p>
        </p:txBody>
      </p:sp>
      <p:grpSp>
        <p:nvGrpSpPr>
          <p:cNvPr id="174" name="Shape 174"/>
          <p:cNvGrpSpPr/>
          <p:nvPr/>
        </p:nvGrpSpPr>
        <p:grpSpPr>
          <a:xfrm>
            <a:off x="7560434" y="2732700"/>
            <a:ext cx="4418532" cy="1508507"/>
            <a:chOff x="5670325" y="2049525"/>
            <a:chExt cx="3313899" cy="1131380"/>
          </a:xfrm>
        </p:grpSpPr>
        <p:sp>
          <p:nvSpPr>
            <p:cNvPr id="175" name="Shape 175"/>
            <p:cNvSpPr/>
            <p:nvPr/>
          </p:nvSpPr>
          <p:spPr>
            <a:xfrm>
              <a:off x="5670325" y="2049525"/>
              <a:ext cx="548699" cy="548699"/>
            </a:xfrm>
            <a:prstGeom prst="ellips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pPr algn="ctr"/>
              <a:r>
                <a:rPr lang="en" sz="2400" b="1"/>
                <a:t>z</a:t>
              </a:r>
              <a:r>
                <a:rPr lang="en" sz="2400" b="1" baseline="-25000"/>
                <a:t>1</a:t>
              </a:r>
            </a:p>
          </p:txBody>
        </p:sp>
        <p:sp>
          <p:nvSpPr>
            <p:cNvPr id="176" name="Shape 176"/>
            <p:cNvSpPr/>
            <p:nvPr/>
          </p:nvSpPr>
          <p:spPr>
            <a:xfrm>
              <a:off x="6353500" y="2049525"/>
              <a:ext cx="548699" cy="548699"/>
            </a:xfrm>
            <a:prstGeom prst="ellips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pPr algn="ctr"/>
              <a:r>
                <a:rPr lang="en" sz="2400" b="1"/>
                <a:t>z</a:t>
              </a:r>
              <a:r>
                <a:rPr lang="en" sz="2400" b="1" baseline="-25000"/>
                <a:t>2</a:t>
              </a:r>
            </a:p>
          </p:txBody>
        </p:sp>
        <p:sp>
          <p:nvSpPr>
            <p:cNvPr id="177" name="Shape 177"/>
            <p:cNvSpPr/>
            <p:nvPr/>
          </p:nvSpPr>
          <p:spPr>
            <a:xfrm>
              <a:off x="7036675" y="2049525"/>
              <a:ext cx="548699" cy="548699"/>
            </a:xfrm>
            <a:prstGeom prst="ellips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pPr algn="ctr"/>
              <a:r>
                <a:rPr lang="en" sz="2400" b="1"/>
                <a:t>z</a:t>
              </a:r>
              <a:r>
                <a:rPr lang="en" sz="2400" b="1" baseline="-25000"/>
                <a:t>3</a:t>
              </a:r>
            </a:p>
          </p:txBody>
        </p:sp>
        <p:sp>
          <p:nvSpPr>
            <p:cNvPr id="178" name="Shape 178"/>
            <p:cNvSpPr/>
            <p:nvPr/>
          </p:nvSpPr>
          <p:spPr>
            <a:xfrm>
              <a:off x="7719850" y="2049525"/>
              <a:ext cx="548699" cy="548699"/>
            </a:xfrm>
            <a:prstGeom prst="ellips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pPr algn="ctr"/>
              <a:r>
                <a:rPr lang="en" sz="2400" b="1"/>
                <a:t>z</a:t>
              </a:r>
              <a:r>
                <a:rPr lang="en" sz="2400" b="1" baseline="-25000"/>
                <a:t>4</a:t>
              </a:r>
            </a:p>
          </p:txBody>
        </p:sp>
        <p:cxnSp>
          <p:nvCxnSpPr>
            <p:cNvPr id="179" name="Shape 179"/>
            <p:cNvCxnSpPr>
              <a:stCxn id="165" idx="1"/>
              <a:endCxn id="175" idx="4"/>
            </p:cNvCxnSpPr>
            <p:nvPr/>
          </p:nvCxnSpPr>
          <p:spPr>
            <a:xfrm rot="10800000">
              <a:off x="5944555" y="2598305"/>
              <a:ext cx="489300" cy="582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0" name="Shape 180"/>
            <p:cNvCxnSpPr/>
            <p:nvPr/>
          </p:nvCxnSpPr>
          <p:spPr>
            <a:xfrm rot="10800000">
              <a:off x="6627850" y="2582574"/>
              <a:ext cx="0" cy="5022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1" name="Shape 181"/>
            <p:cNvCxnSpPr/>
            <p:nvPr/>
          </p:nvCxnSpPr>
          <p:spPr>
            <a:xfrm rot="10800000">
              <a:off x="7311025" y="2582574"/>
              <a:ext cx="0" cy="5022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2" name="Shape 182"/>
            <p:cNvCxnSpPr>
              <a:stCxn id="166" idx="7"/>
              <a:endCxn id="178" idx="4"/>
            </p:cNvCxnSpPr>
            <p:nvPr/>
          </p:nvCxnSpPr>
          <p:spPr>
            <a:xfrm rot="10800000" flipH="1">
              <a:off x="7505019" y="2598305"/>
              <a:ext cx="489300" cy="582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3" name="Shape 183"/>
            <p:cNvCxnSpPr>
              <a:stCxn id="165" idx="7"/>
              <a:endCxn id="177" idx="4"/>
            </p:cNvCxnSpPr>
            <p:nvPr/>
          </p:nvCxnSpPr>
          <p:spPr>
            <a:xfrm rot="10800000" flipH="1">
              <a:off x="6821844" y="2598305"/>
              <a:ext cx="489300" cy="582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4" name="Shape 184"/>
            <p:cNvCxnSpPr>
              <a:stCxn id="166" idx="1"/>
              <a:endCxn id="176" idx="4"/>
            </p:cNvCxnSpPr>
            <p:nvPr/>
          </p:nvCxnSpPr>
          <p:spPr>
            <a:xfrm rot="10800000">
              <a:off x="6627730" y="2598305"/>
              <a:ext cx="489300" cy="582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sp>
          <p:nvSpPr>
            <p:cNvPr id="185" name="Shape 185"/>
            <p:cNvSpPr txBox="1"/>
            <p:nvPr/>
          </p:nvSpPr>
          <p:spPr>
            <a:xfrm>
              <a:off x="7811825" y="2685900"/>
              <a:ext cx="1172399" cy="407400"/>
            </a:xfrm>
            <a:prstGeom prst="rect">
              <a:avLst/>
            </a:prstGeom>
            <a:noFill/>
            <a:ln>
              <a:noFill/>
            </a:ln>
          </p:spPr>
          <p:txBody>
            <a:bodyPr lIns="121900" tIns="121900" rIns="121900" bIns="121900" anchor="t" anchorCtr="0">
              <a:noAutofit/>
            </a:bodyPr>
            <a:lstStyle/>
            <a:p>
              <a:r>
                <a:rPr lang="en" sz="2400" b="1">
                  <a:solidFill>
                    <a:srgbClr val="FF0000"/>
                  </a:solidFill>
                </a:rPr>
                <a:t>decoder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4570428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Chồng các bộ tự mã hóa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09600" y="1947334"/>
            <a:ext cx="7621600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b="1" i="1"/>
              <a:t>x</a:t>
            </a:r>
            <a:r>
              <a:rPr lang="en" i="1"/>
              <a:t> có thể biểu diễn bởi </a:t>
            </a:r>
            <a:r>
              <a:rPr lang="en" b="1" i="1"/>
              <a:t>y</a:t>
            </a:r>
          </a:p>
          <a:p>
            <a:pPr marL="609585" indent="-558786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●"/>
            </a:pPr>
            <a:r>
              <a:rPr lang="en" b="1">
                <a:solidFill>
                  <a:srgbClr val="FF0000"/>
                </a:solidFill>
              </a:rPr>
              <a:t>y </a:t>
            </a:r>
            <a:r>
              <a:rPr lang="en">
                <a:solidFill>
                  <a:srgbClr val="FF0000"/>
                </a:solidFill>
              </a:rPr>
              <a:t>có thể biểu diễn bởi ... ?</a:t>
            </a:r>
          </a:p>
          <a:p>
            <a:pPr marL="609585" indent="-558786">
              <a:lnSpc>
                <a:spcPct val="115000"/>
              </a:lnSpc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FF"/>
                </a:solidFill>
              </a:rPr>
              <a:t>Chồng các bộ tự mã hóa lên nhau</a:t>
            </a:r>
            <a:r>
              <a:rPr lang="en">
                <a:solidFill>
                  <a:srgbClr val="000000"/>
                </a:solidFill>
              </a:rPr>
              <a:t> (sau khi cắt bộ giải mã)</a:t>
            </a:r>
          </a:p>
          <a:p>
            <a:pPr marL="609585" indent="-558786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●"/>
            </a:pPr>
            <a:r>
              <a:rPr lang="en" i="1">
                <a:solidFill>
                  <a:srgbClr val="FF0000"/>
                </a:solidFill>
              </a:rPr>
              <a:t>Các tầng = Các mức trừu tượng dữ liệu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4</a:t>
            </a:fld>
            <a:endParaRPr lang="en"/>
          </a:p>
        </p:txBody>
      </p:sp>
      <p:sp>
        <p:nvSpPr>
          <p:cNvPr id="193" name="Shape 193"/>
          <p:cNvSpPr/>
          <p:nvPr/>
        </p:nvSpPr>
        <p:spPr>
          <a:xfrm>
            <a:off x="75604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1</a:t>
            </a:r>
          </a:p>
        </p:txBody>
      </p:sp>
      <p:sp>
        <p:nvSpPr>
          <p:cNvPr id="194" name="Shape 194"/>
          <p:cNvSpPr/>
          <p:nvPr/>
        </p:nvSpPr>
        <p:spPr>
          <a:xfrm>
            <a:off x="84713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2</a:t>
            </a:r>
          </a:p>
        </p:txBody>
      </p:sp>
      <p:sp>
        <p:nvSpPr>
          <p:cNvPr id="195" name="Shape 195"/>
          <p:cNvSpPr/>
          <p:nvPr/>
        </p:nvSpPr>
        <p:spPr>
          <a:xfrm>
            <a:off x="93822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3</a:t>
            </a:r>
          </a:p>
        </p:txBody>
      </p:sp>
      <p:sp>
        <p:nvSpPr>
          <p:cNvPr id="196" name="Shape 196"/>
          <p:cNvSpPr/>
          <p:nvPr/>
        </p:nvSpPr>
        <p:spPr>
          <a:xfrm>
            <a:off x="10293134" y="55354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x</a:t>
            </a:r>
            <a:r>
              <a:rPr lang="en" sz="2400" b="1" baseline="-25000"/>
              <a:t>4</a:t>
            </a:r>
          </a:p>
        </p:txBody>
      </p:sp>
      <p:sp>
        <p:nvSpPr>
          <p:cNvPr id="197" name="Shape 197"/>
          <p:cNvSpPr/>
          <p:nvPr/>
        </p:nvSpPr>
        <p:spPr>
          <a:xfrm>
            <a:off x="8471334" y="4134067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y</a:t>
            </a:r>
            <a:r>
              <a:rPr lang="en" sz="2400" b="1" baseline="-25000"/>
              <a:t>1</a:t>
            </a:r>
          </a:p>
        </p:txBody>
      </p:sp>
      <p:sp>
        <p:nvSpPr>
          <p:cNvPr id="198" name="Shape 198"/>
          <p:cNvSpPr/>
          <p:nvPr/>
        </p:nvSpPr>
        <p:spPr>
          <a:xfrm>
            <a:off x="9382234" y="4134067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y</a:t>
            </a:r>
            <a:r>
              <a:rPr lang="en" sz="2400" b="1" baseline="-25000"/>
              <a:t>2</a:t>
            </a:r>
          </a:p>
        </p:txBody>
      </p:sp>
      <p:sp>
        <p:nvSpPr>
          <p:cNvPr id="199" name="Shape 199"/>
          <p:cNvSpPr/>
          <p:nvPr/>
        </p:nvSpPr>
        <p:spPr>
          <a:xfrm>
            <a:off x="8881234" y="2732701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t</a:t>
            </a:r>
            <a:r>
              <a:rPr lang="en" sz="2400" b="1" baseline="-25000"/>
              <a:t>1</a:t>
            </a:r>
          </a:p>
        </p:txBody>
      </p:sp>
      <p:cxnSp>
        <p:nvCxnSpPr>
          <p:cNvPr id="200" name="Shape 200"/>
          <p:cNvCxnSpPr>
            <a:stCxn id="193" idx="0"/>
            <a:endCxn id="197" idx="3"/>
          </p:cNvCxnSpPr>
          <p:nvPr/>
        </p:nvCxnSpPr>
        <p:spPr>
          <a:xfrm rot="10800000" flipH="1">
            <a:off x="79262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1" name="Shape 201"/>
          <p:cNvCxnSpPr>
            <a:stCxn id="194" idx="0"/>
            <a:endCxn id="197" idx="4"/>
          </p:cNvCxnSpPr>
          <p:nvPr/>
        </p:nvCxnSpPr>
        <p:spPr>
          <a:xfrm rot="10800000">
            <a:off x="8837132" y="4865833"/>
            <a:ext cx="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2" name="Shape 202"/>
          <p:cNvCxnSpPr>
            <a:stCxn id="195" idx="0"/>
            <a:endCxn id="198" idx="4"/>
          </p:cNvCxnSpPr>
          <p:nvPr/>
        </p:nvCxnSpPr>
        <p:spPr>
          <a:xfrm rot="10800000">
            <a:off x="9748032" y="4865833"/>
            <a:ext cx="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3" name="Shape 203"/>
          <p:cNvCxnSpPr>
            <a:stCxn id="196" idx="0"/>
            <a:endCxn id="198" idx="5"/>
          </p:cNvCxnSpPr>
          <p:nvPr/>
        </p:nvCxnSpPr>
        <p:spPr>
          <a:xfrm rot="10800000">
            <a:off x="10006532" y="4758633"/>
            <a:ext cx="6524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4" name="Shape 204"/>
          <p:cNvCxnSpPr>
            <a:stCxn id="193" idx="0"/>
            <a:endCxn id="198" idx="3"/>
          </p:cNvCxnSpPr>
          <p:nvPr/>
        </p:nvCxnSpPr>
        <p:spPr>
          <a:xfrm rot="10800000" flipH="1">
            <a:off x="7926232" y="4758633"/>
            <a:ext cx="15632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5" name="Shape 205"/>
          <p:cNvCxnSpPr>
            <a:stCxn id="196" idx="0"/>
            <a:endCxn id="197" idx="5"/>
          </p:cNvCxnSpPr>
          <p:nvPr/>
        </p:nvCxnSpPr>
        <p:spPr>
          <a:xfrm rot="10800000">
            <a:off x="9095732" y="4758633"/>
            <a:ext cx="1563200" cy="77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6" name="Shape 206"/>
          <p:cNvCxnSpPr>
            <a:stCxn id="197" idx="0"/>
            <a:endCxn id="199" idx="4"/>
          </p:cNvCxnSpPr>
          <p:nvPr/>
        </p:nvCxnSpPr>
        <p:spPr>
          <a:xfrm rot="10800000" flipH="1">
            <a:off x="8837132" y="3464467"/>
            <a:ext cx="41000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07" name="Shape 207"/>
          <p:cNvCxnSpPr>
            <a:stCxn id="198" idx="0"/>
            <a:endCxn id="199" idx="4"/>
          </p:cNvCxnSpPr>
          <p:nvPr/>
        </p:nvCxnSpPr>
        <p:spPr>
          <a:xfrm rot="10800000">
            <a:off x="9247232" y="3464467"/>
            <a:ext cx="500800" cy="66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08" name="Shape 208"/>
          <p:cNvSpPr txBox="1"/>
          <p:nvPr/>
        </p:nvSpPr>
        <p:spPr>
          <a:xfrm>
            <a:off x="10415767" y="4817233"/>
            <a:ext cx="1724799" cy="543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2400" b="1">
                <a:solidFill>
                  <a:srgbClr val="FF0000"/>
                </a:solidFill>
              </a:rPr>
              <a:t>encoder 1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10415767" y="3527667"/>
            <a:ext cx="1724799" cy="543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2400" b="1">
                <a:solidFill>
                  <a:srgbClr val="FF0000"/>
                </a:solidFill>
              </a:rPr>
              <a:t>encoder 2</a:t>
            </a:r>
          </a:p>
        </p:txBody>
      </p:sp>
    </p:spTree>
    <p:extLst>
      <p:ext uri="{BB962C8B-B14F-4D97-AF65-F5344CB8AC3E}">
        <p14:creationId xmlns:p14="http://schemas.microsoft.com/office/powerpoint/2010/main" val="28761290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Huấn luyện</a:t>
            </a:r>
          </a:p>
        </p:txBody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09601" y="1947334"/>
            <a:ext cx="6292399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FF"/>
                </a:solidFill>
              </a:rPr>
              <a:t>Khởi tạo</a:t>
            </a:r>
            <a:r>
              <a:rPr lang="en"/>
              <a:t> các tầng bằng các bộ mã hóa</a:t>
            </a: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9900FF"/>
                </a:solidFill>
              </a:rPr>
              <a:t>Thêm 1 tầng ẩn và 1 tầng ra</a:t>
            </a:r>
            <a:r>
              <a:rPr lang="en"/>
              <a:t> để phân lớp</a:t>
            </a: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Tinh chỉnh (fine-tuning) bằng </a:t>
            </a:r>
            <a:r>
              <a:rPr lang="en">
                <a:solidFill>
                  <a:srgbClr val="FF0000"/>
                </a:solidFill>
              </a:rPr>
              <a:t>lan truyền ngược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5</a:t>
            </a:fld>
            <a:endParaRPr lang="en"/>
          </a:p>
        </p:txBody>
      </p:sp>
      <p:sp>
        <p:nvSpPr>
          <p:cNvPr id="217" name="Shape 217"/>
          <p:cNvSpPr/>
          <p:nvPr/>
        </p:nvSpPr>
        <p:spPr>
          <a:xfrm>
            <a:off x="7532400" y="5745667"/>
            <a:ext cx="3293200" cy="315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8" name="Shape 218"/>
          <p:cNvSpPr/>
          <p:nvPr/>
        </p:nvSpPr>
        <p:spPr>
          <a:xfrm>
            <a:off x="7777601" y="5430467"/>
            <a:ext cx="2802799" cy="315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9" name="Shape 219"/>
          <p:cNvSpPr/>
          <p:nvPr/>
        </p:nvSpPr>
        <p:spPr>
          <a:xfrm>
            <a:off x="7987800" y="5115267"/>
            <a:ext cx="2382400" cy="315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0" name="Shape 220"/>
          <p:cNvSpPr/>
          <p:nvPr/>
        </p:nvSpPr>
        <p:spPr>
          <a:xfrm>
            <a:off x="8215533" y="4800067"/>
            <a:ext cx="1926800" cy="315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1" name="Shape 221"/>
          <p:cNvSpPr/>
          <p:nvPr/>
        </p:nvSpPr>
        <p:spPr>
          <a:xfrm>
            <a:off x="7458834" y="37066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h</a:t>
            </a:r>
          </a:p>
        </p:txBody>
      </p:sp>
      <p:sp>
        <p:nvSpPr>
          <p:cNvPr id="222" name="Shape 222"/>
          <p:cNvSpPr/>
          <p:nvPr/>
        </p:nvSpPr>
        <p:spPr>
          <a:xfrm>
            <a:off x="8369734" y="37066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ct val="61111"/>
            </a:pPr>
            <a:r>
              <a:rPr lang="en" sz="2400" b="1">
                <a:solidFill>
                  <a:schemeClr val="dk1"/>
                </a:solidFill>
              </a:rPr>
              <a:t>h</a:t>
            </a:r>
          </a:p>
        </p:txBody>
      </p:sp>
      <p:sp>
        <p:nvSpPr>
          <p:cNvPr id="223" name="Shape 223"/>
          <p:cNvSpPr/>
          <p:nvPr/>
        </p:nvSpPr>
        <p:spPr>
          <a:xfrm>
            <a:off x="9280634" y="37066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ct val="61111"/>
            </a:pPr>
            <a:r>
              <a:rPr lang="en" sz="2400" b="1">
                <a:solidFill>
                  <a:schemeClr val="dk1"/>
                </a:solidFill>
              </a:rPr>
              <a:t>h</a:t>
            </a:r>
          </a:p>
        </p:txBody>
      </p:sp>
      <p:sp>
        <p:nvSpPr>
          <p:cNvPr id="224" name="Shape 224"/>
          <p:cNvSpPr/>
          <p:nvPr/>
        </p:nvSpPr>
        <p:spPr>
          <a:xfrm>
            <a:off x="10191534" y="3706634"/>
            <a:ext cx="7315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ct val="61111"/>
            </a:pPr>
            <a:r>
              <a:rPr lang="en" sz="2400" b="1">
                <a:solidFill>
                  <a:schemeClr val="dk1"/>
                </a:solidFill>
              </a:rPr>
              <a:t>h</a:t>
            </a:r>
          </a:p>
        </p:txBody>
      </p:sp>
      <p:sp>
        <p:nvSpPr>
          <p:cNvPr id="225" name="Shape 225"/>
          <p:cNvSpPr/>
          <p:nvPr/>
        </p:nvSpPr>
        <p:spPr>
          <a:xfrm>
            <a:off x="8733400" y="2443200"/>
            <a:ext cx="891200" cy="8912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121900" rIns="121900" bIns="121900" anchor="ctr" anchorCtr="0">
            <a:noAutofit/>
          </a:bodyPr>
          <a:lstStyle/>
          <a:p>
            <a:pPr algn="ctr"/>
            <a:r>
              <a:rPr lang="en" sz="2400" b="1"/>
              <a:t>out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10370200" y="4726134"/>
            <a:ext cx="1471600" cy="731599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 algn="ctr"/>
            <a:r>
              <a:rPr lang="en" sz="2400" b="1">
                <a:solidFill>
                  <a:srgbClr val="FF0000"/>
                </a:solidFill>
              </a:rPr>
              <a:t>encoder</a:t>
            </a:r>
            <a:br>
              <a:rPr lang="en" sz="2400" b="1">
                <a:solidFill>
                  <a:srgbClr val="FF0000"/>
                </a:solidFill>
              </a:rPr>
            </a:br>
            <a:r>
              <a:rPr lang="en" sz="2400" b="1">
                <a:solidFill>
                  <a:srgbClr val="FF0000"/>
                </a:solidFill>
              </a:rPr>
              <a:t>stack</a:t>
            </a:r>
          </a:p>
        </p:txBody>
      </p:sp>
      <p:cxnSp>
        <p:nvCxnSpPr>
          <p:cNvPr id="227" name="Shape 227"/>
          <p:cNvCxnSpPr>
            <a:stCxn id="221" idx="0"/>
            <a:endCxn id="225" idx="4"/>
          </p:cNvCxnSpPr>
          <p:nvPr/>
        </p:nvCxnSpPr>
        <p:spPr>
          <a:xfrm rot="10800000" flipH="1">
            <a:off x="7824632" y="3334233"/>
            <a:ext cx="1354400" cy="37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28" name="Shape 228"/>
          <p:cNvCxnSpPr>
            <a:stCxn id="222" idx="0"/>
            <a:endCxn id="225" idx="4"/>
          </p:cNvCxnSpPr>
          <p:nvPr/>
        </p:nvCxnSpPr>
        <p:spPr>
          <a:xfrm rot="10800000" flipH="1">
            <a:off x="8735532" y="3334233"/>
            <a:ext cx="443600" cy="37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29" name="Shape 229"/>
          <p:cNvCxnSpPr>
            <a:stCxn id="223" idx="0"/>
            <a:endCxn id="225" idx="4"/>
          </p:cNvCxnSpPr>
          <p:nvPr/>
        </p:nvCxnSpPr>
        <p:spPr>
          <a:xfrm rot="10800000">
            <a:off x="9178832" y="3334233"/>
            <a:ext cx="467600" cy="37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30" name="Shape 230"/>
          <p:cNvCxnSpPr>
            <a:stCxn id="224" idx="0"/>
            <a:endCxn id="225" idx="4"/>
          </p:cNvCxnSpPr>
          <p:nvPr/>
        </p:nvCxnSpPr>
        <p:spPr>
          <a:xfrm rot="10800000">
            <a:off x="9178932" y="3334233"/>
            <a:ext cx="1378400" cy="37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31" name="Shape 231"/>
          <p:cNvCxnSpPr>
            <a:stCxn id="220" idx="1"/>
            <a:endCxn id="221" idx="4"/>
          </p:cNvCxnSpPr>
          <p:nvPr/>
        </p:nvCxnSpPr>
        <p:spPr>
          <a:xfrm rot="10800000">
            <a:off x="7824733" y="4438067"/>
            <a:ext cx="390800" cy="51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32" name="Shape 232"/>
          <p:cNvCxnSpPr>
            <a:stCxn id="220" idx="3"/>
            <a:endCxn id="224" idx="4"/>
          </p:cNvCxnSpPr>
          <p:nvPr/>
        </p:nvCxnSpPr>
        <p:spPr>
          <a:xfrm rot="10800000" flipH="1">
            <a:off x="10142333" y="4438067"/>
            <a:ext cx="414800" cy="51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33" name="Shape 233"/>
          <p:cNvCxnSpPr>
            <a:stCxn id="224" idx="4"/>
            <a:endCxn id="221" idx="4"/>
          </p:cNvCxnSpPr>
          <p:nvPr/>
        </p:nvCxnSpPr>
        <p:spPr>
          <a:xfrm rot="10800000">
            <a:off x="7824532" y="4438232"/>
            <a:ext cx="2732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3689385933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Ưu điểm</a:t>
            </a:r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09601" y="1947334"/>
            <a:ext cx="11138799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Nhiều tầng mạng không cần nhãn để học.</a:t>
            </a: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Tận dụng các “mẹo” huấn luyện mạng nơ-ron</a:t>
            </a:r>
          </a:p>
          <a:p>
            <a:pPr marL="1219170" lvl="1" indent="-507987">
              <a:lnSpc>
                <a:spcPct val="115000"/>
              </a:lnSpc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Kỹ thuật </a:t>
            </a:r>
            <a:r>
              <a:rPr lang="en">
                <a:solidFill>
                  <a:srgbClr val="FF0000"/>
                </a:solidFill>
              </a:rPr>
              <a:t>điều chỉnh giảm</a:t>
            </a:r>
            <a:r>
              <a:rPr lang="en"/>
              <a:t> (regularization)</a:t>
            </a:r>
          </a:p>
          <a:p>
            <a:pPr marL="1219170" lvl="1" indent="-507987">
              <a:lnSpc>
                <a:spcPct val="115000"/>
              </a:lnSpc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Kỹ thuật </a:t>
            </a:r>
            <a:r>
              <a:rPr lang="en">
                <a:solidFill>
                  <a:srgbClr val="FF0000"/>
                </a:solidFill>
              </a:rPr>
              <a:t>chia sẻ trọng số </a:t>
            </a:r>
            <a:r>
              <a:rPr lang="en"/>
              <a:t>(weight sharing)</a:t>
            </a:r>
          </a:p>
          <a:p>
            <a:pPr marL="1219170" lvl="1" indent="-507987">
              <a:lnSpc>
                <a:spcPct val="115000"/>
              </a:lnSpc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Kỹ thuật </a:t>
            </a:r>
            <a:r>
              <a:rPr lang="en">
                <a:solidFill>
                  <a:srgbClr val="0000FF"/>
                </a:solidFill>
              </a:rPr>
              <a:t>học trực tuyến</a:t>
            </a:r>
            <a:r>
              <a:rPr lang="en"/>
              <a:t> (online), </a:t>
            </a:r>
            <a:r>
              <a:rPr lang="en">
                <a:solidFill>
                  <a:srgbClr val="0000FF"/>
                </a:solidFill>
              </a:rPr>
              <a:t>nhóm mẫu nhỏ</a:t>
            </a:r>
            <a:r>
              <a:rPr lang="en"/>
              <a:t> (mini-batch)</a:t>
            </a:r>
          </a:p>
          <a:p>
            <a:pPr marL="609585" indent="-558786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Bộ mã hóa thưa (sparse auto-encoder)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82641226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5219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MNIST digits</a:t>
            </a:r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09600" y="1947333"/>
            <a:ext cx="10972800" cy="46203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r>
              <a:rPr lang="en"/>
              <a:t>Vincent (2008) </a:t>
            </a:r>
            <a:r>
              <a:rPr lang="en">
                <a:solidFill>
                  <a:srgbClr val="FF0000"/>
                </a:solidFill>
              </a:rPr>
              <a:t>2,8%</a:t>
            </a:r>
            <a:r>
              <a:rPr lang="en"/>
              <a:t> (SVM-RBF </a:t>
            </a:r>
            <a:r>
              <a:rPr lang="en">
                <a:solidFill>
                  <a:srgbClr val="0000FF"/>
                </a:solidFill>
              </a:rPr>
              <a:t>3,03%</a:t>
            </a:r>
            <a:r>
              <a:rPr lang="en"/>
              <a:t>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7</a:t>
            </a:fld>
            <a:endParaRPr lang="en"/>
          </a:p>
        </p:txBody>
      </p:sp>
      <p:pic>
        <p:nvPicPr>
          <p:cNvPr id="248" name="Shape 2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5183" y="2861717"/>
            <a:ext cx="3670300" cy="367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Shape 2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01750" y="2861717"/>
            <a:ext cx="3670300" cy="3670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441485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Widescreen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Nội dung</vt:lpstr>
      <vt:lpstr>Bộ tự mã hóa auto-encoder</vt:lpstr>
      <vt:lpstr>Bộ tự mã hóa auto-encoder</vt:lpstr>
      <vt:lpstr>Chồng các bộ tự mã hóa</vt:lpstr>
      <vt:lpstr>Huấn luyện</vt:lpstr>
      <vt:lpstr>Ưu điểm</vt:lpstr>
      <vt:lpstr>MNIST digits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Nội dung</dc:title>
  <dc:creator>ThuyTrinh</dc:creator>
  <cp:lastModifiedBy>ThuyTrinh</cp:lastModifiedBy>
  <cp:revision>1</cp:revision>
  <dcterms:created xsi:type="dcterms:W3CDTF">2016-06-18T07:06:29Z</dcterms:created>
  <dcterms:modified xsi:type="dcterms:W3CDTF">2016-06-18T07:07:09Z</dcterms:modified>
</cp:coreProperties>
</file>