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8" r:id="rId2"/>
    <p:sldId id="258" r:id="rId3"/>
    <p:sldId id="279" r:id="rId4"/>
    <p:sldId id="280" r:id="rId5"/>
    <p:sldId id="291" r:id="rId6"/>
    <p:sldId id="292" r:id="rId7"/>
    <p:sldId id="293" r:id="rId8"/>
    <p:sldId id="294" r:id="rId9"/>
    <p:sldId id="296" r:id="rId10"/>
    <p:sldId id="297" r:id="rId11"/>
    <p:sldId id="284" r:id="rId12"/>
    <p:sldId id="285" r:id="rId13"/>
    <p:sldId id="298" r:id="rId14"/>
    <p:sldId id="299" r:id="rId15"/>
    <p:sldId id="300" r:id="rId16"/>
    <p:sldId id="286" r:id="rId17"/>
    <p:sldId id="287" r:id="rId18"/>
  </p:sldIdLst>
  <p:sldSz cx="9144000" cy="6858000" type="screen4x3"/>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7687" autoAdjust="0"/>
  </p:normalViewPr>
  <p:slideViewPr>
    <p:cSldViewPr>
      <p:cViewPr varScale="1">
        <p:scale>
          <a:sx n="68" d="100"/>
          <a:sy n="68" d="100"/>
        </p:scale>
        <p:origin x="-1350" y="-96"/>
      </p:cViewPr>
      <p:guideLst>
        <p:guide orient="horz" pos="2880"/>
        <p:guide pos="216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Slide">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6858000"/>
          </a:xfrm>
          <a:prstGeom prst="rect">
            <a:avLst/>
          </a:prstGeom>
          <a:blipFill>
            <a:blip r:embed="rId2" cstate="print"/>
            <a:stretch>
              <a:fillRect/>
            </a:stretch>
          </a:blipFill>
        </p:spPr>
        <p:txBody>
          <a:bodyPr wrap="square" lIns="0" tIns="0" rIns="0" bIns="0" rtlCol="0"/>
          <a:lstStyle/>
          <a:p>
            <a:endParaRPr/>
          </a:p>
        </p:txBody>
      </p:sp>
      <p:sp>
        <p:nvSpPr>
          <p:cNvPr id="18" name="bk object 18"/>
          <p:cNvSpPr/>
          <p:nvPr/>
        </p:nvSpPr>
        <p:spPr>
          <a:xfrm>
            <a:off x="0" y="0"/>
            <a:ext cx="9144000" cy="659130"/>
          </a:xfrm>
          <a:custGeom>
            <a:avLst/>
            <a:gdLst/>
            <a:ahLst/>
            <a:cxnLst/>
            <a:rect l="l" t="t" r="r" b="b"/>
            <a:pathLst>
              <a:path w="9144000" h="659130">
                <a:moveTo>
                  <a:pt x="24384" y="633984"/>
                </a:moveTo>
                <a:lnTo>
                  <a:pt x="24384" y="0"/>
                </a:lnTo>
                <a:lnTo>
                  <a:pt x="0" y="0"/>
                </a:lnTo>
                <a:lnTo>
                  <a:pt x="0" y="655129"/>
                </a:lnTo>
                <a:lnTo>
                  <a:pt x="4572" y="659130"/>
                </a:lnTo>
                <a:lnTo>
                  <a:pt x="11430" y="659130"/>
                </a:lnTo>
                <a:lnTo>
                  <a:pt x="11430" y="633984"/>
                </a:lnTo>
                <a:lnTo>
                  <a:pt x="24384" y="633984"/>
                </a:lnTo>
                <a:close/>
              </a:path>
              <a:path w="9144000" h="659130">
                <a:moveTo>
                  <a:pt x="9133332" y="633984"/>
                </a:moveTo>
                <a:lnTo>
                  <a:pt x="11430" y="633984"/>
                </a:lnTo>
                <a:lnTo>
                  <a:pt x="24384" y="646176"/>
                </a:lnTo>
                <a:lnTo>
                  <a:pt x="24384" y="659130"/>
                </a:lnTo>
                <a:lnTo>
                  <a:pt x="9120378" y="659130"/>
                </a:lnTo>
                <a:lnTo>
                  <a:pt x="9120378" y="646176"/>
                </a:lnTo>
                <a:lnTo>
                  <a:pt x="9133332" y="633984"/>
                </a:lnTo>
                <a:close/>
              </a:path>
              <a:path w="9144000" h="659130">
                <a:moveTo>
                  <a:pt x="24384" y="659130"/>
                </a:moveTo>
                <a:lnTo>
                  <a:pt x="24384" y="646176"/>
                </a:lnTo>
                <a:lnTo>
                  <a:pt x="11430" y="633984"/>
                </a:lnTo>
                <a:lnTo>
                  <a:pt x="11430" y="659130"/>
                </a:lnTo>
                <a:lnTo>
                  <a:pt x="24384" y="659130"/>
                </a:lnTo>
                <a:close/>
              </a:path>
              <a:path w="9144000" h="659130">
                <a:moveTo>
                  <a:pt x="9144000" y="655796"/>
                </a:moveTo>
                <a:lnTo>
                  <a:pt x="9144000" y="0"/>
                </a:lnTo>
                <a:lnTo>
                  <a:pt x="9120378" y="0"/>
                </a:lnTo>
                <a:lnTo>
                  <a:pt x="9120378" y="633984"/>
                </a:lnTo>
                <a:lnTo>
                  <a:pt x="9133332" y="633984"/>
                </a:lnTo>
                <a:lnTo>
                  <a:pt x="9133332" y="659130"/>
                </a:lnTo>
                <a:lnTo>
                  <a:pt x="9140190" y="659130"/>
                </a:lnTo>
                <a:lnTo>
                  <a:pt x="9144000" y="655796"/>
                </a:lnTo>
                <a:close/>
              </a:path>
              <a:path w="9144000" h="659130">
                <a:moveTo>
                  <a:pt x="9133332" y="659130"/>
                </a:moveTo>
                <a:lnTo>
                  <a:pt x="9133332" y="633984"/>
                </a:lnTo>
                <a:lnTo>
                  <a:pt x="9120378" y="646176"/>
                </a:lnTo>
                <a:lnTo>
                  <a:pt x="9120378" y="659130"/>
                </a:lnTo>
                <a:lnTo>
                  <a:pt x="9133332" y="659130"/>
                </a:lnTo>
                <a:close/>
              </a:path>
            </a:pathLst>
          </a:custGeom>
          <a:solidFill>
            <a:srgbClr val="FFFFFF"/>
          </a:solidFill>
        </p:spPr>
        <p:txBody>
          <a:bodyPr wrap="square" lIns="0" tIns="0" rIns="0" bIns="0" rtlCol="0"/>
          <a:lstStyle/>
          <a:p>
            <a:endParaRPr/>
          </a:p>
        </p:txBody>
      </p:sp>
      <p:sp>
        <p:nvSpPr>
          <p:cNvPr id="2" name="Holder 2"/>
          <p:cNvSpPr>
            <a:spLocks noGrp="1"/>
          </p:cNvSpPr>
          <p:nvPr>
            <p:ph type="ctrTitle" hasCustomPrompt="1"/>
          </p:nvPr>
        </p:nvSpPr>
        <p:spPr>
          <a:xfrm>
            <a:off x="459740" y="241852"/>
            <a:ext cx="8224519" cy="307777"/>
          </a:xfrm>
          <a:prstGeom prst="rect">
            <a:avLst/>
          </a:prstGeom>
        </p:spPr>
        <p:txBody>
          <a:bodyPr wrap="square" lIns="0" tIns="0" rIns="0" bIns="0">
            <a:spAutoFit/>
          </a:bodyPr>
          <a:lstStyle>
            <a:lvl1pPr>
              <a:defRPr sz="2000" b="1" i="1" baseline="0">
                <a:solidFill>
                  <a:srgbClr val="C00000"/>
                </a:solidFill>
                <a:latin typeface="Times New Roman" pitchFamily="18" charset="0"/>
                <a:cs typeface="Times New Roman" pitchFamily="18" charset="0"/>
              </a:defRPr>
            </a:lvl1pPr>
          </a:lstStyle>
          <a:p>
            <a:r>
              <a:rPr lang="en-US" sz="2000" dirty="0" smtClean="0">
                <a:latin typeface="Times New Roman" pitchFamily="18" charset="0"/>
                <a:cs typeface="Times New Roman" pitchFamily="18" charset="0"/>
              </a:rPr>
              <a:t>MÁY XÂY DỰNG</a:t>
            </a:r>
            <a:endParaRPr dirty="0"/>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defRPr sz="1400" b="1" i="0">
                <a:solidFill>
                  <a:srgbClr val="1C474A"/>
                </a:solidFill>
                <a:latin typeface="Times New Roman"/>
                <a:cs typeface="Times New Roman"/>
              </a:defRPr>
            </a:lvl1pPr>
          </a:lstStyle>
          <a:p>
            <a:pPr marL="12700">
              <a:lnSpc>
                <a:spcPts val="1505"/>
              </a:lnSpc>
            </a:pPr>
            <a:r>
              <a:rPr spc="-5" dirty="0"/>
              <a:t>MÁY XÂY </a:t>
            </a:r>
            <a:r>
              <a:rPr spc="-10" dirty="0"/>
              <a:t>DỰNG </a:t>
            </a:r>
            <a:r>
              <a:rPr spc="-5" dirty="0"/>
              <a:t>– Chương </a:t>
            </a:r>
            <a:r>
              <a:rPr spc="-45" dirty="0"/>
              <a:t>IV: </a:t>
            </a:r>
            <a:r>
              <a:rPr spc="-5" dirty="0"/>
              <a:t>Máy làm</a:t>
            </a:r>
            <a:r>
              <a:rPr spc="-35" dirty="0"/>
              <a:t> </a:t>
            </a:r>
            <a:r>
              <a:rPr spc="-5" dirty="0"/>
              <a:t>đất</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6/30/2016</a:t>
            </a:fld>
            <a:endParaRPr lang="en-US"/>
          </a:p>
        </p:txBody>
      </p:sp>
      <p:sp>
        <p:nvSpPr>
          <p:cNvPr id="6" name="Holder 6"/>
          <p:cNvSpPr>
            <a:spLocks noGrp="1"/>
          </p:cNvSpPr>
          <p:nvPr>
            <p:ph type="sldNum" sz="quarter" idx="7"/>
          </p:nvPr>
        </p:nvSpPr>
        <p:spPr/>
        <p:txBody>
          <a:bodyPr lIns="0" tIns="0" rIns="0" bIns="0"/>
          <a:lstStyle>
            <a:lvl1pPr>
              <a:defRPr sz="1400" b="0" i="0">
                <a:solidFill>
                  <a:schemeClr val="tx1"/>
                </a:solidFill>
                <a:latin typeface="Times New Roman"/>
                <a:cs typeface="Times New Roman"/>
              </a:defRPr>
            </a:lvl1pPr>
          </a:lstStyle>
          <a:p>
            <a:pPr marL="25400">
              <a:lnSpc>
                <a:spcPts val="1505"/>
              </a:lnSpc>
            </a:pPr>
            <a:fld id="{81D60167-4931-47E6-BA6A-407CBD079E47}" type="slidenum">
              <a:rPr spc="-5" dirty="0"/>
              <a:t>‹#›</a:t>
            </a:fld>
            <a:endParaRPr spc="-5" dirty="0"/>
          </a:p>
        </p:txBody>
      </p:sp>
      <p:pic>
        <p:nvPicPr>
          <p:cNvPr id="10" name="Picture 2" descr="D:\MYWORK\HSGD_VUVANNHAN\MAYXAYDUNG\tải xuống.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84313" y="6626"/>
            <a:ext cx="1219200" cy="685800"/>
          </a:xfrm>
          <a:prstGeom prst="rect">
            <a:avLst/>
          </a:prstGeom>
          <a:noFill/>
          <a:extLst>
            <a:ext uri="{909E8E84-426E-40DD-AFC4-6F175D3DCCD1}">
              <a14:hiddenFill xmlns:a14="http://schemas.microsoft.com/office/drawing/2010/main">
                <a:solidFill>
                  <a:srgbClr val="FFFFFF"/>
                </a:solidFill>
              </a14:hiddenFill>
            </a:ext>
          </a:extLst>
        </p:spPr>
      </p:pic>
      <p:cxnSp>
        <p:nvCxnSpPr>
          <p:cNvPr id="8" name="Straight Connector 7"/>
          <p:cNvCxnSpPr/>
          <p:nvPr userDrawn="1"/>
        </p:nvCxnSpPr>
        <p:spPr>
          <a:xfrm>
            <a:off x="1603513" y="553114"/>
            <a:ext cx="7083287" cy="0"/>
          </a:xfrm>
          <a:prstGeom prst="line">
            <a:avLst/>
          </a:prstGeom>
          <a:ln w="12700" cmpd="thinThick"/>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hasCustomPrompt="1"/>
          </p:nvPr>
        </p:nvSpPr>
        <p:spPr>
          <a:xfrm>
            <a:off x="383540" y="228600"/>
            <a:ext cx="8376919" cy="307777"/>
          </a:xfrm>
        </p:spPr>
        <p:txBody>
          <a:bodyPr lIns="0" tIns="0" rIns="0" bIns="0"/>
          <a:lstStyle>
            <a:lvl1pPr>
              <a:defRPr sz="2000" b="1" i="1" baseline="0">
                <a:solidFill>
                  <a:srgbClr val="C00000"/>
                </a:solidFill>
                <a:latin typeface="Times New Roman" pitchFamily="18" charset="0"/>
                <a:cs typeface="Times New Roman" pitchFamily="18" charset="0"/>
              </a:defRPr>
            </a:lvl1pPr>
          </a:lstStyle>
          <a:p>
            <a:r>
              <a:rPr lang="en-US" i="1" dirty="0" smtClean="0"/>
              <a:t>MÁY XÂY DỰNG</a:t>
            </a:r>
            <a:endParaRPr dirty="0"/>
          </a:p>
        </p:txBody>
      </p:sp>
      <p:sp>
        <p:nvSpPr>
          <p:cNvPr id="3" name="Holder 3"/>
          <p:cNvSpPr>
            <a:spLocks noGrp="1"/>
          </p:cNvSpPr>
          <p:nvPr>
            <p:ph type="body" idx="1"/>
          </p:nvPr>
        </p:nvSpPr>
        <p:spPr>
          <a:xfrm>
            <a:off x="457200" y="762000"/>
            <a:ext cx="8224520" cy="4563745"/>
          </a:xfrm>
        </p:spPr>
        <p:txBody>
          <a:bodyPr lIns="0" tIns="0" rIns="0" bIns="0"/>
          <a:lstStyle>
            <a:lvl1pPr>
              <a:defRPr sz="2800" b="0" i="0">
                <a:solidFill>
                  <a:srgbClr val="00B050"/>
                </a:solidFill>
                <a:latin typeface="Tahoma"/>
                <a:cs typeface="Tahoma"/>
              </a:defRPr>
            </a:lvl1pPr>
          </a:lstStyle>
          <a:p>
            <a:endParaRPr/>
          </a:p>
        </p:txBody>
      </p:sp>
      <p:sp>
        <p:nvSpPr>
          <p:cNvPr id="4" name="Holder 4"/>
          <p:cNvSpPr>
            <a:spLocks noGrp="1"/>
          </p:cNvSpPr>
          <p:nvPr>
            <p:ph type="ftr" sz="quarter" idx="5"/>
          </p:nvPr>
        </p:nvSpPr>
        <p:spPr/>
        <p:txBody>
          <a:bodyPr lIns="0" tIns="0" rIns="0" bIns="0"/>
          <a:lstStyle>
            <a:lvl1pPr>
              <a:defRPr sz="1400" b="1" i="0">
                <a:solidFill>
                  <a:srgbClr val="1C474A"/>
                </a:solidFill>
                <a:latin typeface="Times New Roman"/>
                <a:cs typeface="Times New Roman"/>
              </a:defRPr>
            </a:lvl1pPr>
          </a:lstStyle>
          <a:p>
            <a:pPr marL="12700">
              <a:lnSpc>
                <a:spcPts val="1505"/>
              </a:lnSpc>
            </a:pPr>
            <a:r>
              <a:rPr spc="-5" dirty="0"/>
              <a:t>MÁY XÂY </a:t>
            </a:r>
            <a:r>
              <a:rPr spc="-10" dirty="0"/>
              <a:t>DỰNG </a:t>
            </a:r>
            <a:r>
              <a:rPr spc="-5" dirty="0"/>
              <a:t>– Chương </a:t>
            </a:r>
            <a:r>
              <a:rPr spc="-45" dirty="0"/>
              <a:t>IV: </a:t>
            </a:r>
            <a:r>
              <a:rPr spc="-5" dirty="0"/>
              <a:t>Máy làm</a:t>
            </a:r>
            <a:r>
              <a:rPr spc="-35" dirty="0"/>
              <a:t> </a:t>
            </a:r>
            <a:r>
              <a:rPr spc="-5" dirty="0"/>
              <a:t>đất</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6/30/2016</a:t>
            </a:fld>
            <a:endParaRPr lang="en-US"/>
          </a:p>
        </p:txBody>
      </p:sp>
      <p:sp>
        <p:nvSpPr>
          <p:cNvPr id="6" name="Holder 6"/>
          <p:cNvSpPr>
            <a:spLocks noGrp="1"/>
          </p:cNvSpPr>
          <p:nvPr>
            <p:ph type="sldNum" sz="quarter" idx="7"/>
          </p:nvPr>
        </p:nvSpPr>
        <p:spPr/>
        <p:txBody>
          <a:bodyPr lIns="0" tIns="0" rIns="0" bIns="0"/>
          <a:lstStyle>
            <a:lvl1pPr>
              <a:defRPr sz="1400" b="0" i="0">
                <a:solidFill>
                  <a:schemeClr val="tx1"/>
                </a:solidFill>
                <a:latin typeface="Times New Roman"/>
                <a:cs typeface="Times New Roman"/>
              </a:defRPr>
            </a:lvl1pPr>
          </a:lstStyle>
          <a:p>
            <a:pPr marL="25400">
              <a:lnSpc>
                <a:spcPts val="1505"/>
              </a:lnSpc>
            </a:pPr>
            <a:fld id="{81D60167-4931-47E6-BA6A-407CBD079E47}" type="slidenum">
              <a:rPr spc="-5" dirty="0"/>
              <a:t>‹#›</a:t>
            </a:fld>
            <a:endParaRPr spc="-5" dirty="0"/>
          </a:p>
        </p:txBody>
      </p:sp>
      <p:cxnSp>
        <p:nvCxnSpPr>
          <p:cNvPr id="8" name="Straight Connector 7"/>
          <p:cNvCxnSpPr/>
          <p:nvPr userDrawn="1"/>
        </p:nvCxnSpPr>
        <p:spPr>
          <a:xfrm>
            <a:off x="1600200" y="533400"/>
            <a:ext cx="7162800" cy="0"/>
          </a:xfrm>
          <a:prstGeom prst="line">
            <a:avLst/>
          </a:prstGeom>
          <a:ln w="12700" cmpd="thinThick"/>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6858000"/>
          </a:xfrm>
          <a:prstGeom prst="rect">
            <a:avLst/>
          </a:prstGeom>
          <a:blipFill>
            <a:blip r:embed="rId2" cstate="print"/>
            <a:stretch>
              <a:fillRect/>
            </a:stretch>
          </a:blipFill>
        </p:spPr>
        <p:txBody>
          <a:bodyPr wrap="square" lIns="0" tIns="0" rIns="0" bIns="0" rtlCol="0"/>
          <a:lstStyle/>
          <a:p>
            <a:endParaRPr/>
          </a:p>
        </p:txBody>
      </p:sp>
      <p:sp>
        <p:nvSpPr>
          <p:cNvPr id="18" name="bk object 18"/>
          <p:cNvSpPr/>
          <p:nvPr/>
        </p:nvSpPr>
        <p:spPr>
          <a:xfrm>
            <a:off x="0" y="0"/>
            <a:ext cx="9144000" cy="659130"/>
          </a:xfrm>
          <a:custGeom>
            <a:avLst/>
            <a:gdLst/>
            <a:ahLst/>
            <a:cxnLst/>
            <a:rect l="l" t="t" r="r" b="b"/>
            <a:pathLst>
              <a:path w="9144000" h="659130">
                <a:moveTo>
                  <a:pt x="24384" y="633984"/>
                </a:moveTo>
                <a:lnTo>
                  <a:pt x="24384" y="0"/>
                </a:lnTo>
                <a:lnTo>
                  <a:pt x="0" y="0"/>
                </a:lnTo>
                <a:lnTo>
                  <a:pt x="0" y="655129"/>
                </a:lnTo>
                <a:lnTo>
                  <a:pt x="4572" y="659130"/>
                </a:lnTo>
                <a:lnTo>
                  <a:pt x="11430" y="659130"/>
                </a:lnTo>
                <a:lnTo>
                  <a:pt x="11430" y="633984"/>
                </a:lnTo>
                <a:lnTo>
                  <a:pt x="24384" y="633984"/>
                </a:lnTo>
                <a:close/>
              </a:path>
              <a:path w="9144000" h="659130">
                <a:moveTo>
                  <a:pt x="9133332" y="633984"/>
                </a:moveTo>
                <a:lnTo>
                  <a:pt x="11430" y="633984"/>
                </a:lnTo>
                <a:lnTo>
                  <a:pt x="24384" y="646176"/>
                </a:lnTo>
                <a:lnTo>
                  <a:pt x="24384" y="659130"/>
                </a:lnTo>
                <a:lnTo>
                  <a:pt x="9120378" y="659130"/>
                </a:lnTo>
                <a:lnTo>
                  <a:pt x="9120378" y="646176"/>
                </a:lnTo>
                <a:lnTo>
                  <a:pt x="9133332" y="633984"/>
                </a:lnTo>
                <a:close/>
              </a:path>
              <a:path w="9144000" h="659130">
                <a:moveTo>
                  <a:pt x="24384" y="659130"/>
                </a:moveTo>
                <a:lnTo>
                  <a:pt x="24384" y="646176"/>
                </a:lnTo>
                <a:lnTo>
                  <a:pt x="11430" y="633984"/>
                </a:lnTo>
                <a:lnTo>
                  <a:pt x="11430" y="659130"/>
                </a:lnTo>
                <a:lnTo>
                  <a:pt x="24384" y="659130"/>
                </a:lnTo>
                <a:close/>
              </a:path>
              <a:path w="9144000" h="659130">
                <a:moveTo>
                  <a:pt x="9144000" y="655796"/>
                </a:moveTo>
                <a:lnTo>
                  <a:pt x="9144000" y="0"/>
                </a:lnTo>
                <a:lnTo>
                  <a:pt x="9120378" y="0"/>
                </a:lnTo>
                <a:lnTo>
                  <a:pt x="9120378" y="633984"/>
                </a:lnTo>
                <a:lnTo>
                  <a:pt x="9133332" y="633984"/>
                </a:lnTo>
                <a:lnTo>
                  <a:pt x="9133332" y="659130"/>
                </a:lnTo>
                <a:lnTo>
                  <a:pt x="9140190" y="659130"/>
                </a:lnTo>
                <a:lnTo>
                  <a:pt x="9144000" y="655796"/>
                </a:lnTo>
                <a:close/>
              </a:path>
              <a:path w="9144000" h="659130">
                <a:moveTo>
                  <a:pt x="9133332" y="659130"/>
                </a:moveTo>
                <a:lnTo>
                  <a:pt x="9133332" y="633984"/>
                </a:lnTo>
                <a:lnTo>
                  <a:pt x="9120378" y="646176"/>
                </a:lnTo>
                <a:lnTo>
                  <a:pt x="9120378" y="659130"/>
                </a:lnTo>
                <a:lnTo>
                  <a:pt x="9133332" y="659130"/>
                </a:lnTo>
                <a:close/>
              </a:path>
            </a:pathLst>
          </a:custGeom>
          <a:solidFill>
            <a:srgbClr val="FFFFFF"/>
          </a:solidFill>
        </p:spPr>
        <p:txBody>
          <a:bodyPr wrap="square" lIns="0" tIns="0" rIns="0" bIns="0" rtlCol="0"/>
          <a:lstStyle/>
          <a:p>
            <a:endParaRPr/>
          </a:p>
        </p:txBody>
      </p:sp>
      <p:sp>
        <p:nvSpPr>
          <p:cNvPr id="2" name="Holder 2"/>
          <p:cNvSpPr>
            <a:spLocks noGrp="1"/>
          </p:cNvSpPr>
          <p:nvPr>
            <p:ph type="title" hasCustomPrompt="1"/>
          </p:nvPr>
        </p:nvSpPr>
        <p:spPr>
          <a:xfrm>
            <a:off x="383540" y="228600"/>
            <a:ext cx="8376919" cy="307777"/>
          </a:xfrm>
        </p:spPr>
        <p:txBody>
          <a:bodyPr lIns="0" tIns="0" rIns="0" bIns="0"/>
          <a:lstStyle>
            <a:lvl1pPr>
              <a:defRPr sz="2000" b="1" i="1" baseline="0">
                <a:solidFill>
                  <a:srgbClr val="C00000"/>
                </a:solidFill>
                <a:latin typeface="Times New Roman" pitchFamily="18" charset="0"/>
                <a:cs typeface="Times New Roman" pitchFamily="18" charset="0"/>
              </a:defRPr>
            </a:lvl1pPr>
          </a:lstStyle>
          <a:p>
            <a:r>
              <a:rPr lang="en-US" dirty="0" smtClean="0"/>
              <a:t>MÁY XÂY DỰNG</a:t>
            </a:r>
            <a:endParaRPr dirty="0"/>
          </a:p>
        </p:txBody>
      </p:sp>
      <p:sp>
        <p:nvSpPr>
          <p:cNvPr id="3" name="Holder 3"/>
          <p:cNvSpPr>
            <a:spLocks noGrp="1"/>
          </p:cNvSpPr>
          <p:nvPr>
            <p:ph type="ftr" sz="quarter" idx="5"/>
          </p:nvPr>
        </p:nvSpPr>
        <p:spPr/>
        <p:txBody>
          <a:bodyPr lIns="0" tIns="0" rIns="0" bIns="0"/>
          <a:lstStyle>
            <a:lvl1pPr>
              <a:defRPr sz="1400" b="1" i="0">
                <a:solidFill>
                  <a:srgbClr val="1C474A"/>
                </a:solidFill>
                <a:latin typeface="Times New Roman"/>
                <a:cs typeface="Times New Roman"/>
              </a:defRPr>
            </a:lvl1pPr>
          </a:lstStyle>
          <a:p>
            <a:pPr marL="12700">
              <a:lnSpc>
                <a:spcPts val="1505"/>
              </a:lnSpc>
            </a:pPr>
            <a:r>
              <a:rPr spc="-5" dirty="0"/>
              <a:t>MÁY XÂY </a:t>
            </a:r>
            <a:r>
              <a:rPr spc="-10" dirty="0"/>
              <a:t>DỰNG </a:t>
            </a:r>
            <a:r>
              <a:rPr spc="-5" dirty="0"/>
              <a:t>– Chương </a:t>
            </a:r>
            <a:r>
              <a:rPr spc="-45" dirty="0"/>
              <a:t>IV: </a:t>
            </a:r>
            <a:r>
              <a:rPr spc="-5" dirty="0"/>
              <a:t>Máy làm</a:t>
            </a:r>
            <a:r>
              <a:rPr spc="-35" dirty="0"/>
              <a:t> </a:t>
            </a:r>
            <a:r>
              <a:rPr spc="-5" dirty="0"/>
              <a:t>đất</a:t>
            </a: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6/30/2016</a:t>
            </a:fld>
            <a:endParaRPr lang="en-US"/>
          </a:p>
        </p:txBody>
      </p:sp>
      <p:sp>
        <p:nvSpPr>
          <p:cNvPr id="5" name="Holder 5"/>
          <p:cNvSpPr>
            <a:spLocks noGrp="1"/>
          </p:cNvSpPr>
          <p:nvPr>
            <p:ph type="sldNum" sz="quarter" idx="7"/>
          </p:nvPr>
        </p:nvSpPr>
        <p:spPr/>
        <p:txBody>
          <a:bodyPr lIns="0" tIns="0" rIns="0" bIns="0"/>
          <a:lstStyle>
            <a:lvl1pPr>
              <a:defRPr sz="1400" b="0" i="0">
                <a:solidFill>
                  <a:schemeClr val="tx1"/>
                </a:solidFill>
                <a:latin typeface="Times New Roman"/>
                <a:cs typeface="Times New Roman"/>
              </a:defRPr>
            </a:lvl1pPr>
          </a:lstStyle>
          <a:p>
            <a:pPr marL="25400">
              <a:lnSpc>
                <a:spcPts val="1505"/>
              </a:lnSpc>
            </a:pPr>
            <a:fld id="{81D60167-4931-47E6-BA6A-407CBD079E47}" type="slidenum">
              <a:rPr spc="-5" dirty="0"/>
              <a:t>‹#›</a:t>
            </a:fld>
            <a:endParaRPr spc="-5" dirty="0"/>
          </a:p>
        </p:txBody>
      </p:sp>
      <p:pic>
        <p:nvPicPr>
          <p:cNvPr id="9" name="Picture 2" descr="D:\MYWORK\HSGD_VUVANNHAN\MAYXAYDUNG\tải xuống.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84313" y="6626"/>
            <a:ext cx="1219200" cy="685800"/>
          </a:xfrm>
          <a:prstGeom prst="rect">
            <a:avLst/>
          </a:prstGeom>
          <a:noFill/>
          <a:extLst>
            <a:ext uri="{909E8E84-426E-40DD-AFC4-6F175D3DCCD1}">
              <a14:hiddenFill xmlns:a14="http://schemas.microsoft.com/office/drawing/2010/main">
                <a:solidFill>
                  <a:srgbClr val="FFFFFF"/>
                </a:solidFill>
              </a14:hiddenFill>
            </a:ext>
          </a:extLst>
        </p:spPr>
      </p:pic>
      <p:cxnSp>
        <p:nvCxnSpPr>
          <p:cNvPr id="7" name="Straight Connector 6"/>
          <p:cNvCxnSpPr/>
          <p:nvPr userDrawn="1"/>
        </p:nvCxnSpPr>
        <p:spPr>
          <a:xfrm>
            <a:off x="1603513" y="559904"/>
            <a:ext cx="7159487" cy="0"/>
          </a:xfrm>
          <a:prstGeom prst="line">
            <a:avLst/>
          </a:prstGeom>
          <a:ln w="12700" cmpd="thinThick"/>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6858000"/>
          </a:xfrm>
          <a:prstGeom prst="rect">
            <a:avLst/>
          </a:prstGeom>
          <a:blipFill>
            <a:blip r:embed="rId2" cstate="print"/>
            <a:stretch>
              <a:fillRect/>
            </a:stretch>
          </a:blipFill>
        </p:spPr>
        <p:txBody>
          <a:bodyPr wrap="square" lIns="0" tIns="0" rIns="0" bIns="0" rtlCol="0"/>
          <a:lstStyle/>
          <a:p>
            <a:endParaRPr/>
          </a:p>
        </p:txBody>
      </p:sp>
      <p:sp>
        <p:nvSpPr>
          <p:cNvPr id="18" name="bk object 18"/>
          <p:cNvSpPr/>
          <p:nvPr/>
        </p:nvSpPr>
        <p:spPr>
          <a:xfrm>
            <a:off x="0" y="0"/>
            <a:ext cx="9144000" cy="659130"/>
          </a:xfrm>
          <a:custGeom>
            <a:avLst/>
            <a:gdLst/>
            <a:ahLst/>
            <a:cxnLst/>
            <a:rect l="l" t="t" r="r" b="b"/>
            <a:pathLst>
              <a:path w="9144000" h="659130">
                <a:moveTo>
                  <a:pt x="24384" y="633984"/>
                </a:moveTo>
                <a:lnTo>
                  <a:pt x="24384" y="0"/>
                </a:lnTo>
                <a:lnTo>
                  <a:pt x="0" y="0"/>
                </a:lnTo>
                <a:lnTo>
                  <a:pt x="0" y="655129"/>
                </a:lnTo>
                <a:lnTo>
                  <a:pt x="4572" y="659130"/>
                </a:lnTo>
                <a:lnTo>
                  <a:pt x="11430" y="659130"/>
                </a:lnTo>
                <a:lnTo>
                  <a:pt x="11430" y="633984"/>
                </a:lnTo>
                <a:lnTo>
                  <a:pt x="24384" y="633984"/>
                </a:lnTo>
                <a:close/>
              </a:path>
              <a:path w="9144000" h="659130">
                <a:moveTo>
                  <a:pt x="9133332" y="633984"/>
                </a:moveTo>
                <a:lnTo>
                  <a:pt x="11430" y="633984"/>
                </a:lnTo>
                <a:lnTo>
                  <a:pt x="24384" y="646176"/>
                </a:lnTo>
                <a:lnTo>
                  <a:pt x="24384" y="659130"/>
                </a:lnTo>
                <a:lnTo>
                  <a:pt x="9120378" y="659130"/>
                </a:lnTo>
                <a:lnTo>
                  <a:pt x="9120378" y="646176"/>
                </a:lnTo>
                <a:lnTo>
                  <a:pt x="9133332" y="633984"/>
                </a:lnTo>
                <a:close/>
              </a:path>
              <a:path w="9144000" h="659130">
                <a:moveTo>
                  <a:pt x="24384" y="659130"/>
                </a:moveTo>
                <a:lnTo>
                  <a:pt x="24384" y="646176"/>
                </a:lnTo>
                <a:lnTo>
                  <a:pt x="11430" y="633984"/>
                </a:lnTo>
                <a:lnTo>
                  <a:pt x="11430" y="659130"/>
                </a:lnTo>
                <a:lnTo>
                  <a:pt x="24384" y="659130"/>
                </a:lnTo>
                <a:close/>
              </a:path>
              <a:path w="9144000" h="659130">
                <a:moveTo>
                  <a:pt x="9144000" y="655796"/>
                </a:moveTo>
                <a:lnTo>
                  <a:pt x="9144000" y="0"/>
                </a:lnTo>
                <a:lnTo>
                  <a:pt x="9120378" y="0"/>
                </a:lnTo>
                <a:lnTo>
                  <a:pt x="9120378" y="633984"/>
                </a:lnTo>
                <a:lnTo>
                  <a:pt x="9133332" y="633984"/>
                </a:lnTo>
                <a:lnTo>
                  <a:pt x="9133332" y="659130"/>
                </a:lnTo>
                <a:lnTo>
                  <a:pt x="9140190" y="659130"/>
                </a:lnTo>
                <a:lnTo>
                  <a:pt x="9144000" y="655796"/>
                </a:lnTo>
                <a:close/>
              </a:path>
              <a:path w="9144000" h="659130">
                <a:moveTo>
                  <a:pt x="9133332" y="659130"/>
                </a:moveTo>
                <a:lnTo>
                  <a:pt x="9133332" y="633984"/>
                </a:lnTo>
                <a:lnTo>
                  <a:pt x="9120378" y="646176"/>
                </a:lnTo>
                <a:lnTo>
                  <a:pt x="9120378" y="659130"/>
                </a:lnTo>
                <a:lnTo>
                  <a:pt x="9133332" y="659130"/>
                </a:lnTo>
                <a:close/>
              </a:path>
            </a:pathLst>
          </a:custGeom>
          <a:solidFill>
            <a:srgbClr val="FFFFFF"/>
          </a:solidFill>
        </p:spPr>
        <p:txBody>
          <a:bodyPr wrap="square" lIns="0" tIns="0" rIns="0" bIns="0" rtlCol="0"/>
          <a:lstStyle/>
          <a:p>
            <a:endParaRPr/>
          </a:p>
        </p:txBody>
      </p:sp>
      <p:sp>
        <p:nvSpPr>
          <p:cNvPr id="2" name="Holder 2"/>
          <p:cNvSpPr>
            <a:spLocks noGrp="1"/>
          </p:cNvSpPr>
          <p:nvPr>
            <p:ph type="ftr" sz="quarter" idx="5"/>
          </p:nvPr>
        </p:nvSpPr>
        <p:spPr/>
        <p:txBody>
          <a:bodyPr lIns="0" tIns="0" rIns="0" bIns="0"/>
          <a:lstStyle>
            <a:lvl1pPr>
              <a:defRPr sz="1400" b="1" i="0">
                <a:solidFill>
                  <a:srgbClr val="1C474A"/>
                </a:solidFill>
                <a:latin typeface="Times New Roman"/>
                <a:cs typeface="Times New Roman"/>
              </a:defRPr>
            </a:lvl1pPr>
          </a:lstStyle>
          <a:p>
            <a:pPr marL="12700">
              <a:lnSpc>
                <a:spcPts val="1505"/>
              </a:lnSpc>
            </a:pPr>
            <a:r>
              <a:rPr spc="-5" dirty="0"/>
              <a:t>MÁY XÂY </a:t>
            </a:r>
            <a:r>
              <a:rPr spc="-10" dirty="0"/>
              <a:t>DỰNG </a:t>
            </a:r>
            <a:r>
              <a:rPr spc="-5" dirty="0"/>
              <a:t>– Chương </a:t>
            </a:r>
            <a:r>
              <a:rPr spc="-45" dirty="0"/>
              <a:t>IV: </a:t>
            </a:r>
            <a:r>
              <a:rPr spc="-5" dirty="0"/>
              <a:t>Máy làm</a:t>
            </a:r>
            <a:r>
              <a:rPr spc="-35" dirty="0"/>
              <a:t> </a:t>
            </a:r>
            <a:r>
              <a:rPr spc="-5" dirty="0"/>
              <a:t>đất</a:t>
            </a: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6/30/2016</a:t>
            </a:fld>
            <a:endParaRPr lang="en-US"/>
          </a:p>
        </p:txBody>
      </p:sp>
      <p:sp>
        <p:nvSpPr>
          <p:cNvPr id="4" name="Holder 4"/>
          <p:cNvSpPr>
            <a:spLocks noGrp="1"/>
          </p:cNvSpPr>
          <p:nvPr>
            <p:ph type="sldNum" sz="quarter" idx="7"/>
          </p:nvPr>
        </p:nvSpPr>
        <p:spPr/>
        <p:txBody>
          <a:bodyPr lIns="0" tIns="0" rIns="0" bIns="0"/>
          <a:lstStyle>
            <a:lvl1pPr>
              <a:defRPr sz="1400" b="0" i="0">
                <a:solidFill>
                  <a:schemeClr val="tx1"/>
                </a:solidFill>
                <a:latin typeface="Times New Roman"/>
                <a:cs typeface="Times New Roman"/>
              </a:defRPr>
            </a:lvl1pPr>
          </a:lstStyle>
          <a:p>
            <a:pPr marL="25400">
              <a:lnSpc>
                <a:spcPts val="1505"/>
              </a:lnSpc>
            </a:pPr>
            <a:fld id="{81D60167-4931-47E6-BA6A-407CBD079E47}" type="slidenum">
              <a:rPr spc="-5" dirty="0"/>
              <a:t>‹#›</a:t>
            </a:fld>
            <a:endParaRPr spc="-5" dirty="0"/>
          </a:p>
        </p:txBody>
      </p:sp>
      <p:pic>
        <p:nvPicPr>
          <p:cNvPr id="8" name="Picture 2" descr="D:\MYWORK\HSGD_VUVANNHAN\MAYXAYDUNG\tải xuống.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84313" y="6626"/>
            <a:ext cx="1219200" cy="6858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userDrawn="1"/>
        </p:nvSpPr>
        <p:spPr>
          <a:xfrm>
            <a:off x="1603513" y="209490"/>
            <a:ext cx="7159487" cy="400110"/>
          </a:xfrm>
          <a:prstGeom prst="rect">
            <a:avLst/>
          </a:prstGeom>
          <a:noFill/>
        </p:spPr>
        <p:txBody>
          <a:bodyPr wrap="square" rtlCol="0">
            <a:spAutoFit/>
          </a:bodyPr>
          <a:lstStyle/>
          <a:p>
            <a:pPr algn="r"/>
            <a:r>
              <a:rPr lang="en-US" sz="2000" b="1" i="1" dirty="0" smtClean="0">
                <a:solidFill>
                  <a:srgbClr val="C00000"/>
                </a:solidFill>
                <a:latin typeface="Times New Roman" pitchFamily="18" charset="0"/>
                <a:cs typeface="Times New Roman" pitchFamily="18" charset="0"/>
              </a:rPr>
              <a:t>MÁY</a:t>
            </a:r>
            <a:r>
              <a:rPr lang="en-US" sz="2000" b="1" i="1" baseline="0" dirty="0" smtClean="0">
                <a:solidFill>
                  <a:srgbClr val="C00000"/>
                </a:solidFill>
                <a:latin typeface="Times New Roman" pitchFamily="18" charset="0"/>
                <a:cs typeface="Times New Roman" pitchFamily="18" charset="0"/>
              </a:rPr>
              <a:t> XÂY DỰNG</a:t>
            </a:r>
            <a:endParaRPr lang="en-US" sz="2000" b="1" i="1" dirty="0">
              <a:solidFill>
                <a:srgbClr val="C00000"/>
              </a:solidFill>
              <a:latin typeface="Times New Roman" pitchFamily="18" charset="0"/>
              <a:cs typeface="Times New Roman" pitchFamily="18" charset="0"/>
            </a:endParaRPr>
          </a:p>
        </p:txBody>
      </p:sp>
      <p:cxnSp>
        <p:nvCxnSpPr>
          <p:cNvPr id="7" name="Straight Connector 6"/>
          <p:cNvCxnSpPr/>
          <p:nvPr userDrawn="1"/>
        </p:nvCxnSpPr>
        <p:spPr>
          <a:xfrm>
            <a:off x="1590261" y="569844"/>
            <a:ext cx="7159487" cy="0"/>
          </a:xfrm>
          <a:prstGeom prst="line">
            <a:avLst/>
          </a:prstGeom>
          <a:ln w="12700" cmpd="thickThi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6858000"/>
          </a:xfrm>
          <a:prstGeom prst="rect">
            <a:avLst/>
          </a:prstGeom>
          <a:blipFill>
            <a:blip r:embed="rId6" cstate="print"/>
            <a:stretch>
              <a:fillRect/>
            </a:stretch>
          </a:blipFill>
        </p:spPr>
        <p:txBody>
          <a:bodyPr wrap="square" lIns="0" tIns="0" rIns="0" bIns="0" rtlCol="0"/>
          <a:lstStyle/>
          <a:p>
            <a:endParaRPr/>
          </a:p>
        </p:txBody>
      </p:sp>
      <p:sp>
        <p:nvSpPr>
          <p:cNvPr id="2" name="Holder 2"/>
          <p:cNvSpPr>
            <a:spLocks noGrp="1"/>
          </p:cNvSpPr>
          <p:nvPr>
            <p:ph type="title"/>
          </p:nvPr>
        </p:nvSpPr>
        <p:spPr>
          <a:xfrm>
            <a:off x="383540" y="228600"/>
            <a:ext cx="8376919" cy="369332"/>
          </a:xfrm>
          <a:prstGeom prst="rect">
            <a:avLst/>
          </a:prstGeom>
        </p:spPr>
        <p:txBody>
          <a:bodyPr wrap="square" lIns="0" tIns="0" rIns="0" bIns="0">
            <a:spAutoFit/>
          </a:bodyPr>
          <a:lstStyle>
            <a:lvl1pPr>
              <a:defRPr sz="2400" b="1" i="0">
                <a:solidFill>
                  <a:srgbClr val="C00000"/>
                </a:solidFill>
                <a:latin typeface="Tahoma"/>
                <a:cs typeface="Tahoma"/>
              </a:defRPr>
            </a:lvl1pPr>
          </a:lstStyle>
          <a:p>
            <a:r>
              <a:rPr lang="en-US" dirty="0" smtClean="0"/>
              <a:t>MÁY XÂY DỰNG</a:t>
            </a:r>
            <a:endParaRPr dirty="0"/>
          </a:p>
        </p:txBody>
      </p:sp>
      <p:sp>
        <p:nvSpPr>
          <p:cNvPr id="3" name="Holder 3"/>
          <p:cNvSpPr>
            <a:spLocks noGrp="1"/>
          </p:cNvSpPr>
          <p:nvPr>
            <p:ph type="body" idx="1"/>
          </p:nvPr>
        </p:nvSpPr>
        <p:spPr>
          <a:xfrm>
            <a:off x="459739" y="1565147"/>
            <a:ext cx="8224520" cy="4563745"/>
          </a:xfrm>
          <a:prstGeom prst="rect">
            <a:avLst/>
          </a:prstGeom>
        </p:spPr>
        <p:txBody>
          <a:bodyPr wrap="square" lIns="0" tIns="0" rIns="0" bIns="0">
            <a:spAutoFit/>
          </a:bodyPr>
          <a:lstStyle>
            <a:lvl1pPr>
              <a:defRPr sz="2800" b="0" i="0">
                <a:solidFill>
                  <a:srgbClr val="00B050"/>
                </a:solidFill>
                <a:latin typeface="Tahoma"/>
                <a:cs typeface="Tahoma"/>
              </a:defRPr>
            </a:lvl1pPr>
          </a:lstStyle>
          <a:p>
            <a:endParaRPr/>
          </a:p>
        </p:txBody>
      </p:sp>
      <p:sp>
        <p:nvSpPr>
          <p:cNvPr id="4" name="Holder 4"/>
          <p:cNvSpPr>
            <a:spLocks noGrp="1"/>
          </p:cNvSpPr>
          <p:nvPr>
            <p:ph type="ftr" sz="quarter" idx="5"/>
          </p:nvPr>
        </p:nvSpPr>
        <p:spPr>
          <a:xfrm>
            <a:off x="536103" y="6386127"/>
            <a:ext cx="3543300" cy="203200"/>
          </a:xfrm>
          <a:prstGeom prst="rect">
            <a:avLst/>
          </a:prstGeom>
        </p:spPr>
        <p:txBody>
          <a:bodyPr wrap="square" lIns="0" tIns="0" rIns="0" bIns="0">
            <a:spAutoFit/>
          </a:bodyPr>
          <a:lstStyle>
            <a:lvl1pPr>
              <a:defRPr sz="1400" b="1" i="0">
                <a:solidFill>
                  <a:srgbClr val="1C474A"/>
                </a:solidFill>
                <a:latin typeface="Times New Roman"/>
                <a:cs typeface="Times New Roman"/>
              </a:defRPr>
            </a:lvl1pPr>
          </a:lstStyle>
          <a:p>
            <a:pPr marL="12700">
              <a:lnSpc>
                <a:spcPts val="1505"/>
              </a:lnSpc>
            </a:pPr>
            <a:r>
              <a:rPr spc="-5" dirty="0"/>
              <a:t>MÁY XÂY </a:t>
            </a:r>
            <a:r>
              <a:rPr spc="-10" dirty="0"/>
              <a:t>DỰNG </a:t>
            </a:r>
            <a:r>
              <a:rPr spc="-5" dirty="0"/>
              <a:t>– Chương </a:t>
            </a:r>
            <a:r>
              <a:rPr spc="-45" dirty="0"/>
              <a:t>IV: </a:t>
            </a:r>
            <a:r>
              <a:rPr spc="-5" dirty="0"/>
              <a:t>Máy làm</a:t>
            </a:r>
            <a:r>
              <a:rPr spc="-35" dirty="0"/>
              <a:t> </a:t>
            </a:r>
            <a:r>
              <a:rPr spc="-5" dirty="0"/>
              <a:t>đất</a:t>
            </a: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6/30/2016</a:t>
            </a:fld>
            <a:endParaRPr lang="en-US"/>
          </a:p>
        </p:txBody>
      </p:sp>
      <p:sp>
        <p:nvSpPr>
          <p:cNvPr id="6" name="Holder 6"/>
          <p:cNvSpPr>
            <a:spLocks noGrp="1"/>
          </p:cNvSpPr>
          <p:nvPr>
            <p:ph type="sldNum" sz="quarter" idx="7"/>
          </p:nvPr>
        </p:nvSpPr>
        <p:spPr>
          <a:xfrm>
            <a:off x="8466328" y="6386203"/>
            <a:ext cx="229234" cy="203834"/>
          </a:xfrm>
          <a:prstGeom prst="rect">
            <a:avLst/>
          </a:prstGeom>
        </p:spPr>
        <p:txBody>
          <a:bodyPr wrap="square" lIns="0" tIns="0" rIns="0" bIns="0">
            <a:spAutoFit/>
          </a:bodyPr>
          <a:lstStyle>
            <a:lvl1pPr>
              <a:defRPr sz="1400" b="0" i="0">
                <a:solidFill>
                  <a:schemeClr val="tx1"/>
                </a:solidFill>
                <a:latin typeface="Times New Roman"/>
                <a:cs typeface="Times New Roman"/>
              </a:defRPr>
            </a:lvl1pPr>
          </a:lstStyle>
          <a:p>
            <a:pPr marL="25400">
              <a:lnSpc>
                <a:spcPts val="1505"/>
              </a:lnSpc>
            </a:pPr>
            <a:fld id="{81D60167-4931-47E6-BA6A-407CBD079E47}" type="slidenum">
              <a:rPr spc="-5" dirty="0"/>
              <a:t>‹#›</a:t>
            </a:fld>
            <a:endParaRPr spc="-5" dirty="0"/>
          </a:p>
        </p:txBody>
      </p:sp>
      <p:pic>
        <p:nvPicPr>
          <p:cNvPr id="8" name="Picture 2" descr="D:\MYWORK\HSGD_VUVANNHAN\MAYXAYDUNG\tải xuống.png"/>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384313" y="6626"/>
            <a:ext cx="1219200" cy="6858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Lst>
  <p:txStyles>
    <p:titleStyle>
      <a:lvl1pPr algn="r">
        <a:defRPr sz="2000" b="0" baseline="0">
          <a:latin typeface="Tahoma" pitchFamily="34" charset="0"/>
          <a:ea typeface="+mj-ea"/>
          <a:cs typeface="Tahoma" pitchFamily="34" charset="0"/>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2.xml"/><Relationship Id="rId4" Type="http://schemas.openxmlformats.org/officeDocument/2006/relationships/image" Target="../media/image19.jpg"/></Relationships>
</file>

<file path=ppt/slides/_rels/slide1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28.jpeg"/></Relationships>
</file>

<file path=ppt/slides/_rels/slide2.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hyperlink" Target="http://www.dnt.com.vn/2013/10/phuong-phap-phun-nuoc-ap-luc-ho-tro.html" TargetMode="Externa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0" y="0"/>
            <a:ext cx="9144000" cy="659130"/>
          </a:xfrm>
          <a:custGeom>
            <a:avLst/>
            <a:gdLst/>
            <a:ahLst/>
            <a:cxnLst/>
            <a:rect l="l" t="t" r="r" b="b"/>
            <a:pathLst>
              <a:path w="9144000" h="659130">
                <a:moveTo>
                  <a:pt x="24384" y="633984"/>
                </a:moveTo>
                <a:lnTo>
                  <a:pt x="24384" y="0"/>
                </a:lnTo>
                <a:lnTo>
                  <a:pt x="0" y="0"/>
                </a:lnTo>
                <a:lnTo>
                  <a:pt x="0" y="655129"/>
                </a:lnTo>
                <a:lnTo>
                  <a:pt x="4572" y="659130"/>
                </a:lnTo>
                <a:lnTo>
                  <a:pt x="11430" y="659130"/>
                </a:lnTo>
                <a:lnTo>
                  <a:pt x="11430" y="633984"/>
                </a:lnTo>
                <a:lnTo>
                  <a:pt x="24384" y="633984"/>
                </a:lnTo>
                <a:close/>
              </a:path>
              <a:path w="9144000" h="659130">
                <a:moveTo>
                  <a:pt x="9133332" y="633984"/>
                </a:moveTo>
                <a:lnTo>
                  <a:pt x="11430" y="633984"/>
                </a:lnTo>
                <a:lnTo>
                  <a:pt x="24384" y="646176"/>
                </a:lnTo>
                <a:lnTo>
                  <a:pt x="24384" y="659130"/>
                </a:lnTo>
                <a:lnTo>
                  <a:pt x="9120378" y="659130"/>
                </a:lnTo>
                <a:lnTo>
                  <a:pt x="9120378" y="646176"/>
                </a:lnTo>
                <a:lnTo>
                  <a:pt x="9133332" y="633984"/>
                </a:lnTo>
                <a:close/>
              </a:path>
              <a:path w="9144000" h="659130">
                <a:moveTo>
                  <a:pt x="24384" y="659130"/>
                </a:moveTo>
                <a:lnTo>
                  <a:pt x="24384" y="646176"/>
                </a:lnTo>
                <a:lnTo>
                  <a:pt x="11430" y="633984"/>
                </a:lnTo>
                <a:lnTo>
                  <a:pt x="11430" y="659130"/>
                </a:lnTo>
                <a:lnTo>
                  <a:pt x="24384" y="659130"/>
                </a:lnTo>
                <a:close/>
              </a:path>
              <a:path w="9144000" h="659130">
                <a:moveTo>
                  <a:pt x="9144000" y="655796"/>
                </a:moveTo>
                <a:lnTo>
                  <a:pt x="9144000" y="0"/>
                </a:lnTo>
                <a:lnTo>
                  <a:pt x="9120378" y="0"/>
                </a:lnTo>
                <a:lnTo>
                  <a:pt x="9120378" y="633984"/>
                </a:lnTo>
                <a:lnTo>
                  <a:pt x="9133332" y="633984"/>
                </a:lnTo>
                <a:lnTo>
                  <a:pt x="9133332" y="659130"/>
                </a:lnTo>
                <a:lnTo>
                  <a:pt x="9140190" y="659130"/>
                </a:lnTo>
                <a:lnTo>
                  <a:pt x="9144000" y="655796"/>
                </a:lnTo>
                <a:close/>
              </a:path>
              <a:path w="9144000" h="659130">
                <a:moveTo>
                  <a:pt x="9133332" y="659130"/>
                </a:moveTo>
                <a:lnTo>
                  <a:pt x="9133332" y="633984"/>
                </a:lnTo>
                <a:lnTo>
                  <a:pt x="9120378" y="646176"/>
                </a:lnTo>
                <a:lnTo>
                  <a:pt x="9120378" y="659130"/>
                </a:lnTo>
                <a:lnTo>
                  <a:pt x="9133332" y="659130"/>
                </a:lnTo>
                <a:close/>
              </a:path>
            </a:pathLst>
          </a:custGeom>
          <a:solidFill>
            <a:srgbClr val="FFFFFF"/>
          </a:solidFill>
        </p:spPr>
        <p:txBody>
          <a:bodyPr wrap="square" lIns="0" tIns="0" rIns="0" bIns="0" rtlCol="0"/>
          <a:lstStyle/>
          <a:p>
            <a:endParaRPr dirty="0"/>
          </a:p>
        </p:txBody>
      </p:sp>
      <p:sp>
        <p:nvSpPr>
          <p:cNvPr id="5" name="object 5"/>
          <p:cNvSpPr/>
          <p:nvPr/>
        </p:nvSpPr>
        <p:spPr>
          <a:xfrm>
            <a:off x="533400" y="6249542"/>
            <a:ext cx="3505200" cy="0"/>
          </a:xfrm>
          <a:custGeom>
            <a:avLst/>
            <a:gdLst/>
            <a:ahLst/>
            <a:cxnLst/>
            <a:rect l="l" t="t" r="r" b="b"/>
            <a:pathLst>
              <a:path w="3505200">
                <a:moveTo>
                  <a:pt x="0" y="0"/>
                </a:moveTo>
                <a:lnTo>
                  <a:pt x="3505200" y="0"/>
                </a:lnTo>
              </a:path>
            </a:pathLst>
          </a:custGeom>
          <a:ln w="14477">
            <a:solidFill>
              <a:srgbClr val="006666"/>
            </a:solidFill>
          </a:ln>
        </p:spPr>
        <p:txBody>
          <a:bodyPr wrap="square" lIns="0" tIns="0" rIns="0" bIns="0" rtlCol="0"/>
          <a:lstStyle/>
          <a:p>
            <a:endParaRPr dirty="0"/>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25400">
              <a:lnSpc>
                <a:spcPts val="1505"/>
              </a:lnSpc>
            </a:pPr>
            <a:fld id="{81D60167-4931-47E6-BA6A-407CBD079E47}" type="slidenum">
              <a:rPr spc="-5" dirty="0"/>
              <a:t>1</a:t>
            </a:fld>
            <a:endParaRPr spc="-5" dirty="0"/>
          </a:p>
        </p:txBody>
      </p:sp>
      <p:sp>
        <p:nvSpPr>
          <p:cNvPr id="7" name="object 7"/>
          <p:cNvSpPr txBox="1"/>
          <p:nvPr/>
        </p:nvSpPr>
        <p:spPr>
          <a:xfrm>
            <a:off x="0" y="2590800"/>
            <a:ext cx="9135749" cy="1754326"/>
          </a:xfrm>
          <a:prstGeom prst="rect">
            <a:avLst/>
          </a:prstGeom>
        </p:spPr>
        <p:txBody>
          <a:bodyPr vert="horz" wrap="square" lIns="0" tIns="0" rIns="0" bIns="0" rtlCol="0">
            <a:spAutoFit/>
          </a:bodyPr>
          <a:lstStyle/>
          <a:p>
            <a:pPr algn="ctr">
              <a:lnSpc>
                <a:spcPct val="150000"/>
              </a:lnSpc>
            </a:pPr>
            <a:r>
              <a:rPr lang="en-US" sz="3800" b="1" dirty="0" err="1" smtClean="0">
                <a:latin typeface="Tahoma" pitchFamily="34" charset="0"/>
                <a:cs typeface="Tahoma" pitchFamily="34" charset="0"/>
              </a:rPr>
              <a:t>Chương</a:t>
            </a:r>
            <a:r>
              <a:rPr lang="en-US" sz="3800" b="1" dirty="0" smtClean="0">
                <a:latin typeface="Tahoma" pitchFamily="34" charset="0"/>
                <a:cs typeface="Tahoma" pitchFamily="34" charset="0"/>
              </a:rPr>
              <a:t> IV</a:t>
            </a:r>
          </a:p>
          <a:p>
            <a:pPr algn="ctr">
              <a:lnSpc>
                <a:spcPct val="150000"/>
              </a:lnSpc>
            </a:pPr>
            <a:r>
              <a:rPr lang="en-US" sz="3800" b="1" dirty="0" smtClean="0">
                <a:latin typeface="Tahoma" pitchFamily="34" charset="0"/>
                <a:cs typeface="Tahoma" pitchFamily="34" charset="0"/>
              </a:rPr>
              <a:t>MÁY THI CÔNG CỌC</a:t>
            </a:r>
            <a:endParaRPr lang="en-US" sz="3800" dirty="0">
              <a:latin typeface="Tahoma" pitchFamily="34" charset="0"/>
              <a:cs typeface="Tahoma" pitchFamily="34" charset="0"/>
            </a:endParaRPr>
          </a:p>
        </p:txBody>
      </p:sp>
      <p:sp>
        <p:nvSpPr>
          <p:cNvPr id="10" name="Title 9"/>
          <p:cNvSpPr>
            <a:spLocks noGrp="1"/>
          </p:cNvSpPr>
          <p:nvPr>
            <p:ph type="title"/>
          </p:nvPr>
        </p:nvSpPr>
        <p:spPr>
          <a:xfrm>
            <a:off x="383540" y="228600"/>
            <a:ext cx="8376919" cy="307777"/>
          </a:xfrm>
        </p:spPr>
        <p:txBody>
          <a:bodyPr/>
          <a:lstStyle/>
          <a:p>
            <a:r>
              <a:rPr lang="en-US" sz="2000" i="1" dirty="0" smtClean="0">
                <a:latin typeface="Times New Roman" pitchFamily="18" charset="0"/>
                <a:cs typeface="Times New Roman" pitchFamily="18" charset="0"/>
              </a:rPr>
              <a:t>MÁY XÂY DỰNG</a:t>
            </a:r>
            <a:endParaRPr lang="en-US" sz="2000" i="1" dirty="0">
              <a:latin typeface="Times New Roman" pitchFamily="18" charset="0"/>
              <a:cs typeface="Times New Roman" pitchFamily="18" charset="0"/>
            </a:endParaRPr>
          </a:p>
        </p:txBody>
      </p:sp>
    </p:spTree>
    <p:extLst>
      <p:ext uri="{BB962C8B-B14F-4D97-AF65-F5344CB8AC3E}">
        <p14:creationId xmlns:p14="http://schemas.microsoft.com/office/powerpoint/2010/main" val="2056358"/>
      </p:ext>
    </p:extLst>
  </p:cSld>
  <p:clrMapOvr>
    <a:masterClrMapping/>
  </p:clrMapOvr>
  <p:transition>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0" y="0"/>
            <a:ext cx="9144000" cy="659130"/>
          </a:xfrm>
          <a:custGeom>
            <a:avLst/>
            <a:gdLst/>
            <a:ahLst/>
            <a:cxnLst/>
            <a:rect l="l" t="t" r="r" b="b"/>
            <a:pathLst>
              <a:path w="9144000" h="659130">
                <a:moveTo>
                  <a:pt x="24384" y="633984"/>
                </a:moveTo>
                <a:lnTo>
                  <a:pt x="24384" y="0"/>
                </a:lnTo>
                <a:lnTo>
                  <a:pt x="0" y="0"/>
                </a:lnTo>
                <a:lnTo>
                  <a:pt x="0" y="655129"/>
                </a:lnTo>
                <a:lnTo>
                  <a:pt x="4572" y="659130"/>
                </a:lnTo>
                <a:lnTo>
                  <a:pt x="11430" y="659130"/>
                </a:lnTo>
                <a:lnTo>
                  <a:pt x="11430" y="633984"/>
                </a:lnTo>
                <a:lnTo>
                  <a:pt x="24384" y="633984"/>
                </a:lnTo>
                <a:close/>
              </a:path>
              <a:path w="9144000" h="659130">
                <a:moveTo>
                  <a:pt x="9133332" y="633984"/>
                </a:moveTo>
                <a:lnTo>
                  <a:pt x="11430" y="633984"/>
                </a:lnTo>
                <a:lnTo>
                  <a:pt x="24384" y="646176"/>
                </a:lnTo>
                <a:lnTo>
                  <a:pt x="24384" y="659130"/>
                </a:lnTo>
                <a:lnTo>
                  <a:pt x="9120378" y="659130"/>
                </a:lnTo>
                <a:lnTo>
                  <a:pt x="9120378" y="646176"/>
                </a:lnTo>
                <a:lnTo>
                  <a:pt x="9133332" y="633984"/>
                </a:lnTo>
                <a:close/>
              </a:path>
              <a:path w="9144000" h="659130">
                <a:moveTo>
                  <a:pt x="24384" y="659130"/>
                </a:moveTo>
                <a:lnTo>
                  <a:pt x="24384" y="646176"/>
                </a:lnTo>
                <a:lnTo>
                  <a:pt x="11430" y="633984"/>
                </a:lnTo>
                <a:lnTo>
                  <a:pt x="11430" y="659130"/>
                </a:lnTo>
                <a:lnTo>
                  <a:pt x="24384" y="659130"/>
                </a:lnTo>
                <a:close/>
              </a:path>
              <a:path w="9144000" h="659130">
                <a:moveTo>
                  <a:pt x="9144000" y="655796"/>
                </a:moveTo>
                <a:lnTo>
                  <a:pt x="9144000" y="0"/>
                </a:lnTo>
                <a:lnTo>
                  <a:pt x="9120378" y="0"/>
                </a:lnTo>
                <a:lnTo>
                  <a:pt x="9120378" y="633984"/>
                </a:lnTo>
                <a:lnTo>
                  <a:pt x="9133332" y="633984"/>
                </a:lnTo>
                <a:lnTo>
                  <a:pt x="9133332" y="659130"/>
                </a:lnTo>
                <a:lnTo>
                  <a:pt x="9140190" y="659130"/>
                </a:lnTo>
                <a:lnTo>
                  <a:pt x="9144000" y="655796"/>
                </a:lnTo>
                <a:close/>
              </a:path>
              <a:path w="9144000" h="659130">
                <a:moveTo>
                  <a:pt x="9133332" y="659130"/>
                </a:moveTo>
                <a:lnTo>
                  <a:pt x="9133332" y="633984"/>
                </a:lnTo>
                <a:lnTo>
                  <a:pt x="9120378" y="646176"/>
                </a:lnTo>
                <a:lnTo>
                  <a:pt x="9120378" y="659130"/>
                </a:lnTo>
                <a:lnTo>
                  <a:pt x="9133332" y="659130"/>
                </a:lnTo>
                <a:close/>
              </a:path>
            </a:pathLst>
          </a:custGeom>
          <a:solidFill>
            <a:srgbClr val="FFFFFF"/>
          </a:solidFill>
        </p:spPr>
        <p:txBody>
          <a:bodyPr wrap="square" lIns="0" tIns="0" rIns="0" bIns="0" rtlCol="0"/>
          <a:lstStyle/>
          <a:p>
            <a:endParaRPr dirty="0"/>
          </a:p>
        </p:txBody>
      </p:sp>
      <p:sp>
        <p:nvSpPr>
          <p:cNvPr id="5" name="object 5"/>
          <p:cNvSpPr/>
          <p:nvPr/>
        </p:nvSpPr>
        <p:spPr>
          <a:xfrm>
            <a:off x="533400" y="6249542"/>
            <a:ext cx="3505200" cy="0"/>
          </a:xfrm>
          <a:custGeom>
            <a:avLst/>
            <a:gdLst/>
            <a:ahLst/>
            <a:cxnLst/>
            <a:rect l="l" t="t" r="r" b="b"/>
            <a:pathLst>
              <a:path w="3505200">
                <a:moveTo>
                  <a:pt x="0" y="0"/>
                </a:moveTo>
                <a:lnTo>
                  <a:pt x="3505200" y="0"/>
                </a:lnTo>
              </a:path>
            </a:pathLst>
          </a:custGeom>
          <a:ln w="14477">
            <a:solidFill>
              <a:srgbClr val="006666"/>
            </a:solidFill>
          </a:ln>
        </p:spPr>
        <p:txBody>
          <a:bodyPr wrap="square" lIns="0" tIns="0" rIns="0" bIns="0" rtlCol="0"/>
          <a:lstStyle/>
          <a:p>
            <a:endParaRPr dirty="0"/>
          </a:p>
        </p:txBody>
      </p:sp>
      <p:sp>
        <p:nvSpPr>
          <p:cNvPr id="8" name="object 8"/>
          <p:cNvSpPr txBox="1">
            <a:spLocks noGrp="1"/>
          </p:cNvSpPr>
          <p:nvPr>
            <p:ph type="ftr" sz="quarter" idx="5"/>
          </p:nvPr>
        </p:nvSpPr>
        <p:spPr>
          <a:xfrm>
            <a:off x="304800" y="6386127"/>
            <a:ext cx="4340697" cy="192360"/>
          </a:xfrm>
          <a:prstGeom prst="rect">
            <a:avLst/>
          </a:prstGeom>
        </p:spPr>
        <p:txBody>
          <a:bodyPr vert="horz" wrap="square" lIns="0" tIns="0" rIns="0" bIns="0" rtlCol="0">
            <a:spAutoFit/>
          </a:bodyPr>
          <a:lstStyle/>
          <a:p>
            <a:pPr marL="12700">
              <a:lnSpc>
                <a:spcPts val="1505"/>
              </a:lnSpc>
            </a:pPr>
            <a:r>
              <a:rPr sz="1800" spc="-5" dirty="0" err="1" smtClean="0"/>
              <a:t>Chương</a:t>
            </a:r>
            <a:r>
              <a:rPr sz="1800" spc="-5" dirty="0" smtClean="0"/>
              <a:t> </a:t>
            </a:r>
            <a:r>
              <a:rPr sz="1800" spc="-45" dirty="0" smtClean="0"/>
              <a:t>I</a:t>
            </a:r>
            <a:r>
              <a:rPr lang="en-US" sz="1800" spc="-45" dirty="0"/>
              <a:t>V</a:t>
            </a:r>
            <a:r>
              <a:rPr sz="1800" spc="-45" dirty="0" smtClean="0"/>
              <a:t>: </a:t>
            </a:r>
            <a:r>
              <a:rPr lang="en-US" sz="1800" spc="-5" dirty="0" err="1" smtClean="0"/>
              <a:t>Máy</a:t>
            </a:r>
            <a:r>
              <a:rPr lang="en-US" sz="1800" spc="-5" dirty="0" smtClean="0"/>
              <a:t> </a:t>
            </a:r>
            <a:r>
              <a:rPr lang="en-US" sz="1800" spc="-5" dirty="0" err="1" smtClean="0"/>
              <a:t>thi</a:t>
            </a:r>
            <a:r>
              <a:rPr lang="en-US" sz="1800" spc="-5" dirty="0" smtClean="0"/>
              <a:t> </a:t>
            </a:r>
            <a:r>
              <a:rPr lang="en-US" sz="1800" spc="-5" dirty="0" err="1" smtClean="0"/>
              <a:t>công</a:t>
            </a:r>
            <a:r>
              <a:rPr lang="en-US" sz="1800" spc="-5" dirty="0" smtClean="0"/>
              <a:t> </a:t>
            </a:r>
            <a:r>
              <a:rPr lang="en-US" sz="1800" spc="-5" dirty="0" err="1" smtClean="0"/>
              <a:t>cọc</a:t>
            </a:r>
            <a:endParaRPr sz="1800" spc="-5" dirty="0"/>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25400">
              <a:lnSpc>
                <a:spcPts val="1505"/>
              </a:lnSpc>
            </a:pPr>
            <a:fld id="{81D60167-4931-47E6-BA6A-407CBD079E47}" type="slidenum">
              <a:rPr spc="-5" dirty="0"/>
              <a:t>10</a:t>
            </a:fld>
            <a:endParaRPr spc="-5" dirty="0"/>
          </a:p>
        </p:txBody>
      </p:sp>
      <p:sp>
        <p:nvSpPr>
          <p:cNvPr id="10" name="Title 9"/>
          <p:cNvSpPr>
            <a:spLocks noGrp="1"/>
          </p:cNvSpPr>
          <p:nvPr>
            <p:ph type="title"/>
          </p:nvPr>
        </p:nvSpPr>
        <p:spPr>
          <a:xfrm>
            <a:off x="383540" y="228600"/>
            <a:ext cx="8376919" cy="307777"/>
          </a:xfrm>
        </p:spPr>
        <p:txBody>
          <a:bodyPr/>
          <a:lstStyle/>
          <a:p>
            <a:r>
              <a:rPr lang="en-US" sz="2000" i="1" dirty="0" smtClean="0">
                <a:latin typeface="Times New Roman" pitchFamily="18" charset="0"/>
                <a:cs typeface="Times New Roman" pitchFamily="18" charset="0"/>
              </a:rPr>
              <a:t>MÁY XÂY DỰNG</a:t>
            </a:r>
            <a:endParaRPr lang="en-US" sz="2000" i="1" dirty="0">
              <a:latin typeface="Times New Roman" pitchFamily="18" charset="0"/>
              <a:cs typeface="Times New Roman" pitchFamily="18" charset="0"/>
            </a:endParaRPr>
          </a:p>
        </p:txBody>
      </p:sp>
      <p:sp>
        <p:nvSpPr>
          <p:cNvPr id="11" name="object 7"/>
          <p:cNvSpPr txBox="1"/>
          <p:nvPr/>
        </p:nvSpPr>
        <p:spPr>
          <a:xfrm>
            <a:off x="384175" y="685800"/>
            <a:ext cx="6854825" cy="7522059"/>
          </a:xfrm>
          <a:prstGeom prst="rect">
            <a:avLst/>
          </a:prstGeom>
        </p:spPr>
        <p:txBody>
          <a:bodyPr vert="horz" wrap="square" lIns="0" tIns="0" rIns="0" bIns="0" rtlCol="0">
            <a:spAutoFit/>
          </a:bodyPr>
          <a:lstStyle/>
          <a:p>
            <a:pPr>
              <a:lnSpc>
                <a:spcPct val="110000"/>
              </a:lnSpc>
            </a:pPr>
            <a:r>
              <a:rPr lang="en-US" sz="2200" b="1" dirty="0" smtClean="0">
                <a:latin typeface="Tahoma" pitchFamily="34" charset="0"/>
                <a:cs typeface="Tahoma" pitchFamily="34" charset="0"/>
              </a:rPr>
              <a:t>* </a:t>
            </a:r>
            <a:r>
              <a:rPr lang="en-US" sz="2200" b="1" dirty="0" err="1" smtClean="0">
                <a:latin typeface="Tahoma" pitchFamily="34" charset="0"/>
                <a:cs typeface="Tahoma" pitchFamily="34" charset="0"/>
              </a:rPr>
              <a:t>Búa</a:t>
            </a:r>
            <a:r>
              <a:rPr lang="en-US" sz="2200" b="1" dirty="0" smtClean="0">
                <a:latin typeface="Tahoma" pitchFamily="34" charset="0"/>
                <a:cs typeface="Tahoma" pitchFamily="34" charset="0"/>
              </a:rPr>
              <a:t> Rung:</a:t>
            </a:r>
          </a:p>
          <a:p>
            <a:pPr marL="468630" marR="5080" indent="-457200">
              <a:lnSpc>
                <a:spcPct val="120000"/>
              </a:lnSpc>
            </a:pPr>
            <a:r>
              <a:rPr lang="en-US" sz="2200" spc="-5" dirty="0" smtClean="0">
                <a:latin typeface="Tahoma" pitchFamily="34" charset="0"/>
                <a:cs typeface="Tahoma" pitchFamily="34" charset="0"/>
              </a:rPr>
              <a:t>- </a:t>
            </a:r>
            <a:r>
              <a:rPr lang="en-US" sz="2200" i="1" u="sng" spc="-5" dirty="0" err="1" smtClean="0">
                <a:latin typeface="Tahoma" pitchFamily="34" charset="0"/>
                <a:cs typeface="Tahoma" pitchFamily="34" charset="0"/>
              </a:rPr>
              <a:t>Phạm</a:t>
            </a:r>
            <a:r>
              <a:rPr lang="en-US" sz="2200" i="1" u="sng" spc="-5" dirty="0" smtClean="0">
                <a:latin typeface="Tahoma" pitchFamily="34" charset="0"/>
                <a:cs typeface="Tahoma" pitchFamily="34" charset="0"/>
              </a:rPr>
              <a:t> vi </a:t>
            </a:r>
            <a:r>
              <a:rPr lang="en-US" sz="2200" i="1" u="sng" spc="-5" dirty="0" err="1" smtClean="0">
                <a:latin typeface="Tahoma" pitchFamily="34" charset="0"/>
                <a:cs typeface="Tahoma" pitchFamily="34" charset="0"/>
              </a:rPr>
              <a:t>sử</a:t>
            </a:r>
            <a:r>
              <a:rPr lang="en-US" sz="2200" i="1" u="sng" spc="-5" dirty="0" smtClean="0">
                <a:latin typeface="Tahoma" pitchFamily="34" charset="0"/>
                <a:cs typeface="Tahoma" pitchFamily="34" charset="0"/>
              </a:rPr>
              <a:t> </a:t>
            </a:r>
            <a:r>
              <a:rPr lang="en-US" sz="2200" i="1" u="sng" spc="-5" dirty="0" err="1" smtClean="0">
                <a:latin typeface="Tahoma" pitchFamily="34" charset="0"/>
                <a:cs typeface="Tahoma" pitchFamily="34" charset="0"/>
              </a:rPr>
              <a:t>dụng</a:t>
            </a:r>
            <a:endParaRPr lang="en-US" sz="2200" i="1" u="sng" spc="-5" dirty="0">
              <a:latin typeface="Tahoma" pitchFamily="34" charset="0"/>
              <a:cs typeface="Tahoma" pitchFamily="34" charset="0"/>
            </a:endParaRPr>
          </a:p>
          <a:p>
            <a:pPr marR="6350" indent="12700" algn="just">
              <a:lnSpc>
                <a:spcPct val="120000"/>
              </a:lnSpc>
            </a:pPr>
            <a:r>
              <a:rPr lang="en-US" sz="2200" spc="-5" dirty="0" smtClean="0">
                <a:latin typeface="Tahoma" pitchFamily="34" charset="0"/>
                <a:cs typeface="Tahoma" pitchFamily="34" charset="0"/>
              </a:rPr>
              <a:t>+ </a:t>
            </a:r>
            <a:r>
              <a:rPr lang="vi-VN" sz="2200" dirty="0">
                <a:latin typeface="Tahoma" pitchFamily="34" charset="0"/>
                <a:cs typeface="Tahoma" pitchFamily="34" charset="0"/>
              </a:rPr>
              <a:t>Búa rung để đóng cọc xuống nền đất dính bão hòa nước, </a:t>
            </a:r>
            <a:r>
              <a:rPr lang="en-US" sz="2200" dirty="0" err="1" smtClean="0">
                <a:latin typeface="Tahoma" pitchFamily="34" charset="0"/>
                <a:cs typeface="Tahoma" pitchFamily="34" charset="0"/>
              </a:rPr>
              <a:t>đất</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cứng</a:t>
            </a:r>
            <a:r>
              <a:rPr lang="en-US" sz="2200" dirty="0" smtClean="0">
                <a:latin typeface="Tahoma" pitchFamily="34" charset="0"/>
                <a:cs typeface="Tahoma" pitchFamily="34" charset="0"/>
              </a:rPr>
              <a:t>, </a:t>
            </a:r>
            <a:r>
              <a:rPr lang="vi-VN" sz="2200" dirty="0" smtClean="0">
                <a:latin typeface="Tahoma" pitchFamily="34" charset="0"/>
                <a:cs typeface="Tahoma" pitchFamily="34" charset="0"/>
              </a:rPr>
              <a:t>đất </a:t>
            </a:r>
            <a:r>
              <a:rPr lang="vi-VN" sz="2200" dirty="0">
                <a:latin typeface="Tahoma" pitchFamily="34" charset="0"/>
                <a:cs typeface="Tahoma" pitchFamily="34" charset="0"/>
              </a:rPr>
              <a:t>cát rời, cát pha, cát pha đá </a:t>
            </a:r>
            <a:r>
              <a:rPr lang="vi-VN" sz="2200" dirty="0" smtClean="0">
                <a:latin typeface="Tahoma" pitchFamily="34" charset="0"/>
                <a:cs typeface="Tahoma" pitchFamily="34" charset="0"/>
              </a:rPr>
              <a:t>nhỏ</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đá</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sỏi</a:t>
            </a:r>
            <a:r>
              <a:rPr lang="vi-VN" sz="2200" dirty="0" smtClean="0">
                <a:latin typeface="Tahoma" pitchFamily="34" charset="0"/>
                <a:cs typeface="Tahoma" pitchFamily="34" charset="0"/>
              </a:rPr>
              <a:t>. </a:t>
            </a:r>
            <a:endParaRPr lang="en-US" sz="2200" dirty="0" smtClean="0">
              <a:latin typeface="Tahoma" pitchFamily="34" charset="0"/>
              <a:cs typeface="Tahoma" pitchFamily="34" charset="0"/>
            </a:endParaRPr>
          </a:p>
          <a:p>
            <a:pPr marR="6350" indent="12700" algn="just">
              <a:lnSpc>
                <a:spcPct val="120000"/>
              </a:lnSpc>
            </a:pPr>
            <a:r>
              <a:rPr lang="en-US" sz="2200" dirty="0" smtClean="0">
                <a:latin typeface="Tahoma" pitchFamily="34" charset="0"/>
                <a:cs typeface="Tahoma" pitchFamily="34" charset="0"/>
              </a:rPr>
              <a:t>+ </a:t>
            </a:r>
            <a:r>
              <a:rPr lang="vi-VN" sz="2200" dirty="0" smtClean="0">
                <a:latin typeface="Tahoma" pitchFamily="34" charset="0"/>
                <a:cs typeface="Tahoma" pitchFamily="34" charset="0"/>
              </a:rPr>
              <a:t>Cọc </a:t>
            </a:r>
            <a:r>
              <a:rPr lang="vi-VN" sz="2200" dirty="0">
                <a:latin typeface="Tahoma" pitchFamily="34" charset="0"/>
                <a:cs typeface="Tahoma" pitchFamily="34" charset="0"/>
              </a:rPr>
              <a:t>được đóng đa dạng: cọc đặc, rỗng, cọc thép, </a:t>
            </a:r>
            <a:r>
              <a:rPr lang="vi-VN" sz="2200" dirty="0" smtClean="0">
                <a:latin typeface="Tahoma" pitchFamily="34" charset="0"/>
                <a:cs typeface="Tahoma" pitchFamily="34" charset="0"/>
              </a:rPr>
              <a:t>gỗ</a:t>
            </a:r>
            <a:r>
              <a:rPr lang="en-US" sz="2200" dirty="0" smtClean="0">
                <a:latin typeface="Tahoma" pitchFamily="34" charset="0"/>
                <a:cs typeface="Tahoma" pitchFamily="34" charset="0"/>
              </a:rPr>
              <a:t>, </a:t>
            </a:r>
            <a:r>
              <a:rPr lang="vi-VN" sz="2200" dirty="0" smtClean="0">
                <a:latin typeface="Tahoma" pitchFamily="34" charset="0"/>
                <a:cs typeface="Tahoma" pitchFamily="34" charset="0"/>
              </a:rPr>
              <a:t>bêtông</a:t>
            </a:r>
            <a:r>
              <a:rPr lang="vi-VN" sz="2200" dirty="0">
                <a:latin typeface="Tahoma" pitchFamily="34" charset="0"/>
                <a:cs typeface="Tahoma" pitchFamily="34" charset="0"/>
              </a:rPr>
              <a:t>, ván cừ có đường kính từ 50 cm và sâu xuống 25m</a:t>
            </a:r>
            <a:r>
              <a:rPr lang="vi-VN" sz="2200" dirty="0" smtClean="0">
                <a:latin typeface="Tahoma" pitchFamily="34" charset="0"/>
                <a:cs typeface="Tahoma" pitchFamily="34" charset="0"/>
              </a:rPr>
              <a:t>.</a:t>
            </a:r>
            <a:endParaRPr lang="en-US" sz="2200" dirty="0" smtClean="0">
              <a:latin typeface="Tahoma" pitchFamily="34" charset="0"/>
              <a:cs typeface="Tahoma" pitchFamily="34" charset="0"/>
            </a:endParaRPr>
          </a:p>
          <a:p>
            <a:pPr marR="6350" indent="12700" algn="just">
              <a:lnSpc>
                <a:spcPct val="120000"/>
              </a:lnSpc>
            </a:pPr>
            <a:r>
              <a:rPr lang="en-US" sz="2200" dirty="0" smtClean="0">
                <a:latin typeface="Tahoma" pitchFamily="34" charset="0"/>
                <a:cs typeface="Tahoma" pitchFamily="34" charset="0"/>
              </a:rPr>
              <a:t>+ </a:t>
            </a:r>
            <a:r>
              <a:rPr lang="vi-VN" sz="2200" spc="-5" dirty="0" smtClean="0">
                <a:latin typeface="Tahoma" pitchFamily="34" charset="0"/>
                <a:cs typeface="Tahoma" pitchFamily="34" charset="0"/>
              </a:rPr>
              <a:t>Búa </a:t>
            </a:r>
            <a:r>
              <a:rPr lang="vi-VN" sz="2200" spc="-5" dirty="0">
                <a:latin typeface="Tahoma" pitchFamily="34" charset="0"/>
                <a:cs typeface="Tahoma" pitchFamily="34" charset="0"/>
              </a:rPr>
              <a:t>rung nhổ cọc </a:t>
            </a:r>
            <a:r>
              <a:rPr lang="vi-VN" sz="2200" dirty="0">
                <a:latin typeface="Tahoma" pitchFamily="34" charset="0"/>
                <a:cs typeface="Tahoma" pitchFamily="34" charset="0"/>
              </a:rPr>
              <a:t>rất hiệu quả nên </a:t>
            </a:r>
            <a:r>
              <a:rPr lang="vi-VN" sz="2200" spc="-5" dirty="0">
                <a:latin typeface="Tahoma" pitchFamily="34" charset="0"/>
                <a:cs typeface="Tahoma" pitchFamily="34" charset="0"/>
              </a:rPr>
              <a:t>được dùng để  đóng </a:t>
            </a:r>
            <a:r>
              <a:rPr lang="vi-VN" sz="2200" dirty="0">
                <a:latin typeface="Tahoma" pitchFamily="34" charset="0"/>
                <a:cs typeface="Tahoma" pitchFamily="34" charset="0"/>
              </a:rPr>
              <a:t>và </a:t>
            </a:r>
            <a:r>
              <a:rPr lang="vi-VN" sz="2200" spc="-5" dirty="0">
                <a:latin typeface="Tahoma" pitchFamily="34" charset="0"/>
                <a:cs typeface="Tahoma" pitchFamily="34" charset="0"/>
              </a:rPr>
              <a:t>nhổ ống vách khi thi công cọc </a:t>
            </a:r>
            <a:r>
              <a:rPr lang="vi-VN" sz="2200" dirty="0">
                <a:latin typeface="Tahoma" pitchFamily="34" charset="0"/>
                <a:cs typeface="Tahoma" pitchFamily="34" charset="0"/>
              </a:rPr>
              <a:t>khoan  </a:t>
            </a:r>
            <a:r>
              <a:rPr lang="vi-VN" sz="2200" spc="-5" dirty="0">
                <a:latin typeface="Tahoma" pitchFamily="34" charset="0"/>
                <a:cs typeface="Tahoma" pitchFamily="34" charset="0"/>
              </a:rPr>
              <a:t>nhồi; </a:t>
            </a:r>
            <a:r>
              <a:rPr lang="vi-VN" sz="2200" dirty="0">
                <a:latin typeface="Tahoma" pitchFamily="34" charset="0"/>
                <a:cs typeface="Tahoma" pitchFamily="34" charset="0"/>
              </a:rPr>
              <a:t>đóng và </a:t>
            </a:r>
            <a:r>
              <a:rPr lang="vi-VN" sz="2200" spc="-5" dirty="0">
                <a:latin typeface="Tahoma" pitchFamily="34" charset="0"/>
                <a:cs typeface="Tahoma" pitchFamily="34" charset="0"/>
              </a:rPr>
              <a:t>nhổ </a:t>
            </a:r>
            <a:r>
              <a:rPr lang="vi-VN" sz="2200" dirty="0">
                <a:latin typeface="Tahoma" pitchFamily="34" charset="0"/>
                <a:cs typeface="Tahoma" pitchFamily="34" charset="0"/>
              </a:rPr>
              <a:t>dùi dẫn bấc thấm </a:t>
            </a:r>
            <a:r>
              <a:rPr lang="vi-VN" sz="2200" spc="-10" dirty="0">
                <a:latin typeface="Tahoma" pitchFamily="34" charset="0"/>
                <a:cs typeface="Tahoma" pitchFamily="34" charset="0"/>
              </a:rPr>
              <a:t>hay </a:t>
            </a:r>
            <a:r>
              <a:rPr lang="vi-VN" sz="2200" spc="-5" dirty="0">
                <a:latin typeface="Tahoma" pitchFamily="34" charset="0"/>
                <a:cs typeface="Tahoma" pitchFamily="34" charset="0"/>
              </a:rPr>
              <a:t>ống dẫn  cát </a:t>
            </a:r>
            <a:r>
              <a:rPr lang="vi-VN" sz="2200" dirty="0">
                <a:latin typeface="Tahoma" pitchFamily="34" charset="0"/>
                <a:cs typeface="Tahoma" pitchFamily="34" charset="0"/>
              </a:rPr>
              <a:t>để </a:t>
            </a:r>
            <a:r>
              <a:rPr lang="vi-VN" sz="2200" spc="-5" dirty="0">
                <a:latin typeface="Tahoma" pitchFamily="34" charset="0"/>
                <a:cs typeface="Tahoma" pitchFamily="34" charset="0"/>
              </a:rPr>
              <a:t>xử </a:t>
            </a:r>
            <a:r>
              <a:rPr lang="vi-VN" sz="2200" dirty="0">
                <a:latin typeface="Tahoma" pitchFamily="34" charset="0"/>
                <a:cs typeface="Tahoma" pitchFamily="34" charset="0"/>
              </a:rPr>
              <a:t>lý </a:t>
            </a:r>
            <a:r>
              <a:rPr lang="vi-VN" sz="2200" spc="-5" dirty="0">
                <a:latin typeface="Tahoma" pitchFamily="34" charset="0"/>
                <a:cs typeface="Tahoma" pitchFamily="34" charset="0"/>
              </a:rPr>
              <a:t>nền đất</a:t>
            </a:r>
            <a:r>
              <a:rPr lang="vi-VN" sz="2200" spc="-55" dirty="0">
                <a:latin typeface="Tahoma" pitchFamily="34" charset="0"/>
                <a:cs typeface="Tahoma" pitchFamily="34" charset="0"/>
              </a:rPr>
              <a:t> </a:t>
            </a:r>
            <a:r>
              <a:rPr lang="vi-VN" sz="2200" spc="-5" dirty="0">
                <a:latin typeface="Tahoma" pitchFamily="34" charset="0"/>
                <a:cs typeface="Tahoma" pitchFamily="34" charset="0"/>
              </a:rPr>
              <a:t>yếu.</a:t>
            </a:r>
            <a:endParaRPr lang="vi-VN" sz="2200" dirty="0">
              <a:latin typeface="Tahoma" pitchFamily="34" charset="0"/>
              <a:cs typeface="Tahoma" pitchFamily="34" charset="0"/>
            </a:endParaRPr>
          </a:p>
          <a:p>
            <a:pPr marR="5080" indent="12700" algn="just">
              <a:tabLst>
                <a:tab pos="365125" algn="l"/>
              </a:tabLst>
            </a:pPr>
            <a:endParaRPr lang="en-US" sz="2200" dirty="0" smtClean="0">
              <a:latin typeface="Tahoma"/>
              <a:cs typeface="Tahoma"/>
            </a:endParaRPr>
          </a:p>
          <a:p>
            <a:pPr marR="5080" indent="12700" algn="just">
              <a:tabLst>
                <a:tab pos="365125" algn="l"/>
              </a:tabLst>
            </a:pPr>
            <a:endParaRPr lang="vi-VN" sz="2200" dirty="0">
              <a:latin typeface="Tahoma"/>
              <a:cs typeface="Tahoma"/>
            </a:endParaRPr>
          </a:p>
          <a:p>
            <a:pPr algn="just">
              <a:lnSpc>
                <a:spcPct val="110000"/>
              </a:lnSpc>
            </a:pPr>
            <a:endParaRPr lang="en-US" sz="2200" dirty="0" smtClean="0">
              <a:latin typeface="Tahoma" pitchFamily="34" charset="0"/>
              <a:cs typeface="Tahoma" pitchFamily="34" charset="0"/>
            </a:endParaRPr>
          </a:p>
          <a:p>
            <a:pPr algn="just">
              <a:lnSpc>
                <a:spcPct val="110000"/>
              </a:lnSpc>
            </a:pPr>
            <a:endParaRPr lang="vi-VN" sz="2000" dirty="0">
              <a:latin typeface="Tahoma" pitchFamily="34" charset="0"/>
              <a:cs typeface="Tahoma" pitchFamily="34" charset="0"/>
            </a:endParaRPr>
          </a:p>
          <a:p>
            <a:pPr algn="just"/>
            <a:r>
              <a:rPr lang="vi-VN" sz="2000" dirty="0">
                <a:latin typeface="Tahoma" pitchFamily="34" charset="0"/>
                <a:cs typeface="Tahoma" pitchFamily="34" charset="0"/>
              </a:rPr>
              <a:t/>
            </a:r>
            <a:br>
              <a:rPr lang="vi-VN" sz="2000" dirty="0">
                <a:latin typeface="Tahoma" pitchFamily="34" charset="0"/>
                <a:cs typeface="Tahoma" pitchFamily="34" charset="0"/>
              </a:rPr>
            </a:br>
            <a:endParaRPr lang="en-US" sz="2000" dirty="0">
              <a:latin typeface="Tahoma" pitchFamily="34" charset="0"/>
              <a:cs typeface="Tahoma" pitchFamily="34" charset="0"/>
            </a:endParaRPr>
          </a:p>
          <a:p>
            <a:pPr algn="just">
              <a:lnSpc>
                <a:spcPct val="110000"/>
              </a:lnSpc>
            </a:pPr>
            <a:r>
              <a:rPr lang="vi-VN" sz="2000" dirty="0">
                <a:latin typeface="Tahoma" pitchFamily="34" charset="0"/>
                <a:cs typeface="Tahoma" pitchFamily="34" charset="0"/>
              </a:rPr>
              <a:t/>
            </a:r>
            <a:br>
              <a:rPr lang="vi-VN" sz="2000" dirty="0">
                <a:latin typeface="Tahoma" pitchFamily="34" charset="0"/>
                <a:cs typeface="Tahoma" pitchFamily="34" charset="0"/>
              </a:rPr>
            </a:br>
            <a:endParaRPr lang="en-US" sz="2000" dirty="0" smtClean="0">
              <a:latin typeface="Tahoma" pitchFamily="34" charset="0"/>
              <a:cs typeface="Tahoma" pitchFamily="34" charset="0"/>
            </a:endParaRPr>
          </a:p>
        </p:txBody>
      </p:sp>
      <p:sp>
        <p:nvSpPr>
          <p:cNvPr id="12" name="object 5"/>
          <p:cNvSpPr/>
          <p:nvPr/>
        </p:nvSpPr>
        <p:spPr>
          <a:xfrm>
            <a:off x="7315200" y="609600"/>
            <a:ext cx="1676400" cy="1960098"/>
          </a:xfrm>
          <a:prstGeom prst="rect">
            <a:avLst/>
          </a:prstGeom>
          <a:blipFill>
            <a:blip r:embed="rId2" cstate="print"/>
            <a:stretch>
              <a:fillRect/>
            </a:stretch>
          </a:blipFill>
        </p:spPr>
        <p:txBody>
          <a:bodyPr wrap="square" lIns="0" tIns="0" rIns="0" bIns="0" rtlCol="0"/>
          <a:lstStyle/>
          <a:p>
            <a:endParaRPr/>
          </a:p>
        </p:txBody>
      </p:sp>
      <p:sp>
        <p:nvSpPr>
          <p:cNvPr id="13" name="object 4"/>
          <p:cNvSpPr/>
          <p:nvPr/>
        </p:nvSpPr>
        <p:spPr>
          <a:xfrm>
            <a:off x="7315200" y="2638864"/>
            <a:ext cx="1676400" cy="1981200"/>
          </a:xfrm>
          <a:prstGeom prst="rect">
            <a:avLst/>
          </a:prstGeom>
          <a:blipFill>
            <a:blip r:embed="rId3" cstate="print"/>
            <a:stretch>
              <a:fillRect/>
            </a:stretch>
          </a:blipFill>
        </p:spPr>
        <p:txBody>
          <a:bodyPr wrap="square" lIns="0" tIns="0" rIns="0" bIns="0" rtlCol="0"/>
          <a:lstStyle/>
          <a:p>
            <a:endParaRPr/>
          </a:p>
        </p:txBody>
      </p:sp>
      <p:sp>
        <p:nvSpPr>
          <p:cNvPr id="14" name="object 4"/>
          <p:cNvSpPr/>
          <p:nvPr/>
        </p:nvSpPr>
        <p:spPr>
          <a:xfrm>
            <a:off x="7311683" y="4620064"/>
            <a:ext cx="1679917" cy="1856936"/>
          </a:xfrm>
          <a:prstGeom prst="rect">
            <a:avLst/>
          </a:prstGeom>
          <a:blipFill>
            <a:blip r:embed="rId4"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557387314"/>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2" end="2"/>
                                            </p:txEl>
                                          </p:spTgt>
                                        </p:tgtEl>
                                        <p:attrNameLst>
                                          <p:attrName>style.visibility</p:attrName>
                                        </p:attrNameLst>
                                      </p:cBhvr>
                                      <p:to>
                                        <p:strVal val="visible"/>
                                      </p:to>
                                    </p:set>
                                    <p:animEffect transition="in" filter="fade">
                                      <p:cBhvr>
                                        <p:cTn id="7" dur="500"/>
                                        <p:tgtEl>
                                          <p:spTgt spid="11">
                                            <p:txEl>
                                              <p:pRg st="2" end="2"/>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xEl>
                                              <p:pRg st="3" end="3"/>
                                            </p:txEl>
                                          </p:spTgt>
                                        </p:tgtEl>
                                        <p:attrNameLst>
                                          <p:attrName>style.visibility</p:attrName>
                                        </p:attrNameLst>
                                      </p:cBhvr>
                                      <p:to>
                                        <p:strVal val="visible"/>
                                      </p:to>
                                    </p:set>
                                    <p:animEffect transition="in" filter="fade">
                                      <p:cBhvr>
                                        <p:cTn id="11" dur="500"/>
                                        <p:tgtEl>
                                          <p:spTgt spid="11">
                                            <p:txEl>
                                              <p:pRg st="3" end="3"/>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
                                            <p:txEl>
                                              <p:pRg st="4" end="4"/>
                                            </p:txEl>
                                          </p:spTgt>
                                        </p:tgtEl>
                                        <p:attrNameLst>
                                          <p:attrName>style.visibility</p:attrName>
                                        </p:attrNameLst>
                                      </p:cBhvr>
                                      <p:to>
                                        <p:strVal val="visible"/>
                                      </p:to>
                                    </p:set>
                                    <p:animEffect transition="in" filter="fade">
                                      <p:cBhvr>
                                        <p:cTn id="15" dur="500"/>
                                        <p:tgtEl>
                                          <p:spTgt spid="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0" y="0"/>
            <a:ext cx="9144000" cy="659130"/>
          </a:xfrm>
          <a:custGeom>
            <a:avLst/>
            <a:gdLst/>
            <a:ahLst/>
            <a:cxnLst/>
            <a:rect l="l" t="t" r="r" b="b"/>
            <a:pathLst>
              <a:path w="9144000" h="659130">
                <a:moveTo>
                  <a:pt x="24384" y="633984"/>
                </a:moveTo>
                <a:lnTo>
                  <a:pt x="24384" y="0"/>
                </a:lnTo>
                <a:lnTo>
                  <a:pt x="0" y="0"/>
                </a:lnTo>
                <a:lnTo>
                  <a:pt x="0" y="655129"/>
                </a:lnTo>
                <a:lnTo>
                  <a:pt x="4572" y="659130"/>
                </a:lnTo>
                <a:lnTo>
                  <a:pt x="11430" y="659130"/>
                </a:lnTo>
                <a:lnTo>
                  <a:pt x="11430" y="633984"/>
                </a:lnTo>
                <a:lnTo>
                  <a:pt x="24384" y="633984"/>
                </a:lnTo>
                <a:close/>
              </a:path>
              <a:path w="9144000" h="659130">
                <a:moveTo>
                  <a:pt x="9133332" y="633984"/>
                </a:moveTo>
                <a:lnTo>
                  <a:pt x="11430" y="633984"/>
                </a:lnTo>
                <a:lnTo>
                  <a:pt x="24384" y="646176"/>
                </a:lnTo>
                <a:lnTo>
                  <a:pt x="24384" y="659130"/>
                </a:lnTo>
                <a:lnTo>
                  <a:pt x="9120378" y="659130"/>
                </a:lnTo>
                <a:lnTo>
                  <a:pt x="9120378" y="646176"/>
                </a:lnTo>
                <a:lnTo>
                  <a:pt x="9133332" y="633984"/>
                </a:lnTo>
                <a:close/>
              </a:path>
              <a:path w="9144000" h="659130">
                <a:moveTo>
                  <a:pt x="24384" y="659130"/>
                </a:moveTo>
                <a:lnTo>
                  <a:pt x="24384" y="646176"/>
                </a:lnTo>
                <a:lnTo>
                  <a:pt x="11430" y="633984"/>
                </a:lnTo>
                <a:lnTo>
                  <a:pt x="11430" y="659130"/>
                </a:lnTo>
                <a:lnTo>
                  <a:pt x="24384" y="659130"/>
                </a:lnTo>
                <a:close/>
              </a:path>
              <a:path w="9144000" h="659130">
                <a:moveTo>
                  <a:pt x="9144000" y="655796"/>
                </a:moveTo>
                <a:lnTo>
                  <a:pt x="9144000" y="0"/>
                </a:lnTo>
                <a:lnTo>
                  <a:pt x="9120378" y="0"/>
                </a:lnTo>
                <a:lnTo>
                  <a:pt x="9120378" y="633984"/>
                </a:lnTo>
                <a:lnTo>
                  <a:pt x="9133332" y="633984"/>
                </a:lnTo>
                <a:lnTo>
                  <a:pt x="9133332" y="659130"/>
                </a:lnTo>
                <a:lnTo>
                  <a:pt x="9140190" y="659130"/>
                </a:lnTo>
                <a:lnTo>
                  <a:pt x="9144000" y="655796"/>
                </a:lnTo>
                <a:close/>
              </a:path>
              <a:path w="9144000" h="659130">
                <a:moveTo>
                  <a:pt x="9133332" y="659130"/>
                </a:moveTo>
                <a:lnTo>
                  <a:pt x="9133332" y="633984"/>
                </a:lnTo>
                <a:lnTo>
                  <a:pt x="9120378" y="646176"/>
                </a:lnTo>
                <a:lnTo>
                  <a:pt x="9120378" y="659130"/>
                </a:lnTo>
                <a:lnTo>
                  <a:pt x="9133332" y="659130"/>
                </a:lnTo>
                <a:close/>
              </a:path>
            </a:pathLst>
          </a:custGeom>
          <a:solidFill>
            <a:srgbClr val="FFFFFF"/>
          </a:solidFill>
        </p:spPr>
        <p:txBody>
          <a:bodyPr wrap="square" lIns="0" tIns="0" rIns="0" bIns="0" rtlCol="0"/>
          <a:lstStyle/>
          <a:p>
            <a:endParaRPr dirty="0"/>
          </a:p>
        </p:txBody>
      </p:sp>
      <p:sp>
        <p:nvSpPr>
          <p:cNvPr id="5" name="object 5"/>
          <p:cNvSpPr/>
          <p:nvPr/>
        </p:nvSpPr>
        <p:spPr>
          <a:xfrm>
            <a:off x="533400" y="6249542"/>
            <a:ext cx="3505200" cy="0"/>
          </a:xfrm>
          <a:custGeom>
            <a:avLst/>
            <a:gdLst/>
            <a:ahLst/>
            <a:cxnLst/>
            <a:rect l="l" t="t" r="r" b="b"/>
            <a:pathLst>
              <a:path w="3505200">
                <a:moveTo>
                  <a:pt x="0" y="0"/>
                </a:moveTo>
                <a:lnTo>
                  <a:pt x="3505200" y="0"/>
                </a:lnTo>
              </a:path>
            </a:pathLst>
          </a:custGeom>
          <a:ln w="14477">
            <a:solidFill>
              <a:srgbClr val="006666"/>
            </a:solidFill>
          </a:ln>
        </p:spPr>
        <p:txBody>
          <a:bodyPr wrap="square" lIns="0" tIns="0" rIns="0" bIns="0" rtlCol="0"/>
          <a:lstStyle/>
          <a:p>
            <a:endParaRPr dirty="0"/>
          </a:p>
        </p:txBody>
      </p:sp>
      <p:sp>
        <p:nvSpPr>
          <p:cNvPr id="8" name="object 8"/>
          <p:cNvSpPr txBox="1">
            <a:spLocks noGrp="1"/>
          </p:cNvSpPr>
          <p:nvPr>
            <p:ph type="ftr" sz="quarter" idx="5"/>
          </p:nvPr>
        </p:nvSpPr>
        <p:spPr>
          <a:xfrm>
            <a:off x="304800" y="6386127"/>
            <a:ext cx="4340697" cy="192360"/>
          </a:xfrm>
          <a:prstGeom prst="rect">
            <a:avLst/>
          </a:prstGeom>
        </p:spPr>
        <p:txBody>
          <a:bodyPr vert="horz" wrap="square" lIns="0" tIns="0" rIns="0" bIns="0" rtlCol="0">
            <a:spAutoFit/>
          </a:bodyPr>
          <a:lstStyle/>
          <a:p>
            <a:pPr marL="12700">
              <a:lnSpc>
                <a:spcPts val="1505"/>
              </a:lnSpc>
            </a:pPr>
            <a:r>
              <a:rPr sz="1800" spc="-5" dirty="0" err="1" smtClean="0"/>
              <a:t>Chương</a:t>
            </a:r>
            <a:r>
              <a:rPr sz="1800" spc="-5" dirty="0" smtClean="0"/>
              <a:t> </a:t>
            </a:r>
            <a:r>
              <a:rPr sz="1800" spc="-45" dirty="0" smtClean="0"/>
              <a:t>I</a:t>
            </a:r>
            <a:r>
              <a:rPr lang="en-US" sz="1800" spc="-45" dirty="0"/>
              <a:t>V</a:t>
            </a:r>
            <a:r>
              <a:rPr sz="1800" spc="-45" dirty="0" smtClean="0"/>
              <a:t>: </a:t>
            </a:r>
            <a:r>
              <a:rPr lang="en-US" sz="1800" spc="-5" dirty="0" err="1" smtClean="0"/>
              <a:t>Máy</a:t>
            </a:r>
            <a:r>
              <a:rPr lang="en-US" sz="1800" spc="-5" dirty="0" smtClean="0"/>
              <a:t> </a:t>
            </a:r>
            <a:r>
              <a:rPr lang="en-US" sz="1800" spc="-5" dirty="0" err="1" smtClean="0"/>
              <a:t>thi</a:t>
            </a:r>
            <a:r>
              <a:rPr lang="en-US" sz="1800" spc="-5" dirty="0" smtClean="0"/>
              <a:t> </a:t>
            </a:r>
            <a:r>
              <a:rPr lang="en-US" sz="1800" spc="-5" dirty="0" err="1" smtClean="0"/>
              <a:t>công</a:t>
            </a:r>
            <a:r>
              <a:rPr lang="en-US" sz="1800" spc="-5" dirty="0" smtClean="0"/>
              <a:t> </a:t>
            </a:r>
            <a:r>
              <a:rPr lang="en-US" sz="1800" spc="-5" dirty="0" err="1" smtClean="0"/>
              <a:t>cọc</a:t>
            </a:r>
            <a:endParaRPr sz="1800" spc="-5" dirty="0"/>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25400">
              <a:lnSpc>
                <a:spcPts val="1505"/>
              </a:lnSpc>
            </a:pPr>
            <a:fld id="{81D60167-4931-47E6-BA6A-407CBD079E47}" type="slidenum">
              <a:rPr spc="-5" dirty="0"/>
              <a:t>11</a:t>
            </a:fld>
            <a:endParaRPr spc="-5" dirty="0"/>
          </a:p>
        </p:txBody>
      </p:sp>
      <p:sp>
        <p:nvSpPr>
          <p:cNvPr id="10" name="Title 9"/>
          <p:cNvSpPr>
            <a:spLocks noGrp="1"/>
          </p:cNvSpPr>
          <p:nvPr>
            <p:ph type="title"/>
          </p:nvPr>
        </p:nvSpPr>
        <p:spPr>
          <a:xfrm>
            <a:off x="383540" y="228600"/>
            <a:ext cx="8376919" cy="307777"/>
          </a:xfrm>
        </p:spPr>
        <p:txBody>
          <a:bodyPr/>
          <a:lstStyle/>
          <a:p>
            <a:r>
              <a:rPr lang="en-US" sz="2000" i="1" dirty="0" smtClean="0">
                <a:latin typeface="Times New Roman" pitchFamily="18" charset="0"/>
                <a:cs typeface="Times New Roman" pitchFamily="18" charset="0"/>
              </a:rPr>
              <a:t>MÁY XÂY DỰNG</a:t>
            </a:r>
            <a:endParaRPr lang="en-US" sz="2000" i="1" dirty="0">
              <a:latin typeface="Times New Roman" pitchFamily="18" charset="0"/>
              <a:cs typeface="Times New Roman" pitchFamily="18" charset="0"/>
            </a:endParaRPr>
          </a:p>
        </p:txBody>
      </p:sp>
      <p:sp>
        <p:nvSpPr>
          <p:cNvPr id="11" name="object 7"/>
          <p:cNvSpPr txBox="1"/>
          <p:nvPr/>
        </p:nvSpPr>
        <p:spPr>
          <a:xfrm>
            <a:off x="384175" y="685800"/>
            <a:ext cx="8226425" cy="1963614"/>
          </a:xfrm>
          <a:prstGeom prst="rect">
            <a:avLst/>
          </a:prstGeom>
        </p:spPr>
        <p:txBody>
          <a:bodyPr vert="horz" wrap="square" lIns="0" tIns="0" rIns="0" bIns="0" rtlCol="0">
            <a:spAutoFit/>
          </a:bodyPr>
          <a:lstStyle/>
          <a:p>
            <a:r>
              <a:rPr lang="en-US" sz="2200" b="1" i="1" dirty="0" smtClean="0">
                <a:latin typeface="Tahoma" pitchFamily="34" charset="0"/>
                <a:cs typeface="Tahoma" pitchFamily="34" charset="0"/>
              </a:rPr>
              <a:t>4.2.2. </a:t>
            </a:r>
            <a:r>
              <a:rPr lang="en-US" sz="2200" b="1" i="1" dirty="0" err="1" smtClean="0">
                <a:latin typeface="Tahoma" pitchFamily="34" charset="0"/>
                <a:cs typeface="Tahoma" pitchFamily="34" charset="0"/>
              </a:rPr>
              <a:t>Máy</a:t>
            </a:r>
            <a:r>
              <a:rPr lang="en-US" sz="2200" b="1" i="1" dirty="0" smtClean="0">
                <a:latin typeface="Tahoma" pitchFamily="34" charset="0"/>
                <a:cs typeface="Tahoma" pitchFamily="34" charset="0"/>
              </a:rPr>
              <a:t> </a:t>
            </a:r>
            <a:r>
              <a:rPr lang="en-US" sz="2200" b="1" i="1" dirty="0" err="1" smtClean="0">
                <a:latin typeface="Tahoma" pitchFamily="34" charset="0"/>
                <a:cs typeface="Tahoma" pitchFamily="34" charset="0"/>
              </a:rPr>
              <a:t>ép</a:t>
            </a:r>
            <a:r>
              <a:rPr lang="en-US" sz="2200" b="1" i="1" dirty="0" smtClean="0">
                <a:latin typeface="Tahoma" pitchFamily="34" charset="0"/>
                <a:cs typeface="Tahoma" pitchFamily="34" charset="0"/>
              </a:rPr>
              <a:t> </a:t>
            </a:r>
            <a:r>
              <a:rPr lang="en-US" sz="2200" b="1" i="1" dirty="0" err="1" smtClean="0">
                <a:latin typeface="Tahoma" pitchFamily="34" charset="0"/>
                <a:cs typeface="Tahoma" pitchFamily="34" charset="0"/>
              </a:rPr>
              <a:t>cọc</a:t>
            </a:r>
            <a:endParaRPr lang="en-US" sz="2200" b="1" i="1" dirty="0" smtClean="0">
              <a:latin typeface="Tahoma" pitchFamily="34" charset="0"/>
              <a:cs typeface="Tahoma" pitchFamily="34" charset="0"/>
            </a:endParaRPr>
          </a:p>
          <a:p>
            <a:pPr algn="just">
              <a:lnSpc>
                <a:spcPct val="120000"/>
              </a:lnSpc>
            </a:pP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Máy</a:t>
            </a:r>
            <a:r>
              <a:rPr lang="en-US" sz="2200" dirty="0" smtClean="0">
                <a:latin typeface="Tahoma" pitchFamily="34" charset="0"/>
                <a:cs typeface="Tahoma" pitchFamily="34" charset="0"/>
              </a:rPr>
              <a:t> </a:t>
            </a:r>
            <a:r>
              <a:rPr lang="en-US" sz="2200" dirty="0" err="1">
                <a:latin typeface="Tahoma" pitchFamily="34" charset="0"/>
                <a:cs typeface="Tahoma" pitchFamily="34" charset="0"/>
              </a:rPr>
              <a:t>ép</a:t>
            </a:r>
            <a:r>
              <a:rPr lang="en-US" sz="2200" dirty="0">
                <a:latin typeface="Tahoma" pitchFamily="34" charset="0"/>
                <a:cs typeface="Tahoma" pitchFamily="34" charset="0"/>
              </a:rPr>
              <a:t> </a:t>
            </a:r>
            <a:r>
              <a:rPr lang="en-US" sz="2200" dirty="0" err="1">
                <a:latin typeface="Tahoma" pitchFamily="34" charset="0"/>
                <a:cs typeface="Tahoma" pitchFamily="34" charset="0"/>
              </a:rPr>
              <a:t>tĩnh</a:t>
            </a:r>
            <a:r>
              <a:rPr lang="en-US" sz="2200" dirty="0">
                <a:latin typeface="Tahoma" pitchFamily="34" charset="0"/>
                <a:cs typeface="Tahoma" pitchFamily="34" charset="0"/>
              </a:rPr>
              <a:t> </a:t>
            </a:r>
            <a:r>
              <a:rPr lang="en-US" sz="2200" dirty="0" err="1">
                <a:latin typeface="Tahoma" pitchFamily="34" charset="0"/>
                <a:cs typeface="Tahoma" pitchFamily="34" charset="0"/>
              </a:rPr>
              <a:t>không</a:t>
            </a:r>
            <a:r>
              <a:rPr lang="en-US" sz="2200" dirty="0">
                <a:latin typeface="Tahoma" pitchFamily="34" charset="0"/>
                <a:cs typeface="Tahoma" pitchFamily="34" charset="0"/>
              </a:rPr>
              <a:t> </a:t>
            </a:r>
            <a:r>
              <a:rPr lang="en-US" sz="2200" dirty="0" err="1">
                <a:latin typeface="Tahoma" pitchFamily="34" charset="0"/>
                <a:cs typeface="Tahoma" pitchFamily="34" charset="0"/>
              </a:rPr>
              <a:t>gây</a:t>
            </a:r>
            <a:r>
              <a:rPr lang="en-US" sz="2200" dirty="0">
                <a:latin typeface="Tahoma" pitchFamily="34" charset="0"/>
                <a:cs typeface="Tahoma" pitchFamily="34" charset="0"/>
              </a:rPr>
              <a:t> </a:t>
            </a:r>
            <a:r>
              <a:rPr lang="en-US" sz="2200" dirty="0" err="1">
                <a:latin typeface="Tahoma" pitchFamily="34" charset="0"/>
                <a:cs typeface="Tahoma" pitchFamily="34" charset="0"/>
              </a:rPr>
              <a:t>chấn</a:t>
            </a:r>
            <a:r>
              <a:rPr lang="en-US" sz="2200" dirty="0">
                <a:latin typeface="Tahoma" pitchFamily="34" charset="0"/>
                <a:cs typeface="Tahoma" pitchFamily="34" charset="0"/>
              </a:rPr>
              <a:t> </a:t>
            </a:r>
            <a:r>
              <a:rPr lang="en-US" sz="2200" dirty="0" err="1">
                <a:latin typeface="Tahoma" pitchFamily="34" charset="0"/>
                <a:cs typeface="Tahoma" pitchFamily="34" charset="0"/>
              </a:rPr>
              <a:t>động</a:t>
            </a:r>
            <a:r>
              <a:rPr lang="en-US" sz="2200" dirty="0">
                <a:latin typeface="Tahoma" pitchFamily="34" charset="0"/>
                <a:cs typeface="Tahoma" pitchFamily="34" charset="0"/>
              </a:rPr>
              <a:t>, </a:t>
            </a:r>
            <a:r>
              <a:rPr lang="en-US" sz="2200" dirty="0" err="1">
                <a:latin typeface="Tahoma" pitchFamily="34" charset="0"/>
                <a:cs typeface="Tahoma" pitchFamily="34" charset="0"/>
              </a:rPr>
              <a:t>không</a:t>
            </a:r>
            <a:r>
              <a:rPr lang="en-US" sz="2200" dirty="0">
                <a:latin typeface="Tahoma" pitchFamily="34" charset="0"/>
                <a:cs typeface="Tahoma" pitchFamily="34" charset="0"/>
              </a:rPr>
              <a:t> </a:t>
            </a:r>
            <a:r>
              <a:rPr lang="en-US" sz="2200" dirty="0" err="1">
                <a:latin typeface="Tahoma" pitchFamily="34" charset="0"/>
                <a:cs typeface="Tahoma" pitchFamily="34" charset="0"/>
              </a:rPr>
              <a:t>gây</a:t>
            </a:r>
            <a:r>
              <a:rPr lang="en-US" sz="2200" dirty="0">
                <a:latin typeface="Tahoma" pitchFamily="34" charset="0"/>
                <a:cs typeface="Tahoma" pitchFamily="34" charset="0"/>
              </a:rPr>
              <a:t> </a:t>
            </a:r>
            <a:r>
              <a:rPr lang="en-US" sz="2200" dirty="0" err="1">
                <a:latin typeface="Tahoma" pitchFamily="34" charset="0"/>
                <a:cs typeface="Tahoma" pitchFamily="34" charset="0"/>
              </a:rPr>
              <a:t>tiếng</a:t>
            </a:r>
            <a:r>
              <a:rPr lang="en-US" sz="2200" dirty="0">
                <a:latin typeface="Tahoma" pitchFamily="34" charset="0"/>
                <a:cs typeface="Tahoma" pitchFamily="34" charset="0"/>
              </a:rPr>
              <a:t> </a:t>
            </a:r>
            <a:r>
              <a:rPr lang="en-US" sz="2200" dirty="0" err="1">
                <a:latin typeface="Tahoma" pitchFamily="34" charset="0"/>
                <a:cs typeface="Tahoma" pitchFamily="34" charset="0"/>
              </a:rPr>
              <a:t>ồn</a:t>
            </a:r>
            <a:r>
              <a:rPr lang="en-US" sz="2200" dirty="0">
                <a:latin typeface="Tahoma" pitchFamily="34" charset="0"/>
                <a:cs typeface="Tahoma" pitchFamily="34" charset="0"/>
              </a:rPr>
              <a:t>, </a:t>
            </a:r>
            <a:r>
              <a:rPr lang="en-US" sz="2200" dirty="0" err="1">
                <a:latin typeface="Tahoma" pitchFamily="34" charset="0"/>
                <a:cs typeface="Tahoma" pitchFamily="34" charset="0"/>
              </a:rPr>
              <a:t>hạn</a:t>
            </a:r>
            <a:r>
              <a:rPr lang="en-US" sz="2200" dirty="0">
                <a:latin typeface="Tahoma" pitchFamily="34" charset="0"/>
                <a:cs typeface="Tahoma" pitchFamily="34" charset="0"/>
              </a:rPr>
              <a:t> </a:t>
            </a:r>
            <a:r>
              <a:rPr lang="en-US" sz="2200" dirty="0" err="1">
                <a:latin typeface="Tahoma" pitchFamily="34" charset="0"/>
                <a:cs typeface="Tahoma" pitchFamily="34" charset="0"/>
              </a:rPr>
              <a:t>chế</a:t>
            </a:r>
            <a:r>
              <a:rPr lang="en-US" sz="2200" dirty="0">
                <a:latin typeface="Tahoma" pitchFamily="34" charset="0"/>
                <a:cs typeface="Tahoma" pitchFamily="34" charset="0"/>
              </a:rPr>
              <a:t> </a:t>
            </a:r>
            <a:r>
              <a:rPr lang="en-US" sz="2200" dirty="0" err="1">
                <a:latin typeface="Tahoma" pitchFamily="34" charset="0"/>
                <a:cs typeface="Tahoma" pitchFamily="34" charset="0"/>
              </a:rPr>
              <a:t>được</a:t>
            </a:r>
            <a:r>
              <a:rPr lang="en-US" sz="2200" dirty="0">
                <a:latin typeface="Tahoma" pitchFamily="34" charset="0"/>
                <a:cs typeface="Tahoma" pitchFamily="34" charset="0"/>
              </a:rPr>
              <a:t> </a:t>
            </a:r>
            <a:r>
              <a:rPr lang="en-US" sz="2200" dirty="0" err="1">
                <a:latin typeface="Tahoma" pitchFamily="34" charset="0"/>
                <a:cs typeface="Tahoma" pitchFamily="34" charset="0"/>
              </a:rPr>
              <a:t>ảnh</a:t>
            </a:r>
            <a:r>
              <a:rPr lang="en-US" sz="2200" dirty="0">
                <a:latin typeface="Tahoma" pitchFamily="34" charset="0"/>
                <a:cs typeface="Tahoma" pitchFamily="34" charset="0"/>
              </a:rPr>
              <a:t> </a:t>
            </a:r>
            <a:r>
              <a:rPr lang="en-US" sz="2200" dirty="0" err="1">
                <a:latin typeface="Tahoma" pitchFamily="34" charset="0"/>
                <a:cs typeface="Tahoma" pitchFamily="34" charset="0"/>
              </a:rPr>
              <a:t>hưởng</a:t>
            </a:r>
            <a:r>
              <a:rPr lang="en-US" sz="2200" dirty="0">
                <a:latin typeface="Tahoma" pitchFamily="34" charset="0"/>
                <a:cs typeface="Tahoma" pitchFamily="34" charset="0"/>
              </a:rPr>
              <a:t> </a:t>
            </a:r>
            <a:r>
              <a:rPr lang="en-US" sz="2200" dirty="0" err="1">
                <a:latin typeface="Tahoma" pitchFamily="34" charset="0"/>
                <a:cs typeface="Tahoma" pitchFamily="34" charset="0"/>
              </a:rPr>
              <a:t>xấu</a:t>
            </a:r>
            <a:r>
              <a:rPr lang="en-US" sz="2200" dirty="0">
                <a:latin typeface="Tahoma" pitchFamily="34" charset="0"/>
                <a:cs typeface="Tahoma" pitchFamily="34" charset="0"/>
              </a:rPr>
              <a:t> </a:t>
            </a:r>
            <a:r>
              <a:rPr lang="en-US" sz="2200" dirty="0" err="1">
                <a:latin typeface="Tahoma" pitchFamily="34" charset="0"/>
                <a:cs typeface="Tahoma" pitchFamily="34" charset="0"/>
              </a:rPr>
              <a:t>đến</a:t>
            </a:r>
            <a:r>
              <a:rPr lang="en-US" sz="2200" dirty="0">
                <a:latin typeface="Tahoma" pitchFamily="34" charset="0"/>
                <a:cs typeface="Tahoma" pitchFamily="34" charset="0"/>
              </a:rPr>
              <a:t> </a:t>
            </a:r>
            <a:r>
              <a:rPr lang="en-US" sz="2200" dirty="0" err="1">
                <a:latin typeface="Tahoma" pitchFamily="34" charset="0"/>
                <a:cs typeface="Tahoma" pitchFamily="34" charset="0"/>
              </a:rPr>
              <a:t>công</a:t>
            </a:r>
            <a:r>
              <a:rPr lang="en-US" sz="2200" dirty="0">
                <a:latin typeface="Tahoma" pitchFamily="34" charset="0"/>
                <a:cs typeface="Tahoma" pitchFamily="34" charset="0"/>
              </a:rPr>
              <a:t> </a:t>
            </a:r>
            <a:r>
              <a:rPr lang="en-US" sz="2200" dirty="0" err="1">
                <a:latin typeface="Tahoma" pitchFamily="34" charset="0"/>
                <a:cs typeface="Tahoma" pitchFamily="34" charset="0"/>
              </a:rPr>
              <a:t>trình</a:t>
            </a:r>
            <a:r>
              <a:rPr lang="en-US" sz="2200" dirty="0">
                <a:latin typeface="Tahoma" pitchFamily="34" charset="0"/>
                <a:cs typeface="Tahoma" pitchFamily="34" charset="0"/>
              </a:rPr>
              <a:t> </a:t>
            </a:r>
            <a:r>
              <a:rPr lang="en-US" sz="2200" dirty="0" err="1">
                <a:latin typeface="Tahoma" pitchFamily="34" charset="0"/>
                <a:cs typeface="Tahoma" pitchFamily="34" charset="0"/>
              </a:rPr>
              <a:t>xây</a:t>
            </a:r>
            <a:r>
              <a:rPr lang="en-US" sz="2200" dirty="0">
                <a:latin typeface="Tahoma" pitchFamily="34" charset="0"/>
                <a:cs typeface="Tahoma" pitchFamily="34" charset="0"/>
              </a:rPr>
              <a:t> </a:t>
            </a:r>
            <a:r>
              <a:rPr lang="en-US" sz="2200" dirty="0" err="1">
                <a:latin typeface="Tahoma" pitchFamily="34" charset="0"/>
                <a:cs typeface="Tahoma" pitchFamily="34" charset="0"/>
              </a:rPr>
              <a:t>dựng</a:t>
            </a:r>
            <a:r>
              <a:rPr lang="en-US" sz="2200" dirty="0">
                <a:latin typeface="Tahoma" pitchFamily="34" charset="0"/>
                <a:cs typeface="Tahoma" pitchFamily="34" charset="0"/>
              </a:rPr>
              <a:t> </a:t>
            </a:r>
            <a:r>
              <a:rPr lang="en-US" sz="2200" dirty="0" err="1">
                <a:latin typeface="Tahoma" pitchFamily="34" charset="0"/>
                <a:cs typeface="Tahoma" pitchFamily="34" charset="0"/>
              </a:rPr>
              <a:t>trước</a:t>
            </a:r>
            <a:r>
              <a:rPr lang="en-US" sz="2200" dirty="0">
                <a:latin typeface="Tahoma" pitchFamily="34" charset="0"/>
                <a:cs typeface="Tahoma" pitchFamily="34" charset="0"/>
              </a:rPr>
              <a:t>. </a:t>
            </a:r>
            <a:endParaRPr lang="en-US" sz="2200" dirty="0" smtClean="0">
              <a:latin typeface="Tahoma" pitchFamily="34" charset="0"/>
              <a:cs typeface="Tahoma" pitchFamily="34" charset="0"/>
            </a:endParaRPr>
          </a:p>
          <a:p>
            <a:pPr algn="just">
              <a:lnSpc>
                <a:spcPct val="120000"/>
              </a:lnSpc>
            </a:pP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Sử</a:t>
            </a:r>
            <a:r>
              <a:rPr lang="en-US" sz="2200" dirty="0" smtClean="0">
                <a:latin typeface="Tahoma" pitchFamily="34" charset="0"/>
                <a:cs typeface="Tahoma" pitchFamily="34" charset="0"/>
              </a:rPr>
              <a:t> </a:t>
            </a:r>
            <a:r>
              <a:rPr lang="en-US" sz="2200" dirty="0" err="1">
                <a:latin typeface="Tahoma" pitchFamily="34" charset="0"/>
                <a:cs typeface="Tahoma" pitchFamily="34" charset="0"/>
              </a:rPr>
              <a:t>dụng</a:t>
            </a:r>
            <a:r>
              <a:rPr lang="en-US" sz="2200" dirty="0">
                <a:latin typeface="Tahoma" pitchFamily="34" charset="0"/>
                <a:cs typeface="Tahoma" pitchFamily="34" charset="0"/>
              </a:rPr>
              <a:t> </a:t>
            </a:r>
            <a:r>
              <a:rPr lang="en-US" sz="2200" dirty="0" err="1">
                <a:latin typeface="Tahoma" pitchFamily="34" charset="0"/>
                <a:cs typeface="Tahoma" pitchFamily="34" charset="0"/>
              </a:rPr>
              <a:t>rất</a:t>
            </a:r>
            <a:r>
              <a:rPr lang="en-US" sz="2200" dirty="0">
                <a:latin typeface="Tahoma" pitchFamily="34" charset="0"/>
                <a:cs typeface="Tahoma" pitchFamily="34" charset="0"/>
              </a:rPr>
              <a:t> </a:t>
            </a:r>
            <a:r>
              <a:rPr lang="en-US" sz="2200" dirty="0" err="1">
                <a:latin typeface="Tahoma" pitchFamily="34" charset="0"/>
                <a:cs typeface="Tahoma" pitchFamily="34" charset="0"/>
              </a:rPr>
              <a:t>thích</a:t>
            </a:r>
            <a:r>
              <a:rPr lang="en-US" sz="2200" dirty="0">
                <a:latin typeface="Tahoma" pitchFamily="34" charset="0"/>
                <a:cs typeface="Tahoma" pitchFamily="34" charset="0"/>
              </a:rPr>
              <a:t> </a:t>
            </a:r>
            <a:r>
              <a:rPr lang="en-US" sz="2200" dirty="0" err="1">
                <a:latin typeface="Tahoma" pitchFamily="34" charset="0"/>
                <a:cs typeface="Tahoma" pitchFamily="34" charset="0"/>
              </a:rPr>
              <a:t>hợp</a:t>
            </a:r>
            <a:r>
              <a:rPr lang="en-US" sz="2200" dirty="0">
                <a:latin typeface="Tahoma" pitchFamily="34" charset="0"/>
                <a:cs typeface="Tahoma" pitchFamily="34" charset="0"/>
              </a:rPr>
              <a:t> </a:t>
            </a:r>
            <a:r>
              <a:rPr lang="en-US" sz="2200" dirty="0" err="1">
                <a:latin typeface="Tahoma" pitchFamily="34" charset="0"/>
                <a:cs typeface="Tahoma" pitchFamily="34" charset="0"/>
              </a:rPr>
              <a:t>với</a:t>
            </a:r>
            <a:r>
              <a:rPr lang="en-US" sz="2200" dirty="0">
                <a:latin typeface="Tahoma" pitchFamily="34" charset="0"/>
                <a:cs typeface="Tahoma" pitchFamily="34" charset="0"/>
              </a:rPr>
              <a:t> </a:t>
            </a:r>
            <a:r>
              <a:rPr lang="en-US" sz="2200" dirty="0" err="1">
                <a:latin typeface="Tahoma" pitchFamily="34" charset="0"/>
                <a:cs typeface="Tahoma" pitchFamily="34" charset="0"/>
              </a:rPr>
              <a:t>các</a:t>
            </a:r>
            <a:r>
              <a:rPr lang="en-US" sz="2200" dirty="0">
                <a:latin typeface="Tahoma" pitchFamily="34" charset="0"/>
                <a:cs typeface="Tahoma" pitchFamily="34" charset="0"/>
              </a:rPr>
              <a:t> </a:t>
            </a:r>
            <a:r>
              <a:rPr lang="en-US" sz="2200" dirty="0" err="1">
                <a:latin typeface="Tahoma" pitchFamily="34" charset="0"/>
                <a:cs typeface="Tahoma" pitchFamily="34" charset="0"/>
              </a:rPr>
              <a:t>công</a:t>
            </a:r>
            <a:r>
              <a:rPr lang="en-US" sz="2200" dirty="0">
                <a:latin typeface="Tahoma" pitchFamily="34" charset="0"/>
                <a:cs typeface="Tahoma" pitchFamily="34" charset="0"/>
              </a:rPr>
              <a:t> </a:t>
            </a:r>
            <a:r>
              <a:rPr lang="en-US" sz="2200" dirty="0" err="1">
                <a:latin typeface="Tahoma" pitchFamily="34" charset="0"/>
                <a:cs typeface="Tahoma" pitchFamily="34" charset="0"/>
              </a:rPr>
              <a:t>trình</a:t>
            </a:r>
            <a:r>
              <a:rPr lang="en-US" sz="2200" dirty="0">
                <a:latin typeface="Tahoma" pitchFamily="34" charset="0"/>
                <a:cs typeface="Tahoma" pitchFamily="34" charset="0"/>
              </a:rPr>
              <a:t> </a:t>
            </a:r>
            <a:r>
              <a:rPr lang="en-US" sz="2200" dirty="0" err="1">
                <a:latin typeface="Tahoma" pitchFamily="34" charset="0"/>
                <a:cs typeface="Tahoma" pitchFamily="34" charset="0"/>
              </a:rPr>
              <a:t>xây</a:t>
            </a:r>
            <a:r>
              <a:rPr lang="en-US" sz="2200" dirty="0">
                <a:latin typeface="Tahoma" pitchFamily="34" charset="0"/>
                <a:cs typeface="Tahoma" pitchFamily="34" charset="0"/>
              </a:rPr>
              <a:t> </a:t>
            </a:r>
            <a:r>
              <a:rPr lang="en-US" sz="2200" dirty="0" err="1">
                <a:latin typeface="Tahoma" pitchFamily="34" charset="0"/>
                <a:cs typeface="Tahoma" pitchFamily="34" charset="0"/>
              </a:rPr>
              <a:t>chen</a:t>
            </a:r>
            <a:r>
              <a:rPr lang="en-US" sz="2200" dirty="0">
                <a:latin typeface="Tahoma" pitchFamily="34" charset="0"/>
                <a:cs typeface="Tahoma" pitchFamily="34" charset="0"/>
              </a:rPr>
              <a:t> </a:t>
            </a:r>
            <a:r>
              <a:rPr lang="en-US" sz="2200" dirty="0" err="1">
                <a:latin typeface="Tahoma" pitchFamily="34" charset="0"/>
                <a:cs typeface="Tahoma" pitchFamily="34" charset="0"/>
              </a:rPr>
              <a:t>trong</a:t>
            </a:r>
            <a:r>
              <a:rPr lang="en-US" sz="2200" dirty="0">
                <a:latin typeface="Tahoma" pitchFamily="34" charset="0"/>
                <a:cs typeface="Tahoma" pitchFamily="34" charset="0"/>
              </a:rPr>
              <a:t> </a:t>
            </a:r>
            <a:r>
              <a:rPr lang="en-US" sz="2200" dirty="0" err="1">
                <a:latin typeface="Tahoma" pitchFamily="34" charset="0"/>
                <a:cs typeface="Tahoma" pitchFamily="34" charset="0"/>
              </a:rPr>
              <a:t>thành</a:t>
            </a:r>
            <a:r>
              <a:rPr lang="en-US" sz="2200" dirty="0">
                <a:latin typeface="Tahoma" pitchFamily="34" charset="0"/>
                <a:cs typeface="Tahoma" pitchFamily="34" charset="0"/>
              </a:rPr>
              <a:t> </a:t>
            </a:r>
            <a:r>
              <a:rPr lang="en-US" sz="2200" dirty="0" err="1">
                <a:latin typeface="Tahoma" pitchFamily="34" charset="0"/>
                <a:cs typeface="Tahoma" pitchFamily="34" charset="0"/>
              </a:rPr>
              <a:t>phố</a:t>
            </a:r>
            <a:endParaRPr lang="en-US" sz="2200" dirty="0">
              <a:latin typeface="Tahoma" pitchFamily="34" charset="0"/>
              <a:cs typeface="Tahoma" pitchFamily="34" charset="0"/>
            </a:endParaRPr>
          </a:p>
        </p:txBody>
      </p:sp>
      <p:grpSp>
        <p:nvGrpSpPr>
          <p:cNvPr id="2" name="Group 108875"/>
          <p:cNvGrpSpPr>
            <a:grpSpLocks/>
          </p:cNvGrpSpPr>
          <p:nvPr/>
        </p:nvGrpSpPr>
        <p:grpSpPr bwMode="auto">
          <a:xfrm>
            <a:off x="1473993" y="2438400"/>
            <a:ext cx="6046787" cy="3467100"/>
            <a:chOff x="0" y="0"/>
            <a:chExt cx="49995" cy="34675"/>
          </a:xfrm>
        </p:grpSpPr>
        <p:sp>
          <p:nvSpPr>
            <p:cNvPr id="4" name="Text Box 108876"/>
            <p:cNvSpPr txBox="1">
              <a:spLocks noChangeArrowheads="1"/>
            </p:cNvSpPr>
            <p:nvPr/>
          </p:nvSpPr>
          <p:spPr bwMode="auto">
            <a:xfrm>
              <a:off x="0" y="27907"/>
              <a:ext cx="49989" cy="6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100" b="0" i="1" u="none" strike="noStrike" cap="none" normalizeH="0" baseline="0" dirty="0" err="1" smtClean="0">
                  <a:ln>
                    <a:noFill/>
                  </a:ln>
                  <a:solidFill>
                    <a:schemeClr val="tx1"/>
                  </a:solidFill>
                  <a:effectLst/>
                  <a:latin typeface="Calibri" pitchFamily="34" charset="0"/>
                  <a:cs typeface="Arial" pitchFamily="34" charset="0"/>
                </a:rPr>
                <a:t>Hình</a:t>
              </a:r>
              <a:r>
                <a:rPr kumimoji="0" lang="en-US" sz="1100" b="0" i="1" u="none" strike="noStrike" cap="none" normalizeH="0" baseline="0" dirty="0" smtClean="0">
                  <a:ln>
                    <a:noFill/>
                  </a:ln>
                  <a:solidFill>
                    <a:schemeClr val="tx1"/>
                  </a:solidFill>
                  <a:effectLst/>
                  <a:latin typeface="Calibri" pitchFamily="34" charset="0"/>
                  <a:cs typeface="Arial" pitchFamily="34" charset="0"/>
                </a:rPr>
                <a:t> 4.6. </a:t>
              </a:r>
              <a:r>
                <a:rPr kumimoji="0" lang="en-US" sz="1100" b="0" i="1" u="none" strike="noStrike" cap="none" normalizeH="0" baseline="0" dirty="0" err="1" smtClean="0">
                  <a:ln>
                    <a:noFill/>
                  </a:ln>
                  <a:solidFill>
                    <a:schemeClr val="tx1"/>
                  </a:solidFill>
                  <a:effectLst/>
                  <a:latin typeface="Calibri" pitchFamily="34" charset="0"/>
                  <a:cs typeface="Arial" pitchFamily="34" charset="0"/>
                </a:rPr>
                <a:t>Cấu</a:t>
              </a:r>
              <a:r>
                <a:rPr kumimoji="0" lang="en-US" sz="1100" b="0" i="1" u="none" strike="noStrike" cap="none" normalizeH="0" baseline="0" dirty="0" smtClean="0">
                  <a:ln>
                    <a:noFill/>
                  </a:ln>
                  <a:solidFill>
                    <a:schemeClr val="tx1"/>
                  </a:solidFill>
                  <a:effectLst/>
                  <a:latin typeface="Calibri" pitchFamily="34" charset="0"/>
                  <a:cs typeface="Arial" pitchFamily="34" charset="0"/>
                </a:rPr>
                <a:t> </a:t>
              </a:r>
              <a:r>
                <a:rPr kumimoji="0" lang="en-US" sz="1100" b="0" i="1" u="none" strike="noStrike" cap="none" normalizeH="0" baseline="0" dirty="0" err="1" smtClean="0">
                  <a:ln>
                    <a:noFill/>
                  </a:ln>
                  <a:solidFill>
                    <a:schemeClr val="tx1"/>
                  </a:solidFill>
                  <a:effectLst/>
                  <a:latin typeface="Calibri" pitchFamily="34" charset="0"/>
                  <a:cs typeface="Arial" pitchFamily="34" charset="0"/>
                </a:rPr>
                <a:t>tạo</a:t>
              </a:r>
              <a:r>
                <a:rPr kumimoji="0" lang="en-US" sz="1100" b="0" i="1" u="none" strike="noStrike" cap="none" normalizeH="0" baseline="0" dirty="0" smtClean="0">
                  <a:ln>
                    <a:noFill/>
                  </a:ln>
                  <a:solidFill>
                    <a:schemeClr val="tx1"/>
                  </a:solidFill>
                  <a:effectLst/>
                  <a:latin typeface="Calibri" pitchFamily="34" charset="0"/>
                  <a:cs typeface="Arial" pitchFamily="34" charset="0"/>
                </a:rPr>
                <a:t> </a:t>
              </a:r>
              <a:r>
                <a:rPr kumimoji="0" lang="en-US" sz="1100" b="0" i="1" u="none" strike="noStrike" cap="none" normalizeH="0" baseline="0" dirty="0" err="1" smtClean="0">
                  <a:ln>
                    <a:noFill/>
                  </a:ln>
                  <a:solidFill>
                    <a:schemeClr val="tx1"/>
                  </a:solidFill>
                  <a:effectLst/>
                  <a:latin typeface="Calibri" pitchFamily="34" charset="0"/>
                  <a:cs typeface="Arial" pitchFamily="34" charset="0"/>
                </a:rPr>
                <a:t>máy</a:t>
              </a:r>
              <a:r>
                <a:rPr kumimoji="0" lang="en-US" sz="1100" b="0" i="1" u="none" strike="noStrike" cap="none" normalizeH="0" baseline="0" dirty="0" smtClean="0">
                  <a:ln>
                    <a:noFill/>
                  </a:ln>
                  <a:solidFill>
                    <a:schemeClr val="tx1"/>
                  </a:solidFill>
                  <a:effectLst/>
                  <a:latin typeface="Calibri" pitchFamily="34" charset="0"/>
                  <a:cs typeface="Arial" pitchFamily="34" charset="0"/>
                </a:rPr>
                <a:t> </a:t>
              </a:r>
              <a:r>
                <a:rPr kumimoji="0" lang="en-US" sz="1100" b="0" i="1" u="none" strike="noStrike" cap="none" normalizeH="0" baseline="0" dirty="0" err="1" smtClean="0">
                  <a:ln>
                    <a:noFill/>
                  </a:ln>
                  <a:solidFill>
                    <a:schemeClr val="tx1"/>
                  </a:solidFill>
                  <a:effectLst/>
                  <a:latin typeface="Calibri" pitchFamily="34" charset="0"/>
                  <a:cs typeface="Arial" pitchFamily="34" charset="0"/>
                </a:rPr>
                <a:t>ép</a:t>
              </a:r>
              <a:r>
                <a:rPr kumimoji="0" lang="en-US" sz="1100" b="0" i="1" u="none" strike="noStrike" cap="none" normalizeH="0" baseline="0" dirty="0" smtClean="0">
                  <a:ln>
                    <a:noFill/>
                  </a:ln>
                  <a:solidFill>
                    <a:schemeClr val="tx1"/>
                  </a:solidFill>
                  <a:effectLst/>
                  <a:latin typeface="Calibri" pitchFamily="34" charset="0"/>
                  <a:cs typeface="Arial" pitchFamily="34" charset="0"/>
                </a:rPr>
                <a:t> </a:t>
              </a:r>
              <a:r>
                <a:rPr kumimoji="0" lang="en-US" sz="1100" b="0" i="1" u="none" strike="noStrike" cap="none" normalizeH="0" baseline="0" dirty="0" err="1" smtClean="0">
                  <a:ln>
                    <a:noFill/>
                  </a:ln>
                  <a:solidFill>
                    <a:schemeClr val="tx1"/>
                  </a:solidFill>
                  <a:effectLst/>
                  <a:latin typeface="Calibri" pitchFamily="34" charset="0"/>
                  <a:cs typeface="Arial" pitchFamily="34" charset="0"/>
                </a:rPr>
                <a:t>cọc</a:t>
              </a:r>
              <a:endParaRPr kumimoji="0" lang="en-US" sz="1100" b="0" i="1" u="none" strike="noStrike" cap="none" normalizeH="0" baseline="0" dirty="0" smtClean="0">
                <a:ln>
                  <a:noFill/>
                </a:ln>
                <a:solidFill>
                  <a:schemeClr val="tx1"/>
                </a:solidFill>
                <a:effectLst/>
                <a:latin typeface="Times New Roman" pitchFamily="18"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1" u="none" strike="noStrike" cap="none" normalizeH="0" baseline="0" dirty="0" smtClean="0">
                  <a:ln>
                    <a:noFill/>
                  </a:ln>
                  <a:solidFill>
                    <a:schemeClr val="tx1"/>
                  </a:solidFill>
                  <a:effectLst/>
                  <a:latin typeface="Times New Roman" pitchFamily="18" charset="0"/>
                  <a:cs typeface="Arial" pitchFamily="34" charset="0"/>
                </a:rPr>
                <a:t>1- </a:t>
              </a:r>
              <a:r>
                <a:rPr kumimoji="0" lang="en-US" sz="1000" b="0" i="1" u="none" strike="noStrike" cap="none" normalizeH="0" baseline="0" dirty="0" err="1" smtClean="0">
                  <a:ln>
                    <a:noFill/>
                  </a:ln>
                  <a:solidFill>
                    <a:schemeClr val="tx1"/>
                  </a:solidFill>
                  <a:effectLst/>
                  <a:latin typeface="Times New Roman" pitchFamily="18" charset="0"/>
                  <a:cs typeface="Arial" pitchFamily="34" charset="0"/>
                </a:rPr>
                <a:t>Cọc</a:t>
              </a:r>
              <a:r>
                <a:rPr kumimoji="0" lang="en-US" sz="1000" b="0" i="1" u="none" strike="noStrike" cap="none" normalizeH="0" baseline="0" dirty="0" smtClean="0">
                  <a:ln>
                    <a:noFill/>
                  </a:ln>
                  <a:solidFill>
                    <a:schemeClr val="tx1"/>
                  </a:solidFill>
                  <a:effectLst/>
                  <a:latin typeface="Times New Roman" pitchFamily="18" charset="0"/>
                  <a:cs typeface="Arial" pitchFamily="34" charset="0"/>
                </a:rPr>
                <a:t>; 2- </a:t>
              </a:r>
              <a:r>
                <a:rPr kumimoji="0" lang="en-US" sz="1000" b="0" i="1" u="none" strike="noStrike" cap="none" normalizeH="0" baseline="0" dirty="0" err="1" smtClean="0">
                  <a:ln>
                    <a:noFill/>
                  </a:ln>
                  <a:solidFill>
                    <a:schemeClr val="tx1"/>
                  </a:solidFill>
                  <a:effectLst/>
                  <a:latin typeface="Times New Roman" pitchFamily="18" charset="0"/>
                  <a:cs typeface="Arial" pitchFamily="34" charset="0"/>
                </a:rPr>
                <a:t>Khung</a:t>
              </a:r>
              <a:r>
                <a:rPr kumimoji="0" lang="en-US" sz="1000" b="0" i="1" u="none" strike="noStrike" cap="none" normalizeH="0" baseline="0" dirty="0" smtClean="0">
                  <a:ln>
                    <a:noFill/>
                  </a:ln>
                  <a:solidFill>
                    <a:schemeClr val="tx1"/>
                  </a:solidFill>
                  <a:effectLst/>
                  <a:latin typeface="Times New Roman" pitchFamily="18" charset="0"/>
                  <a:cs typeface="Arial" pitchFamily="34" charset="0"/>
                </a:rPr>
                <a:t> </a:t>
              </a:r>
              <a:r>
                <a:rPr kumimoji="0" lang="en-US" sz="1000" b="0" i="1" u="none" strike="noStrike" cap="none" normalizeH="0" baseline="0" dirty="0" err="1" smtClean="0">
                  <a:ln>
                    <a:noFill/>
                  </a:ln>
                  <a:solidFill>
                    <a:schemeClr val="tx1"/>
                  </a:solidFill>
                  <a:effectLst/>
                  <a:latin typeface="Times New Roman" pitchFamily="18" charset="0"/>
                  <a:cs typeface="Arial" pitchFamily="34" charset="0"/>
                </a:rPr>
                <a:t>giá</a:t>
              </a:r>
              <a:r>
                <a:rPr kumimoji="0" lang="en-US" sz="1000" b="0" i="1" u="none" strike="noStrike" cap="none" normalizeH="0" baseline="0" dirty="0" smtClean="0">
                  <a:ln>
                    <a:noFill/>
                  </a:ln>
                  <a:solidFill>
                    <a:schemeClr val="tx1"/>
                  </a:solidFill>
                  <a:effectLst/>
                  <a:latin typeface="Times New Roman" pitchFamily="18" charset="0"/>
                  <a:cs typeface="Arial" pitchFamily="34" charset="0"/>
                </a:rPr>
                <a:t> di </a:t>
              </a:r>
              <a:r>
                <a:rPr kumimoji="0" lang="en-US" sz="1000" b="0" i="1" u="none" strike="noStrike" cap="none" normalizeH="0" baseline="0" dirty="0" err="1" smtClean="0">
                  <a:ln>
                    <a:noFill/>
                  </a:ln>
                  <a:solidFill>
                    <a:schemeClr val="tx1"/>
                  </a:solidFill>
                  <a:effectLst/>
                  <a:latin typeface="Times New Roman" pitchFamily="18" charset="0"/>
                  <a:cs typeface="Arial" pitchFamily="34" charset="0"/>
                </a:rPr>
                <a:t>động</a:t>
              </a:r>
              <a:r>
                <a:rPr kumimoji="0" lang="en-US" sz="1000" b="0" i="1" u="none" strike="noStrike" cap="none" normalizeH="0" baseline="0" dirty="0" smtClean="0">
                  <a:ln>
                    <a:noFill/>
                  </a:ln>
                  <a:solidFill>
                    <a:schemeClr val="tx1"/>
                  </a:solidFill>
                  <a:effectLst/>
                  <a:latin typeface="Times New Roman" pitchFamily="18" charset="0"/>
                  <a:cs typeface="Arial" pitchFamily="34" charset="0"/>
                </a:rPr>
                <a:t>; 3- </a:t>
              </a:r>
              <a:r>
                <a:rPr kumimoji="0" lang="en-US" sz="1000" b="0" i="1" u="none" strike="noStrike" cap="none" normalizeH="0" baseline="0" dirty="0" err="1" smtClean="0">
                  <a:ln>
                    <a:noFill/>
                  </a:ln>
                  <a:solidFill>
                    <a:schemeClr val="tx1"/>
                  </a:solidFill>
                  <a:effectLst/>
                  <a:latin typeface="Times New Roman" pitchFamily="18" charset="0"/>
                  <a:cs typeface="Arial" pitchFamily="34" charset="0"/>
                </a:rPr>
                <a:t>Khung</a:t>
              </a:r>
              <a:r>
                <a:rPr kumimoji="0" lang="en-US" sz="1000" b="0" i="1" u="none" strike="noStrike" cap="none" normalizeH="0" baseline="0" dirty="0" smtClean="0">
                  <a:ln>
                    <a:noFill/>
                  </a:ln>
                  <a:solidFill>
                    <a:schemeClr val="tx1"/>
                  </a:solidFill>
                  <a:effectLst/>
                  <a:latin typeface="Times New Roman" pitchFamily="18" charset="0"/>
                  <a:cs typeface="Arial" pitchFamily="34" charset="0"/>
                </a:rPr>
                <a:t> </a:t>
              </a:r>
              <a:r>
                <a:rPr kumimoji="0" lang="en-US" sz="1000" b="0" i="1" u="none" strike="noStrike" cap="none" normalizeH="0" baseline="0" dirty="0" err="1" smtClean="0">
                  <a:ln>
                    <a:noFill/>
                  </a:ln>
                  <a:solidFill>
                    <a:schemeClr val="tx1"/>
                  </a:solidFill>
                  <a:effectLst/>
                  <a:latin typeface="Times New Roman" pitchFamily="18" charset="0"/>
                  <a:cs typeface="Arial" pitchFamily="34" charset="0"/>
                </a:rPr>
                <a:t>giá</a:t>
              </a:r>
              <a:r>
                <a:rPr kumimoji="0" lang="en-US" sz="1000" b="0" i="1" u="none" strike="noStrike" cap="none" normalizeH="0" baseline="0" dirty="0" smtClean="0">
                  <a:ln>
                    <a:noFill/>
                  </a:ln>
                  <a:solidFill>
                    <a:schemeClr val="tx1"/>
                  </a:solidFill>
                  <a:effectLst/>
                  <a:latin typeface="Times New Roman" pitchFamily="18" charset="0"/>
                  <a:cs typeface="Arial" pitchFamily="34" charset="0"/>
                </a:rPr>
                <a:t> </a:t>
              </a:r>
              <a:r>
                <a:rPr kumimoji="0" lang="en-US" sz="1000" b="0" i="1" u="none" strike="noStrike" cap="none" normalizeH="0" baseline="0" dirty="0" err="1" smtClean="0">
                  <a:ln>
                    <a:noFill/>
                  </a:ln>
                  <a:solidFill>
                    <a:schemeClr val="tx1"/>
                  </a:solidFill>
                  <a:effectLst/>
                  <a:latin typeface="Times New Roman" pitchFamily="18" charset="0"/>
                  <a:cs typeface="Arial" pitchFamily="34" charset="0"/>
                </a:rPr>
                <a:t>cố</a:t>
              </a:r>
              <a:r>
                <a:rPr kumimoji="0" lang="en-US" sz="1000" b="0" i="1" u="none" strike="noStrike" cap="none" normalizeH="0" baseline="0" dirty="0" smtClean="0">
                  <a:ln>
                    <a:noFill/>
                  </a:ln>
                  <a:solidFill>
                    <a:schemeClr val="tx1"/>
                  </a:solidFill>
                  <a:effectLst/>
                  <a:latin typeface="Times New Roman" pitchFamily="18" charset="0"/>
                  <a:cs typeface="Arial" pitchFamily="34" charset="0"/>
                </a:rPr>
                <a:t> </a:t>
              </a:r>
              <a:r>
                <a:rPr kumimoji="0" lang="en-US" sz="1000" b="0" i="1" u="none" strike="noStrike" cap="none" normalizeH="0" baseline="0" dirty="0" err="1" smtClean="0">
                  <a:ln>
                    <a:noFill/>
                  </a:ln>
                  <a:solidFill>
                    <a:schemeClr val="tx1"/>
                  </a:solidFill>
                  <a:effectLst/>
                  <a:latin typeface="Times New Roman" pitchFamily="18" charset="0"/>
                  <a:cs typeface="Arial" pitchFamily="34" charset="0"/>
                </a:rPr>
                <a:t>định</a:t>
              </a:r>
              <a:r>
                <a:rPr kumimoji="0" lang="en-US" sz="1000" b="0" i="1" u="none" strike="noStrike" cap="none" normalizeH="0" baseline="0" dirty="0" smtClean="0">
                  <a:ln>
                    <a:noFill/>
                  </a:ln>
                  <a:solidFill>
                    <a:schemeClr val="tx1"/>
                  </a:solidFill>
                  <a:effectLst/>
                  <a:latin typeface="Times New Roman" pitchFamily="18" charset="0"/>
                  <a:cs typeface="Arial" pitchFamily="34" charset="0"/>
                </a:rPr>
                <a:t>; 4- </a:t>
              </a:r>
              <a:r>
                <a:rPr kumimoji="0" lang="en-US" sz="1000" b="0" i="1" u="none" strike="noStrike" cap="none" normalizeH="0" baseline="0" dirty="0" err="1" smtClean="0">
                  <a:ln>
                    <a:noFill/>
                  </a:ln>
                  <a:solidFill>
                    <a:schemeClr val="tx1"/>
                  </a:solidFill>
                  <a:effectLst/>
                  <a:latin typeface="Times New Roman" pitchFamily="18" charset="0"/>
                  <a:cs typeface="Arial" pitchFamily="34" charset="0"/>
                </a:rPr>
                <a:t>Ống</a:t>
              </a:r>
              <a:r>
                <a:rPr kumimoji="0" lang="en-US" sz="1000" b="0" i="1" u="none" strike="noStrike" cap="none" normalizeH="0" baseline="0" dirty="0" smtClean="0">
                  <a:ln>
                    <a:noFill/>
                  </a:ln>
                  <a:solidFill>
                    <a:schemeClr val="tx1"/>
                  </a:solidFill>
                  <a:effectLst/>
                  <a:latin typeface="Times New Roman" pitchFamily="18" charset="0"/>
                  <a:cs typeface="Arial" pitchFamily="34" charset="0"/>
                </a:rPr>
                <a:t> </a:t>
              </a:r>
              <a:r>
                <a:rPr kumimoji="0" lang="en-US" sz="1000" b="0" i="1" u="none" strike="noStrike" cap="none" normalizeH="0" baseline="0" dirty="0" err="1" smtClean="0">
                  <a:ln>
                    <a:noFill/>
                  </a:ln>
                  <a:solidFill>
                    <a:schemeClr val="tx1"/>
                  </a:solidFill>
                  <a:effectLst/>
                  <a:latin typeface="Times New Roman" pitchFamily="18" charset="0"/>
                  <a:cs typeface="Arial" pitchFamily="34" charset="0"/>
                </a:rPr>
                <a:t>cung</a:t>
              </a:r>
              <a:r>
                <a:rPr kumimoji="0" lang="en-US" sz="1000" b="0" i="1" u="none" strike="noStrike" cap="none" normalizeH="0" baseline="0" dirty="0" smtClean="0">
                  <a:ln>
                    <a:noFill/>
                  </a:ln>
                  <a:solidFill>
                    <a:schemeClr val="tx1"/>
                  </a:solidFill>
                  <a:effectLst/>
                  <a:latin typeface="Times New Roman" pitchFamily="18" charset="0"/>
                  <a:cs typeface="Arial" pitchFamily="34" charset="0"/>
                </a:rPr>
                <a:t> </a:t>
              </a:r>
              <a:r>
                <a:rPr kumimoji="0" lang="en-US" sz="1000" b="0" i="1" u="none" strike="noStrike" cap="none" normalizeH="0" baseline="0" dirty="0" err="1" smtClean="0">
                  <a:ln>
                    <a:noFill/>
                  </a:ln>
                  <a:solidFill>
                    <a:schemeClr val="tx1"/>
                  </a:solidFill>
                  <a:effectLst/>
                  <a:latin typeface="Times New Roman" pitchFamily="18" charset="0"/>
                  <a:cs typeface="Arial" pitchFamily="34" charset="0"/>
                </a:rPr>
                <a:t>cấp</a:t>
              </a:r>
              <a:r>
                <a:rPr kumimoji="0" lang="en-US" sz="1000" b="0" i="1" u="none" strike="noStrike" cap="none" normalizeH="0" baseline="0" dirty="0" smtClean="0">
                  <a:ln>
                    <a:noFill/>
                  </a:ln>
                  <a:solidFill>
                    <a:schemeClr val="tx1"/>
                  </a:solidFill>
                  <a:effectLst/>
                  <a:latin typeface="Times New Roman" pitchFamily="18" charset="0"/>
                  <a:cs typeface="Arial" pitchFamily="34" charset="0"/>
                </a:rPr>
                <a:t> </a:t>
              </a:r>
              <a:r>
                <a:rPr kumimoji="0" lang="en-US" sz="1000" b="0" i="1" u="none" strike="noStrike" cap="none" normalizeH="0" baseline="0" dirty="0" err="1" smtClean="0">
                  <a:ln>
                    <a:noFill/>
                  </a:ln>
                  <a:solidFill>
                    <a:schemeClr val="tx1"/>
                  </a:solidFill>
                  <a:effectLst/>
                  <a:latin typeface="Times New Roman" pitchFamily="18" charset="0"/>
                  <a:cs typeface="Arial" pitchFamily="34" charset="0"/>
                </a:rPr>
                <a:t>dầu</a:t>
              </a:r>
              <a:r>
                <a:rPr kumimoji="0" lang="en-US" sz="1000" b="0" i="1" u="none" strike="noStrike" cap="none" normalizeH="0" baseline="0" dirty="0" smtClean="0">
                  <a:ln>
                    <a:noFill/>
                  </a:ln>
                  <a:solidFill>
                    <a:schemeClr val="tx1"/>
                  </a:solidFill>
                  <a:effectLst/>
                  <a:latin typeface="Times New Roman" pitchFamily="18" charset="0"/>
                  <a:cs typeface="Arial" pitchFamily="34" charset="0"/>
                </a:rPr>
                <a:t>; 5- </a:t>
              </a:r>
              <a:r>
                <a:rPr kumimoji="0" lang="en-US" sz="1000" b="0" i="1" u="none" strike="noStrike" cap="none" normalizeH="0" baseline="0" dirty="0" err="1" smtClean="0">
                  <a:ln>
                    <a:noFill/>
                  </a:ln>
                  <a:solidFill>
                    <a:schemeClr val="tx1"/>
                  </a:solidFill>
                  <a:effectLst/>
                  <a:latin typeface="Times New Roman" pitchFamily="18" charset="0"/>
                  <a:cs typeface="Arial" pitchFamily="34" charset="0"/>
                </a:rPr>
                <a:t>Đối</a:t>
              </a:r>
              <a:r>
                <a:rPr kumimoji="0" lang="en-US" sz="1000" b="0" i="1" u="none" strike="noStrike" cap="none" normalizeH="0" baseline="0" dirty="0" smtClean="0">
                  <a:ln>
                    <a:noFill/>
                  </a:ln>
                  <a:solidFill>
                    <a:schemeClr val="tx1"/>
                  </a:solidFill>
                  <a:effectLst/>
                  <a:latin typeface="Times New Roman" pitchFamily="18" charset="0"/>
                  <a:cs typeface="Arial" pitchFamily="34" charset="0"/>
                </a:rPr>
                <a:t> </a:t>
              </a:r>
              <a:r>
                <a:rPr kumimoji="0" lang="en-US" sz="1000" b="0" i="1" u="none" strike="noStrike" cap="none" normalizeH="0" baseline="0" dirty="0" err="1" smtClean="0">
                  <a:ln>
                    <a:noFill/>
                  </a:ln>
                  <a:solidFill>
                    <a:schemeClr val="tx1"/>
                  </a:solidFill>
                  <a:effectLst/>
                  <a:latin typeface="Times New Roman" pitchFamily="18" charset="0"/>
                  <a:cs typeface="Arial" pitchFamily="34" charset="0"/>
                </a:rPr>
                <a:t>trọng</a:t>
              </a:r>
              <a:endParaRPr kumimoji="0" lang="en-US" sz="1000" b="0" i="1" u="none" strike="noStrike" cap="none" normalizeH="0" baseline="0" dirty="0" smtClean="0">
                <a:ln>
                  <a:noFill/>
                </a:ln>
                <a:solidFill>
                  <a:schemeClr val="tx1"/>
                </a:solidFill>
                <a:effectLst/>
                <a:latin typeface="Times New Roman" pitchFamily="18" charset="0"/>
                <a:cs typeface="Arial" pitchFamily="34" charset="0"/>
              </a:endParaRPr>
            </a:p>
            <a:p>
              <a:pPr marL="1371600" marR="0" lvl="3" indent="0" algn="ctr" defTabSz="914400" rtl="0" eaLnBrk="1" fontAlgn="base" latinLnBrk="0" hangingPunct="1">
                <a:lnSpc>
                  <a:spcPct val="100000"/>
                </a:lnSpc>
                <a:spcBef>
                  <a:spcPct val="0"/>
                </a:spcBef>
                <a:spcAft>
                  <a:spcPct val="0"/>
                </a:spcAft>
                <a:buClrTx/>
                <a:buSzTx/>
                <a:buFontTx/>
                <a:buNone/>
                <a:tabLst/>
              </a:pPr>
              <a:r>
                <a:rPr kumimoji="0" lang="en-US" sz="1000" b="0" i="1" u="none" strike="noStrike" cap="none" normalizeH="0" baseline="0" dirty="0" smtClean="0">
                  <a:ln>
                    <a:noFill/>
                  </a:ln>
                  <a:solidFill>
                    <a:schemeClr val="tx1"/>
                  </a:solidFill>
                  <a:effectLst/>
                  <a:latin typeface="Times New Roman" pitchFamily="18" charset="0"/>
                  <a:cs typeface="Arial" pitchFamily="34" charset="0"/>
                </a:rPr>
                <a:t>6- Ray di </a:t>
              </a:r>
              <a:r>
                <a:rPr kumimoji="0" lang="en-US" sz="1000" b="0" i="1" u="none" strike="noStrike" cap="none" normalizeH="0" baseline="0" dirty="0" err="1" smtClean="0">
                  <a:ln>
                    <a:noFill/>
                  </a:ln>
                  <a:solidFill>
                    <a:schemeClr val="tx1"/>
                  </a:solidFill>
                  <a:effectLst/>
                  <a:latin typeface="Times New Roman" pitchFamily="18" charset="0"/>
                  <a:cs typeface="Arial" pitchFamily="34" charset="0"/>
                </a:rPr>
                <a:t>chuyển</a:t>
              </a:r>
              <a:r>
                <a:rPr kumimoji="0" lang="en-US" sz="1000" b="0" i="1" u="none" strike="noStrike" cap="none" normalizeH="0" baseline="0" dirty="0" smtClean="0">
                  <a:ln>
                    <a:noFill/>
                  </a:ln>
                  <a:solidFill>
                    <a:schemeClr val="tx1"/>
                  </a:solidFill>
                  <a:effectLst/>
                  <a:latin typeface="Times New Roman" pitchFamily="18" charset="0"/>
                  <a:cs typeface="Arial" pitchFamily="34" charset="0"/>
                </a:rPr>
                <a:t>; 7- </a:t>
              </a:r>
              <a:r>
                <a:rPr kumimoji="0" lang="en-US" sz="1000" b="0" i="1" u="none" strike="noStrike" cap="none" normalizeH="0" baseline="0" dirty="0" err="1" smtClean="0">
                  <a:ln>
                    <a:noFill/>
                  </a:ln>
                  <a:solidFill>
                    <a:schemeClr val="tx1"/>
                  </a:solidFill>
                  <a:effectLst/>
                  <a:latin typeface="Times New Roman" pitchFamily="18" charset="0"/>
                  <a:cs typeface="Arial" pitchFamily="34" charset="0"/>
                </a:rPr>
                <a:t>Đồng</a:t>
              </a:r>
              <a:r>
                <a:rPr kumimoji="0" lang="en-US" sz="1000" b="0" i="1" u="none" strike="noStrike" cap="none" normalizeH="0" baseline="0" dirty="0" smtClean="0">
                  <a:ln>
                    <a:noFill/>
                  </a:ln>
                  <a:solidFill>
                    <a:schemeClr val="tx1"/>
                  </a:solidFill>
                  <a:effectLst/>
                  <a:latin typeface="Times New Roman" pitchFamily="18" charset="0"/>
                  <a:cs typeface="Arial" pitchFamily="34" charset="0"/>
                </a:rPr>
                <a:t> </a:t>
              </a:r>
              <a:r>
                <a:rPr kumimoji="0" lang="en-US" sz="1000" b="0" i="1" u="none" strike="noStrike" cap="none" normalizeH="0" baseline="0" dirty="0" err="1" smtClean="0">
                  <a:ln>
                    <a:noFill/>
                  </a:ln>
                  <a:solidFill>
                    <a:schemeClr val="tx1"/>
                  </a:solidFill>
                  <a:effectLst/>
                  <a:latin typeface="Times New Roman" pitchFamily="18" charset="0"/>
                  <a:cs typeface="Arial" pitchFamily="34" charset="0"/>
                </a:rPr>
                <a:t>hồ</a:t>
              </a:r>
              <a:r>
                <a:rPr kumimoji="0" lang="en-US" sz="1000" b="0" i="1" u="none" strike="noStrike" cap="none" normalizeH="0" baseline="0" dirty="0" smtClean="0">
                  <a:ln>
                    <a:noFill/>
                  </a:ln>
                  <a:solidFill>
                    <a:schemeClr val="tx1"/>
                  </a:solidFill>
                  <a:effectLst/>
                  <a:latin typeface="Times New Roman" pitchFamily="18" charset="0"/>
                  <a:cs typeface="Arial" pitchFamily="34" charset="0"/>
                </a:rPr>
                <a:t> </a:t>
              </a:r>
              <a:r>
                <a:rPr kumimoji="0" lang="en-US" sz="1000" b="0" i="1" u="none" strike="noStrike" cap="none" normalizeH="0" baseline="0" dirty="0" err="1" smtClean="0">
                  <a:ln>
                    <a:noFill/>
                  </a:ln>
                  <a:solidFill>
                    <a:schemeClr val="tx1"/>
                  </a:solidFill>
                  <a:effectLst/>
                  <a:latin typeface="Times New Roman" pitchFamily="18" charset="0"/>
                  <a:cs typeface="Arial" pitchFamily="34" charset="0"/>
                </a:rPr>
                <a:t>đo</a:t>
              </a:r>
              <a:r>
                <a:rPr kumimoji="0" lang="en-US" sz="1000" b="0" i="1" u="none" strike="noStrike" cap="none" normalizeH="0" baseline="0" dirty="0" smtClean="0">
                  <a:ln>
                    <a:noFill/>
                  </a:ln>
                  <a:solidFill>
                    <a:schemeClr val="tx1"/>
                  </a:solidFill>
                  <a:effectLst/>
                  <a:latin typeface="Times New Roman" pitchFamily="18" charset="0"/>
                  <a:cs typeface="Arial" pitchFamily="34" charset="0"/>
                </a:rPr>
                <a:t> </a:t>
              </a:r>
              <a:r>
                <a:rPr kumimoji="0" lang="en-US" sz="1000" b="0" i="1" u="none" strike="noStrike" cap="none" normalizeH="0" baseline="0" dirty="0" err="1" smtClean="0">
                  <a:ln>
                    <a:noFill/>
                  </a:ln>
                  <a:solidFill>
                    <a:schemeClr val="tx1"/>
                  </a:solidFill>
                  <a:effectLst/>
                  <a:latin typeface="Times New Roman" pitchFamily="18" charset="0"/>
                  <a:cs typeface="Arial" pitchFamily="34" charset="0"/>
                </a:rPr>
                <a:t>khí</a:t>
              </a:r>
              <a:r>
                <a:rPr kumimoji="0" lang="en-US" sz="1000" b="0" i="1" u="none" strike="noStrike" cap="none" normalizeH="0" baseline="0" dirty="0" smtClean="0">
                  <a:ln>
                    <a:noFill/>
                  </a:ln>
                  <a:solidFill>
                    <a:schemeClr val="tx1"/>
                  </a:solidFill>
                  <a:effectLst/>
                  <a:latin typeface="Times New Roman" pitchFamily="18" charset="0"/>
                  <a:cs typeface="Arial" pitchFamily="34" charset="0"/>
                </a:rPr>
                <a:t> </a:t>
              </a:r>
              <a:r>
                <a:rPr kumimoji="0" lang="en-US" sz="1000" b="0" i="1" u="none" strike="noStrike" cap="none" normalizeH="0" baseline="0" dirty="0" err="1" smtClean="0">
                  <a:ln>
                    <a:noFill/>
                  </a:ln>
                  <a:solidFill>
                    <a:schemeClr val="tx1"/>
                  </a:solidFill>
                  <a:effectLst/>
                  <a:latin typeface="Times New Roman" pitchFamily="18" charset="0"/>
                  <a:cs typeface="Arial" pitchFamily="34" charset="0"/>
                </a:rPr>
                <a:t>nén</a:t>
              </a:r>
              <a:r>
                <a:rPr kumimoji="0" lang="en-US" sz="1000" b="0" i="1" u="none" strike="noStrike" cap="none" normalizeH="0" baseline="0" dirty="0" smtClean="0">
                  <a:ln>
                    <a:noFill/>
                  </a:ln>
                  <a:solidFill>
                    <a:schemeClr val="tx1"/>
                  </a:solidFill>
                  <a:effectLst/>
                  <a:latin typeface="Times New Roman" pitchFamily="18" charset="0"/>
                  <a:cs typeface="Arial" pitchFamily="34" charset="0"/>
                </a:rPr>
                <a:t>; 8- </a:t>
              </a:r>
              <a:r>
                <a:rPr kumimoji="0" lang="en-US" sz="1000" b="0" i="1" u="none" strike="noStrike" cap="none" normalizeH="0" baseline="0" dirty="0" err="1" smtClean="0">
                  <a:ln>
                    <a:noFill/>
                  </a:ln>
                  <a:solidFill>
                    <a:schemeClr val="tx1"/>
                  </a:solidFill>
                  <a:effectLst/>
                  <a:latin typeface="Times New Roman" pitchFamily="18" charset="0"/>
                  <a:cs typeface="Arial" pitchFamily="34" charset="0"/>
                </a:rPr>
                <a:t>Bơm</a:t>
              </a:r>
              <a:r>
                <a:rPr kumimoji="0" lang="en-US" sz="1000" b="0" i="1" u="none" strike="noStrike" cap="none" normalizeH="0" baseline="0" dirty="0" smtClean="0">
                  <a:ln>
                    <a:noFill/>
                  </a:ln>
                  <a:solidFill>
                    <a:schemeClr val="tx1"/>
                  </a:solidFill>
                  <a:effectLst/>
                  <a:latin typeface="Times New Roman" pitchFamily="18" charset="0"/>
                  <a:cs typeface="Arial" pitchFamily="34" charset="0"/>
                </a:rPr>
                <a:t> </a:t>
              </a:r>
              <a:r>
                <a:rPr kumimoji="0" lang="en-US" sz="1000" b="0" i="1" u="none" strike="noStrike" cap="none" normalizeH="0" baseline="0" dirty="0" err="1" smtClean="0">
                  <a:ln>
                    <a:noFill/>
                  </a:ln>
                  <a:solidFill>
                    <a:schemeClr val="tx1"/>
                  </a:solidFill>
                  <a:effectLst/>
                  <a:latin typeface="Times New Roman" pitchFamily="18" charset="0"/>
                  <a:cs typeface="Arial" pitchFamily="34" charset="0"/>
                </a:rPr>
                <a:t>dầu</a:t>
              </a:r>
              <a:r>
                <a:rPr kumimoji="0" lang="en-US" sz="1000" b="0" i="1" u="none" strike="noStrike" cap="none" normalizeH="0" baseline="0" dirty="0" smtClean="0">
                  <a:ln>
                    <a:noFill/>
                  </a:ln>
                  <a:solidFill>
                    <a:schemeClr val="tx1"/>
                  </a:solidFill>
                  <a:effectLst/>
                  <a:latin typeface="Times New Roman" pitchFamily="18" charset="0"/>
                  <a:cs typeface="Arial" pitchFamily="34" charset="0"/>
                </a:rPr>
                <a:t>; 9- Pittong </a:t>
              </a:r>
              <a:r>
                <a:rPr kumimoji="0" lang="en-US" sz="1000" b="0" i="1" u="none" strike="noStrike" cap="none" normalizeH="0" baseline="0" dirty="0" err="1" smtClean="0">
                  <a:ln>
                    <a:noFill/>
                  </a:ln>
                  <a:solidFill>
                    <a:schemeClr val="tx1"/>
                  </a:solidFill>
                  <a:effectLst/>
                  <a:latin typeface="Times New Roman" pitchFamily="18" charset="0"/>
                  <a:cs typeface="Arial" pitchFamily="34" charset="0"/>
                </a:rPr>
                <a:t>thủy</a:t>
              </a:r>
              <a:r>
                <a:rPr kumimoji="0" lang="en-US" sz="1000" b="0" i="1" u="none" strike="noStrike" cap="none" normalizeH="0" baseline="0" dirty="0" smtClean="0">
                  <a:ln>
                    <a:noFill/>
                  </a:ln>
                  <a:solidFill>
                    <a:schemeClr val="tx1"/>
                  </a:solidFill>
                  <a:effectLst/>
                  <a:latin typeface="Times New Roman" pitchFamily="18" charset="0"/>
                  <a:cs typeface="Arial" pitchFamily="34" charset="0"/>
                </a:rPr>
                <a:t> </a:t>
              </a:r>
              <a:r>
                <a:rPr kumimoji="0" lang="en-US" sz="1000" b="0" i="1" u="none" strike="noStrike" cap="none" normalizeH="0" baseline="0" dirty="0" err="1" smtClean="0">
                  <a:ln>
                    <a:noFill/>
                  </a:ln>
                  <a:solidFill>
                    <a:schemeClr val="tx1"/>
                  </a:solidFill>
                  <a:effectLst/>
                  <a:latin typeface="Times New Roman" pitchFamily="18" charset="0"/>
                  <a:cs typeface="Arial" pitchFamily="34" charset="0"/>
                </a:rPr>
                <a:t>lực</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8877" name="Picture 10887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9995" cy="27669"/>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800140133"/>
      </p:ext>
    </p:extLst>
  </p:cSld>
  <p:clrMapOvr>
    <a:masterClrMapping/>
  </p:clrMapOvr>
  <p:transition>
    <p:zo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0" y="0"/>
            <a:ext cx="9144000" cy="659130"/>
          </a:xfrm>
          <a:custGeom>
            <a:avLst/>
            <a:gdLst/>
            <a:ahLst/>
            <a:cxnLst/>
            <a:rect l="l" t="t" r="r" b="b"/>
            <a:pathLst>
              <a:path w="9144000" h="659130">
                <a:moveTo>
                  <a:pt x="24384" y="633984"/>
                </a:moveTo>
                <a:lnTo>
                  <a:pt x="24384" y="0"/>
                </a:lnTo>
                <a:lnTo>
                  <a:pt x="0" y="0"/>
                </a:lnTo>
                <a:lnTo>
                  <a:pt x="0" y="655129"/>
                </a:lnTo>
                <a:lnTo>
                  <a:pt x="4572" y="659130"/>
                </a:lnTo>
                <a:lnTo>
                  <a:pt x="11430" y="659130"/>
                </a:lnTo>
                <a:lnTo>
                  <a:pt x="11430" y="633984"/>
                </a:lnTo>
                <a:lnTo>
                  <a:pt x="24384" y="633984"/>
                </a:lnTo>
                <a:close/>
              </a:path>
              <a:path w="9144000" h="659130">
                <a:moveTo>
                  <a:pt x="9133332" y="633984"/>
                </a:moveTo>
                <a:lnTo>
                  <a:pt x="11430" y="633984"/>
                </a:lnTo>
                <a:lnTo>
                  <a:pt x="24384" y="646176"/>
                </a:lnTo>
                <a:lnTo>
                  <a:pt x="24384" y="659130"/>
                </a:lnTo>
                <a:lnTo>
                  <a:pt x="9120378" y="659130"/>
                </a:lnTo>
                <a:lnTo>
                  <a:pt x="9120378" y="646176"/>
                </a:lnTo>
                <a:lnTo>
                  <a:pt x="9133332" y="633984"/>
                </a:lnTo>
                <a:close/>
              </a:path>
              <a:path w="9144000" h="659130">
                <a:moveTo>
                  <a:pt x="24384" y="659130"/>
                </a:moveTo>
                <a:lnTo>
                  <a:pt x="24384" y="646176"/>
                </a:lnTo>
                <a:lnTo>
                  <a:pt x="11430" y="633984"/>
                </a:lnTo>
                <a:lnTo>
                  <a:pt x="11430" y="659130"/>
                </a:lnTo>
                <a:lnTo>
                  <a:pt x="24384" y="659130"/>
                </a:lnTo>
                <a:close/>
              </a:path>
              <a:path w="9144000" h="659130">
                <a:moveTo>
                  <a:pt x="9144000" y="655796"/>
                </a:moveTo>
                <a:lnTo>
                  <a:pt x="9144000" y="0"/>
                </a:lnTo>
                <a:lnTo>
                  <a:pt x="9120378" y="0"/>
                </a:lnTo>
                <a:lnTo>
                  <a:pt x="9120378" y="633984"/>
                </a:lnTo>
                <a:lnTo>
                  <a:pt x="9133332" y="633984"/>
                </a:lnTo>
                <a:lnTo>
                  <a:pt x="9133332" y="659130"/>
                </a:lnTo>
                <a:lnTo>
                  <a:pt x="9140190" y="659130"/>
                </a:lnTo>
                <a:lnTo>
                  <a:pt x="9144000" y="655796"/>
                </a:lnTo>
                <a:close/>
              </a:path>
              <a:path w="9144000" h="659130">
                <a:moveTo>
                  <a:pt x="9133332" y="659130"/>
                </a:moveTo>
                <a:lnTo>
                  <a:pt x="9133332" y="633984"/>
                </a:lnTo>
                <a:lnTo>
                  <a:pt x="9120378" y="646176"/>
                </a:lnTo>
                <a:lnTo>
                  <a:pt x="9120378" y="659130"/>
                </a:lnTo>
                <a:lnTo>
                  <a:pt x="9133332" y="659130"/>
                </a:lnTo>
                <a:close/>
              </a:path>
            </a:pathLst>
          </a:custGeom>
          <a:solidFill>
            <a:srgbClr val="FFFFFF"/>
          </a:solidFill>
        </p:spPr>
        <p:txBody>
          <a:bodyPr wrap="square" lIns="0" tIns="0" rIns="0" bIns="0" rtlCol="0"/>
          <a:lstStyle/>
          <a:p>
            <a:endParaRPr dirty="0"/>
          </a:p>
        </p:txBody>
      </p:sp>
      <p:sp>
        <p:nvSpPr>
          <p:cNvPr id="5" name="object 5"/>
          <p:cNvSpPr/>
          <p:nvPr/>
        </p:nvSpPr>
        <p:spPr>
          <a:xfrm>
            <a:off x="533400" y="6249542"/>
            <a:ext cx="3505200" cy="0"/>
          </a:xfrm>
          <a:custGeom>
            <a:avLst/>
            <a:gdLst/>
            <a:ahLst/>
            <a:cxnLst/>
            <a:rect l="l" t="t" r="r" b="b"/>
            <a:pathLst>
              <a:path w="3505200">
                <a:moveTo>
                  <a:pt x="0" y="0"/>
                </a:moveTo>
                <a:lnTo>
                  <a:pt x="3505200" y="0"/>
                </a:lnTo>
              </a:path>
            </a:pathLst>
          </a:custGeom>
          <a:ln w="14477">
            <a:solidFill>
              <a:srgbClr val="006666"/>
            </a:solidFill>
          </a:ln>
        </p:spPr>
        <p:txBody>
          <a:bodyPr wrap="square" lIns="0" tIns="0" rIns="0" bIns="0" rtlCol="0"/>
          <a:lstStyle/>
          <a:p>
            <a:endParaRPr dirty="0"/>
          </a:p>
        </p:txBody>
      </p:sp>
      <p:sp>
        <p:nvSpPr>
          <p:cNvPr id="8" name="object 8"/>
          <p:cNvSpPr txBox="1">
            <a:spLocks noGrp="1"/>
          </p:cNvSpPr>
          <p:nvPr>
            <p:ph type="ftr" sz="quarter" idx="5"/>
          </p:nvPr>
        </p:nvSpPr>
        <p:spPr>
          <a:xfrm>
            <a:off x="304800" y="6386127"/>
            <a:ext cx="4340697" cy="192360"/>
          </a:xfrm>
          <a:prstGeom prst="rect">
            <a:avLst/>
          </a:prstGeom>
        </p:spPr>
        <p:txBody>
          <a:bodyPr vert="horz" wrap="square" lIns="0" tIns="0" rIns="0" bIns="0" rtlCol="0">
            <a:spAutoFit/>
          </a:bodyPr>
          <a:lstStyle/>
          <a:p>
            <a:pPr marL="12700">
              <a:lnSpc>
                <a:spcPts val="1505"/>
              </a:lnSpc>
            </a:pPr>
            <a:r>
              <a:rPr sz="1800" spc="-5" dirty="0" err="1" smtClean="0"/>
              <a:t>Chương</a:t>
            </a:r>
            <a:r>
              <a:rPr sz="1800" spc="-5" dirty="0" smtClean="0"/>
              <a:t> </a:t>
            </a:r>
            <a:r>
              <a:rPr sz="1800" spc="-45" dirty="0" smtClean="0"/>
              <a:t>I</a:t>
            </a:r>
            <a:r>
              <a:rPr lang="en-US" sz="1800" spc="-45" dirty="0"/>
              <a:t>V</a:t>
            </a:r>
            <a:r>
              <a:rPr sz="1800" spc="-45" dirty="0" smtClean="0"/>
              <a:t>: </a:t>
            </a:r>
            <a:r>
              <a:rPr lang="en-US" sz="1800" spc="-5" dirty="0" err="1" smtClean="0"/>
              <a:t>Máy</a:t>
            </a:r>
            <a:r>
              <a:rPr lang="en-US" sz="1800" spc="-5" dirty="0" smtClean="0"/>
              <a:t> </a:t>
            </a:r>
            <a:r>
              <a:rPr lang="en-US" sz="1800" spc="-5" dirty="0" err="1" smtClean="0"/>
              <a:t>thi</a:t>
            </a:r>
            <a:r>
              <a:rPr lang="en-US" sz="1800" spc="-5" dirty="0" smtClean="0"/>
              <a:t> </a:t>
            </a:r>
            <a:r>
              <a:rPr lang="en-US" sz="1800" spc="-5" dirty="0" err="1" smtClean="0"/>
              <a:t>công</a:t>
            </a:r>
            <a:r>
              <a:rPr lang="en-US" sz="1800" spc="-5" dirty="0" smtClean="0"/>
              <a:t> </a:t>
            </a:r>
            <a:r>
              <a:rPr lang="en-US" sz="1800" spc="-5" dirty="0" err="1" smtClean="0"/>
              <a:t>cọc</a:t>
            </a:r>
            <a:endParaRPr sz="1800" spc="-5" dirty="0"/>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25400">
              <a:lnSpc>
                <a:spcPts val="1505"/>
              </a:lnSpc>
            </a:pPr>
            <a:fld id="{81D60167-4931-47E6-BA6A-407CBD079E47}" type="slidenum">
              <a:rPr spc="-5" dirty="0"/>
              <a:t>12</a:t>
            </a:fld>
            <a:endParaRPr spc="-5" dirty="0"/>
          </a:p>
        </p:txBody>
      </p:sp>
      <p:sp>
        <p:nvSpPr>
          <p:cNvPr id="10" name="Title 9"/>
          <p:cNvSpPr>
            <a:spLocks noGrp="1"/>
          </p:cNvSpPr>
          <p:nvPr>
            <p:ph type="title"/>
          </p:nvPr>
        </p:nvSpPr>
        <p:spPr>
          <a:xfrm>
            <a:off x="383540" y="228600"/>
            <a:ext cx="8376919" cy="307777"/>
          </a:xfrm>
        </p:spPr>
        <p:txBody>
          <a:bodyPr/>
          <a:lstStyle/>
          <a:p>
            <a:r>
              <a:rPr lang="en-US" sz="2000" i="1" dirty="0" smtClean="0">
                <a:latin typeface="Times New Roman" pitchFamily="18" charset="0"/>
                <a:cs typeface="Times New Roman" pitchFamily="18" charset="0"/>
              </a:rPr>
              <a:t>MÁY XÂY DỰNG</a:t>
            </a:r>
            <a:endParaRPr lang="en-US" sz="2000" i="1" dirty="0">
              <a:latin typeface="Times New Roman" pitchFamily="18" charset="0"/>
              <a:cs typeface="Times New Roman" pitchFamily="18" charset="0"/>
            </a:endParaRPr>
          </a:p>
        </p:txBody>
      </p:sp>
      <p:sp>
        <p:nvSpPr>
          <p:cNvPr id="11" name="object 7"/>
          <p:cNvSpPr txBox="1"/>
          <p:nvPr/>
        </p:nvSpPr>
        <p:spPr>
          <a:xfrm>
            <a:off x="384175" y="685800"/>
            <a:ext cx="8226425" cy="338554"/>
          </a:xfrm>
          <a:prstGeom prst="rect">
            <a:avLst/>
          </a:prstGeom>
        </p:spPr>
        <p:txBody>
          <a:bodyPr vert="horz" wrap="square" lIns="0" tIns="0" rIns="0" bIns="0" rtlCol="0">
            <a:spAutoFit/>
          </a:bodyPr>
          <a:lstStyle/>
          <a:p>
            <a:r>
              <a:rPr lang="en-US" sz="2200" b="1" i="1" dirty="0" smtClean="0">
                <a:latin typeface="Tahoma" pitchFamily="34" charset="0"/>
                <a:cs typeface="Tahoma" pitchFamily="34" charset="0"/>
              </a:rPr>
              <a:t>4.2.2. </a:t>
            </a:r>
            <a:r>
              <a:rPr lang="en-US" sz="2200" b="1" i="1" dirty="0" err="1" smtClean="0">
                <a:latin typeface="Tahoma" pitchFamily="34" charset="0"/>
                <a:cs typeface="Tahoma" pitchFamily="34" charset="0"/>
              </a:rPr>
              <a:t>Máy</a:t>
            </a:r>
            <a:r>
              <a:rPr lang="en-US" sz="2200" b="1" i="1" dirty="0" smtClean="0">
                <a:latin typeface="Tahoma" pitchFamily="34" charset="0"/>
                <a:cs typeface="Tahoma" pitchFamily="34" charset="0"/>
              </a:rPr>
              <a:t> </a:t>
            </a:r>
            <a:r>
              <a:rPr lang="en-US" sz="2200" b="1" i="1" dirty="0" err="1" smtClean="0">
                <a:latin typeface="Tahoma" pitchFamily="34" charset="0"/>
                <a:cs typeface="Tahoma" pitchFamily="34" charset="0"/>
              </a:rPr>
              <a:t>ép</a:t>
            </a:r>
            <a:r>
              <a:rPr lang="en-US" sz="2200" b="1" i="1" dirty="0" smtClean="0">
                <a:latin typeface="Tahoma" pitchFamily="34" charset="0"/>
                <a:cs typeface="Tahoma" pitchFamily="34" charset="0"/>
              </a:rPr>
              <a:t> </a:t>
            </a:r>
            <a:r>
              <a:rPr lang="en-US" sz="2200" b="1" i="1" dirty="0" err="1" smtClean="0">
                <a:latin typeface="Tahoma" pitchFamily="34" charset="0"/>
                <a:cs typeface="Tahoma" pitchFamily="34" charset="0"/>
              </a:rPr>
              <a:t>cọc</a:t>
            </a:r>
            <a:endParaRPr lang="en-US" sz="2200" b="1" i="1" dirty="0" smtClean="0">
              <a:latin typeface="Tahoma" pitchFamily="34" charset="0"/>
              <a:cs typeface="Tahoma" pitchFamily="34" charset="0"/>
            </a:endParaRPr>
          </a:p>
        </p:txBody>
      </p:sp>
      <p:pic>
        <p:nvPicPr>
          <p:cNvPr id="7170" name="Picture 2" descr="D:\MYWORK\HSGD_VUVANNHAN\MAYXAYDUNG\may-ep-coc (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6100" y="1219200"/>
            <a:ext cx="3840000" cy="2880000"/>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D:\MYWORK\HSGD_VUVANNHAN\MAYXAYDUNG\may-ep-tai.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84687" y="2999492"/>
            <a:ext cx="4343400" cy="32557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6602406"/>
      </p:ext>
    </p:extLst>
  </p:cSld>
  <p:clrMapOvr>
    <a:masterClrMapping/>
  </p:clrMapOvr>
  <p:transition>
    <p:zo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0" y="0"/>
            <a:ext cx="9144000" cy="659130"/>
          </a:xfrm>
          <a:custGeom>
            <a:avLst/>
            <a:gdLst/>
            <a:ahLst/>
            <a:cxnLst/>
            <a:rect l="l" t="t" r="r" b="b"/>
            <a:pathLst>
              <a:path w="9144000" h="659130">
                <a:moveTo>
                  <a:pt x="24384" y="633984"/>
                </a:moveTo>
                <a:lnTo>
                  <a:pt x="24384" y="0"/>
                </a:lnTo>
                <a:lnTo>
                  <a:pt x="0" y="0"/>
                </a:lnTo>
                <a:lnTo>
                  <a:pt x="0" y="655129"/>
                </a:lnTo>
                <a:lnTo>
                  <a:pt x="4572" y="659130"/>
                </a:lnTo>
                <a:lnTo>
                  <a:pt x="11430" y="659130"/>
                </a:lnTo>
                <a:lnTo>
                  <a:pt x="11430" y="633984"/>
                </a:lnTo>
                <a:lnTo>
                  <a:pt x="24384" y="633984"/>
                </a:lnTo>
                <a:close/>
              </a:path>
              <a:path w="9144000" h="659130">
                <a:moveTo>
                  <a:pt x="9133332" y="633984"/>
                </a:moveTo>
                <a:lnTo>
                  <a:pt x="11430" y="633984"/>
                </a:lnTo>
                <a:lnTo>
                  <a:pt x="24384" y="646176"/>
                </a:lnTo>
                <a:lnTo>
                  <a:pt x="24384" y="659130"/>
                </a:lnTo>
                <a:lnTo>
                  <a:pt x="9120378" y="659130"/>
                </a:lnTo>
                <a:lnTo>
                  <a:pt x="9120378" y="646176"/>
                </a:lnTo>
                <a:lnTo>
                  <a:pt x="9133332" y="633984"/>
                </a:lnTo>
                <a:close/>
              </a:path>
              <a:path w="9144000" h="659130">
                <a:moveTo>
                  <a:pt x="24384" y="659130"/>
                </a:moveTo>
                <a:lnTo>
                  <a:pt x="24384" y="646176"/>
                </a:lnTo>
                <a:lnTo>
                  <a:pt x="11430" y="633984"/>
                </a:lnTo>
                <a:lnTo>
                  <a:pt x="11430" y="659130"/>
                </a:lnTo>
                <a:lnTo>
                  <a:pt x="24384" y="659130"/>
                </a:lnTo>
                <a:close/>
              </a:path>
              <a:path w="9144000" h="659130">
                <a:moveTo>
                  <a:pt x="9144000" y="655796"/>
                </a:moveTo>
                <a:lnTo>
                  <a:pt x="9144000" y="0"/>
                </a:lnTo>
                <a:lnTo>
                  <a:pt x="9120378" y="0"/>
                </a:lnTo>
                <a:lnTo>
                  <a:pt x="9120378" y="633984"/>
                </a:lnTo>
                <a:lnTo>
                  <a:pt x="9133332" y="633984"/>
                </a:lnTo>
                <a:lnTo>
                  <a:pt x="9133332" y="659130"/>
                </a:lnTo>
                <a:lnTo>
                  <a:pt x="9140190" y="659130"/>
                </a:lnTo>
                <a:lnTo>
                  <a:pt x="9144000" y="655796"/>
                </a:lnTo>
                <a:close/>
              </a:path>
              <a:path w="9144000" h="659130">
                <a:moveTo>
                  <a:pt x="9133332" y="659130"/>
                </a:moveTo>
                <a:lnTo>
                  <a:pt x="9133332" y="633984"/>
                </a:lnTo>
                <a:lnTo>
                  <a:pt x="9120378" y="646176"/>
                </a:lnTo>
                <a:lnTo>
                  <a:pt x="9120378" y="659130"/>
                </a:lnTo>
                <a:lnTo>
                  <a:pt x="9133332" y="659130"/>
                </a:lnTo>
                <a:close/>
              </a:path>
            </a:pathLst>
          </a:custGeom>
          <a:solidFill>
            <a:srgbClr val="FFFFFF"/>
          </a:solidFill>
        </p:spPr>
        <p:txBody>
          <a:bodyPr wrap="square" lIns="0" tIns="0" rIns="0" bIns="0" rtlCol="0"/>
          <a:lstStyle/>
          <a:p>
            <a:endParaRPr dirty="0"/>
          </a:p>
        </p:txBody>
      </p:sp>
      <p:sp>
        <p:nvSpPr>
          <p:cNvPr id="5" name="object 5"/>
          <p:cNvSpPr/>
          <p:nvPr/>
        </p:nvSpPr>
        <p:spPr>
          <a:xfrm>
            <a:off x="533400" y="6249542"/>
            <a:ext cx="3505200" cy="0"/>
          </a:xfrm>
          <a:custGeom>
            <a:avLst/>
            <a:gdLst/>
            <a:ahLst/>
            <a:cxnLst/>
            <a:rect l="l" t="t" r="r" b="b"/>
            <a:pathLst>
              <a:path w="3505200">
                <a:moveTo>
                  <a:pt x="0" y="0"/>
                </a:moveTo>
                <a:lnTo>
                  <a:pt x="3505200" y="0"/>
                </a:lnTo>
              </a:path>
            </a:pathLst>
          </a:custGeom>
          <a:ln w="14477">
            <a:solidFill>
              <a:srgbClr val="006666"/>
            </a:solidFill>
          </a:ln>
        </p:spPr>
        <p:txBody>
          <a:bodyPr wrap="square" lIns="0" tIns="0" rIns="0" bIns="0" rtlCol="0"/>
          <a:lstStyle/>
          <a:p>
            <a:endParaRPr dirty="0"/>
          </a:p>
        </p:txBody>
      </p:sp>
      <p:sp>
        <p:nvSpPr>
          <p:cNvPr id="8" name="object 8"/>
          <p:cNvSpPr txBox="1">
            <a:spLocks noGrp="1"/>
          </p:cNvSpPr>
          <p:nvPr>
            <p:ph type="ftr" sz="quarter" idx="5"/>
          </p:nvPr>
        </p:nvSpPr>
        <p:spPr>
          <a:xfrm>
            <a:off x="304800" y="6386127"/>
            <a:ext cx="4340697" cy="192360"/>
          </a:xfrm>
          <a:prstGeom prst="rect">
            <a:avLst/>
          </a:prstGeom>
        </p:spPr>
        <p:txBody>
          <a:bodyPr vert="horz" wrap="square" lIns="0" tIns="0" rIns="0" bIns="0" rtlCol="0">
            <a:spAutoFit/>
          </a:bodyPr>
          <a:lstStyle/>
          <a:p>
            <a:pPr marL="12700">
              <a:lnSpc>
                <a:spcPts val="1505"/>
              </a:lnSpc>
            </a:pPr>
            <a:r>
              <a:rPr sz="1800" spc="-5" dirty="0" err="1" smtClean="0"/>
              <a:t>Chương</a:t>
            </a:r>
            <a:r>
              <a:rPr sz="1800" spc="-5" dirty="0" smtClean="0"/>
              <a:t> </a:t>
            </a:r>
            <a:r>
              <a:rPr sz="1800" spc="-45" dirty="0" smtClean="0"/>
              <a:t>I</a:t>
            </a:r>
            <a:r>
              <a:rPr lang="en-US" sz="1800" spc="-45" dirty="0"/>
              <a:t>V</a:t>
            </a:r>
            <a:r>
              <a:rPr sz="1800" spc="-45" dirty="0" smtClean="0"/>
              <a:t>: </a:t>
            </a:r>
            <a:r>
              <a:rPr lang="en-US" sz="1800" spc="-5" dirty="0" err="1" smtClean="0"/>
              <a:t>Máy</a:t>
            </a:r>
            <a:r>
              <a:rPr lang="en-US" sz="1800" spc="-5" dirty="0" smtClean="0"/>
              <a:t> </a:t>
            </a:r>
            <a:r>
              <a:rPr lang="en-US" sz="1800" spc="-5" dirty="0" err="1" smtClean="0"/>
              <a:t>thi</a:t>
            </a:r>
            <a:r>
              <a:rPr lang="en-US" sz="1800" spc="-5" dirty="0" smtClean="0"/>
              <a:t> </a:t>
            </a:r>
            <a:r>
              <a:rPr lang="en-US" sz="1800" spc="-5" dirty="0" err="1" smtClean="0"/>
              <a:t>công</a:t>
            </a:r>
            <a:r>
              <a:rPr lang="en-US" sz="1800" spc="-5" dirty="0" smtClean="0"/>
              <a:t> </a:t>
            </a:r>
            <a:r>
              <a:rPr lang="en-US" sz="1800" spc="-5" dirty="0" err="1" smtClean="0"/>
              <a:t>cọc</a:t>
            </a:r>
            <a:endParaRPr sz="1800" spc="-5" dirty="0"/>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25400">
              <a:lnSpc>
                <a:spcPts val="1505"/>
              </a:lnSpc>
            </a:pPr>
            <a:fld id="{81D60167-4931-47E6-BA6A-407CBD079E47}" type="slidenum">
              <a:rPr spc="-5" dirty="0"/>
              <a:t>13</a:t>
            </a:fld>
            <a:endParaRPr spc="-5" dirty="0"/>
          </a:p>
        </p:txBody>
      </p:sp>
      <p:sp>
        <p:nvSpPr>
          <p:cNvPr id="10" name="Title 9"/>
          <p:cNvSpPr>
            <a:spLocks noGrp="1"/>
          </p:cNvSpPr>
          <p:nvPr>
            <p:ph type="title"/>
          </p:nvPr>
        </p:nvSpPr>
        <p:spPr>
          <a:xfrm>
            <a:off x="383540" y="228600"/>
            <a:ext cx="8376919" cy="307777"/>
          </a:xfrm>
        </p:spPr>
        <p:txBody>
          <a:bodyPr/>
          <a:lstStyle/>
          <a:p>
            <a:r>
              <a:rPr lang="en-US" sz="2000" i="1" dirty="0" smtClean="0">
                <a:latin typeface="Times New Roman" pitchFamily="18" charset="0"/>
                <a:cs typeface="Times New Roman" pitchFamily="18" charset="0"/>
              </a:rPr>
              <a:t>MÁY XÂY DỰNG</a:t>
            </a:r>
            <a:endParaRPr lang="en-US" sz="2000" i="1" dirty="0">
              <a:latin typeface="Times New Roman" pitchFamily="18" charset="0"/>
              <a:cs typeface="Times New Roman" pitchFamily="18" charset="0"/>
            </a:endParaRPr>
          </a:p>
        </p:txBody>
      </p:sp>
      <p:sp>
        <p:nvSpPr>
          <p:cNvPr id="11" name="object 7"/>
          <p:cNvSpPr txBox="1"/>
          <p:nvPr/>
        </p:nvSpPr>
        <p:spPr>
          <a:xfrm>
            <a:off x="384175" y="685800"/>
            <a:ext cx="6092825" cy="5512278"/>
          </a:xfrm>
          <a:prstGeom prst="rect">
            <a:avLst/>
          </a:prstGeom>
        </p:spPr>
        <p:txBody>
          <a:bodyPr vert="horz" wrap="square" lIns="0" tIns="0" rIns="0" bIns="0" rtlCol="0">
            <a:spAutoFit/>
          </a:bodyPr>
          <a:lstStyle/>
          <a:p>
            <a:pPr>
              <a:lnSpc>
                <a:spcPct val="120000"/>
              </a:lnSpc>
            </a:pPr>
            <a:r>
              <a:rPr lang="en-US" sz="2200" b="1" i="1" dirty="0" smtClean="0">
                <a:latin typeface="Tahoma" pitchFamily="34" charset="0"/>
                <a:cs typeface="Tahoma" pitchFamily="34" charset="0"/>
              </a:rPr>
              <a:t>4.2.3. </a:t>
            </a:r>
            <a:r>
              <a:rPr lang="en-US" sz="2200" b="1" i="1" dirty="0" err="1" smtClean="0">
                <a:latin typeface="Tahoma" pitchFamily="34" charset="0"/>
                <a:cs typeface="Tahoma" pitchFamily="34" charset="0"/>
              </a:rPr>
              <a:t>Phương</a:t>
            </a:r>
            <a:r>
              <a:rPr lang="en-US" sz="2200" b="1" i="1" dirty="0" smtClean="0">
                <a:latin typeface="Tahoma" pitchFamily="34" charset="0"/>
                <a:cs typeface="Tahoma" pitchFamily="34" charset="0"/>
              </a:rPr>
              <a:t> </a:t>
            </a:r>
            <a:r>
              <a:rPr lang="en-US" sz="2200" b="1" i="1" dirty="0" err="1" smtClean="0">
                <a:latin typeface="Tahoma" pitchFamily="34" charset="0"/>
                <a:cs typeface="Tahoma" pitchFamily="34" charset="0"/>
              </a:rPr>
              <a:t>pháp</a:t>
            </a:r>
            <a:r>
              <a:rPr lang="en-US" sz="2200" b="1" i="1" dirty="0" smtClean="0">
                <a:latin typeface="Tahoma" pitchFamily="34" charset="0"/>
                <a:cs typeface="Tahoma" pitchFamily="34" charset="0"/>
              </a:rPr>
              <a:t> </a:t>
            </a:r>
            <a:r>
              <a:rPr lang="en-US" sz="2200" b="1" i="1" dirty="0" err="1" smtClean="0">
                <a:latin typeface="Tahoma" pitchFamily="34" charset="0"/>
                <a:cs typeface="Tahoma" pitchFamily="34" charset="0"/>
              </a:rPr>
              <a:t>xói</a:t>
            </a:r>
            <a:r>
              <a:rPr lang="en-US" sz="2200" b="1" i="1" dirty="0" smtClean="0">
                <a:latin typeface="Tahoma" pitchFamily="34" charset="0"/>
                <a:cs typeface="Tahoma" pitchFamily="34" charset="0"/>
              </a:rPr>
              <a:t> </a:t>
            </a:r>
            <a:r>
              <a:rPr lang="en-US" sz="2200" b="1" i="1" dirty="0" err="1" smtClean="0">
                <a:latin typeface="Tahoma" pitchFamily="34" charset="0"/>
                <a:cs typeface="Tahoma" pitchFamily="34" charset="0"/>
              </a:rPr>
              <a:t>nước</a:t>
            </a:r>
            <a:r>
              <a:rPr lang="en-US" sz="2200" b="1" i="1" dirty="0" smtClean="0">
                <a:latin typeface="Tahoma" pitchFamily="34" charset="0"/>
                <a:cs typeface="Tahoma" pitchFamily="34" charset="0"/>
              </a:rPr>
              <a:t> </a:t>
            </a:r>
            <a:r>
              <a:rPr lang="en-US" sz="2200" b="1" i="1" dirty="0" err="1" smtClean="0">
                <a:latin typeface="Tahoma" pitchFamily="34" charset="0"/>
                <a:cs typeface="Tahoma" pitchFamily="34" charset="0"/>
              </a:rPr>
              <a:t>hạ</a:t>
            </a:r>
            <a:r>
              <a:rPr lang="en-US" sz="2200" b="1" i="1" dirty="0" smtClean="0">
                <a:latin typeface="Tahoma" pitchFamily="34" charset="0"/>
                <a:cs typeface="Tahoma" pitchFamily="34" charset="0"/>
              </a:rPr>
              <a:t> </a:t>
            </a:r>
            <a:r>
              <a:rPr lang="en-US" sz="2200" b="1" i="1" dirty="0" err="1" smtClean="0">
                <a:latin typeface="Tahoma" pitchFamily="34" charset="0"/>
                <a:cs typeface="Tahoma" pitchFamily="34" charset="0"/>
              </a:rPr>
              <a:t>cọc</a:t>
            </a:r>
            <a:endParaRPr lang="en-US" sz="2200" b="1" i="1" dirty="0" smtClean="0">
              <a:latin typeface="Tahoma" pitchFamily="34" charset="0"/>
              <a:cs typeface="Tahoma" pitchFamily="34" charset="0"/>
            </a:endParaRPr>
          </a:p>
          <a:p>
            <a:pPr>
              <a:lnSpc>
                <a:spcPct val="120000"/>
              </a:lnSpc>
            </a:pPr>
            <a:r>
              <a:rPr lang="en-US" sz="2200" b="1" i="1" u="sng" dirty="0" err="1">
                <a:latin typeface="Tahoma" pitchFamily="34" charset="0"/>
                <a:cs typeface="Tahoma" pitchFamily="34" charset="0"/>
              </a:rPr>
              <a:t>Hiệu</a:t>
            </a:r>
            <a:r>
              <a:rPr lang="en-US" sz="2200" b="1" i="1" u="sng" dirty="0">
                <a:latin typeface="Tahoma" pitchFamily="34" charset="0"/>
                <a:cs typeface="Tahoma" pitchFamily="34" charset="0"/>
              </a:rPr>
              <a:t> </a:t>
            </a:r>
            <a:r>
              <a:rPr lang="en-US" sz="2200" b="1" i="1" u="sng" dirty="0" err="1">
                <a:latin typeface="Tahoma" pitchFamily="34" charset="0"/>
                <a:cs typeface="Tahoma" pitchFamily="34" charset="0"/>
              </a:rPr>
              <a:t>quả</a:t>
            </a:r>
            <a:r>
              <a:rPr lang="en-US" sz="2200" b="1" i="1" u="sng" dirty="0">
                <a:latin typeface="Tahoma" pitchFamily="34" charset="0"/>
                <a:cs typeface="Tahoma" pitchFamily="34" charset="0"/>
              </a:rPr>
              <a:t> </a:t>
            </a:r>
            <a:r>
              <a:rPr lang="en-US" sz="2200" b="1" i="1" u="sng" dirty="0" err="1">
                <a:latin typeface="Tahoma" pitchFamily="34" charset="0"/>
                <a:cs typeface="Tahoma" pitchFamily="34" charset="0"/>
              </a:rPr>
              <a:t>của</a:t>
            </a:r>
            <a:r>
              <a:rPr lang="en-US" sz="2200" b="1" i="1" u="sng" dirty="0">
                <a:latin typeface="Tahoma" pitchFamily="34" charset="0"/>
                <a:cs typeface="Tahoma" pitchFamily="34" charset="0"/>
              </a:rPr>
              <a:t> </a:t>
            </a:r>
            <a:r>
              <a:rPr lang="en-US" sz="2200" b="1" i="1" u="sng" dirty="0" err="1">
                <a:latin typeface="Tahoma" pitchFamily="34" charset="0"/>
                <a:cs typeface="Tahoma" pitchFamily="34" charset="0"/>
              </a:rPr>
              <a:t>phương</a:t>
            </a:r>
            <a:r>
              <a:rPr lang="en-US" sz="2200" b="1" i="1" u="sng" dirty="0">
                <a:latin typeface="Tahoma" pitchFamily="34" charset="0"/>
                <a:cs typeface="Tahoma" pitchFamily="34" charset="0"/>
              </a:rPr>
              <a:t> </a:t>
            </a:r>
            <a:r>
              <a:rPr lang="en-US" sz="2200" b="1" i="1" u="sng" dirty="0" err="1">
                <a:latin typeface="Tahoma" pitchFamily="34" charset="0"/>
                <a:cs typeface="Tahoma" pitchFamily="34" charset="0"/>
              </a:rPr>
              <a:t>pháp</a:t>
            </a:r>
            <a:r>
              <a:rPr lang="en-US" sz="2200" b="1" i="1" u="sng" dirty="0">
                <a:latin typeface="Tahoma" pitchFamily="34" charset="0"/>
                <a:cs typeface="Tahoma" pitchFamily="34" charset="0"/>
              </a:rPr>
              <a:t> </a:t>
            </a:r>
            <a:r>
              <a:rPr lang="en-US" sz="2200" b="1" i="1" u="sng" dirty="0" err="1">
                <a:latin typeface="Tahoma" pitchFamily="34" charset="0"/>
                <a:cs typeface="Tahoma" pitchFamily="34" charset="0"/>
              </a:rPr>
              <a:t>phun</a:t>
            </a:r>
            <a:r>
              <a:rPr lang="en-US" sz="2200" b="1" i="1" u="sng" dirty="0">
                <a:latin typeface="Tahoma" pitchFamily="34" charset="0"/>
                <a:cs typeface="Tahoma" pitchFamily="34" charset="0"/>
              </a:rPr>
              <a:t> </a:t>
            </a:r>
            <a:r>
              <a:rPr lang="en-US" sz="2200" b="1" i="1" u="sng" dirty="0" err="1">
                <a:latin typeface="Tahoma" pitchFamily="34" charset="0"/>
                <a:cs typeface="Tahoma" pitchFamily="34" charset="0"/>
              </a:rPr>
              <a:t>xói</a:t>
            </a:r>
            <a:r>
              <a:rPr lang="en-US" sz="2200" b="1" i="1" u="sng" dirty="0">
                <a:latin typeface="Tahoma" pitchFamily="34" charset="0"/>
                <a:cs typeface="Tahoma" pitchFamily="34" charset="0"/>
              </a:rPr>
              <a:t> </a:t>
            </a:r>
            <a:r>
              <a:rPr lang="en-US" sz="2200" b="1" i="1" u="sng" dirty="0" err="1" smtClean="0">
                <a:latin typeface="Tahoma" pitchFamily="34" charset="0"/>
                <a:cs typeface="Tahoma" pitchFamily="34" charset="0"/>
              </a:rPr>
              <a:t>nước</a:t>
            </a:r>
            <a:r>
              <a:rPr lang="en-US" sz="2200" i="1" dirty="0" smtClean="0">
                <a:latin typeface="Tahoma" pitchFamily="34" charset="0"/>
                <a:cs typeface="Tahoma" pitchFamily="34" charset="0"/>
              </a:rPr>
              <a:t>:</a:t>
            </a:r>
            <a:endParaRPr lang="en-US" sz="2200" b="1" i="1" dirty="0">
              <a:latin typeface="Tahoma" pitchFamily="34" charset="0"/>
              <a:cs typeface="Tahoma" pitchFamily="34" charset="0"/>
            </a:endParaRPr>
          </a:p>
          <a:p>
            <a:pPr algn="just">
              <a:lnSpc>
                <a:spcPct val="130000"/>
              </a:lnSpc>
            </a:pP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Đối</a:t>
            </a:r>
            <a:r>
              <a:rPr lang="en-US" sz="2200" dirty="0" smtClean="0">
                <a:latin typeface="Tahoma" pitchFamily="34" charset="0"/>
                <a:cs typeface="Tahoma" pitchFamily="34" charset="0"/>
              </a:rPr>
              <a:t> </a:t>
            </a:r>
            <a:r>
              <a:rPr lang="en-US" sz="2200" dirty="0" err="1">
                <a:latin typeface="Tahoma" pitchFamily="34" charset="0"/>
                <a:cs typeface="Tahoma" pitchFamily="34" charset="0"/>
              </a:rPr>
              <a:t>với</a:t>
            </a:r>
            <a:r>
              <a:rPr lang="en-US" sz="2200" dirty="0">
                <a:latin typeface="Tahoma" pitchFamily="34" charset="0"/>
                <a:cs typeface="Tahoma" pitchFamily="34" charset="0"/>
              </a:rPr>
              <a:t> </a:t>
            </a:r>
            <a:r>
              <a:rPr lang="en-US" sz="2200" dirty="0" err="1">
                <a:latin typeface="Tahoma" pitchFamily="34" charset="0"/>
                <a:cs typeface="Tahoma" pitchFamily="34" charset="0"/>
              </a:rPr>
              <a:t>đất</a:t>
            </a:r>
            <a:r>
              <a:rPr lang="en-US" sz="2200" dirty="0">
                <a:latin typeface="Tahoma" pitchFamily="34" charset="0"/>
                <a:cs typeface="Tahoma" pitchFamily="34" charset="0"/>
              </a:rPr>
              <a:t> </a:t>
            </a:r>
            <a:r>
              <a:rPr lang="en-US" sz="2200" dirty="0" err="1">
                <a:latin typeface="Tahoma" pitchFamily="34" charset="0"/>
                <a:cs typeface="Tahoma" pitchFamily="34" charset="0"/>
              </a:rPr>
              <a:t>rời</a:t>
            </a:r>
            <a:r>
              <a:rPr lang="en-US" sz="2200" dirty="0">
                <a:latin typeface="Tahoma" pitchFamily="34" charset="0"/>
                <a:cs typeface="Tahoma" pitchFamily="34" charset="0"/>
              </a:rPr>
              <a:t> </a:t>
            </a:r>
            <a:r>
              <a:rPr lang="en-US" sz="2200" dirty="0" err="1">
                <a:latin typeface="Tahoma" pitchFamily="34" charset="0"/>
                <a:cs typeface="Tahoma" pitchFamily="34" charset="0"/>
              </a:rPr>
              <a:t>hạt</a:t>
            </a:r>
            <a:r>
              <a:rPr lang="en-US" sz="2200" dirty="0">
                <a:latin typeface="Tahoma" pitchFamily="34" charset="0"/>
                <a:cs typeface="Tahoma" pitchFamily="34" charset="0"/>
              </a:rPr>
              <a:t> </a:t>
            </a:r>
            <a:r>
              <a:rPr lang="en-US" sz="2200" dirty="0" err="1">
                <a:latin typeface="Tahoma" pitchFamily="34" charset="0"/>
                <a:cs typeface="Tahoma" pitchFamily="34" charset="0"/>
              </a:rPr>
              <a:t>mịn</a:t>
            </a:r>
            <a:r>
              <a:rPr lang="en-US" sz="2200" dirty="0">
                <a:latin typeface="Tahoma" pitchFamily="34" charset="0"/>
                <a:cs typeface="Tahoma" pitchFamily="34" charset="0"/>
              </a:rPr>
              <a:t> </a:t>
            </a:r>
            <a:r>
              <a:rPr lang="en-US" sz="2200" dirty="0" err="1">
                <a:latin typeface="Tahoma" pitchFamily="34" charset="0"/>
                <a:cs typeface="Tahoma" pitchFamily="34" charset="0"/>
              </a:rPr>
              <a:t>đến</a:t>
            </a:r>
            <a:r>
              <a:rPr lang="en-US" sz="2200" dirty="0">
                <a:latin typeface="Tahoma" pitchFamily="34" charset="0"/>
                <a:cs typeface="Tahoma" pitchFamily="34" charset="0"/>
              </a:rPr>
              <a:t> </a:t>
            </a:r>
            <a:r>
              <a:rPr lang="en-US" sz="2200" dirty="0" err="1">
                <a:latin typeface="Tahoma" pitchFamily="34" charset="0"/>
                <a:cs typeface="Tahoma" pitchFamily="34" charset="0"/>
              </a:rPr>
              <a:t>hạt</a:t>
            </a:r>
            <a:r>
              <a:rPr lang="en-US" sz="2200" dirty="0">
                <a:latin typeface="Tahoma" pitchFamily="34" charset="0"/>
                <a:cs typeface="Tahoma" pitchFamily="34" charset="0"/>
              </a:rPr>
              <a:t> </a:t>
            </a:r>
            <a:r>
              <a:rPr lang="en-US" sz="2200" dirty="0" err="1">
                <a:latin typeface="Tahoma" pitchFamily="34" charset="0"/>
                <a:cs typeface="Tahoma" pitchFamily="34" charset="0"/>
              </a:rPr>
              <a:t>trung</a:t>
            </a:r>
            <a:r>
              <a:rPr lang="en-US" sz="2200" dirty="0">
                <a:latin typeface="Tahoma" pitchFamily="34" charset="0"/>
                <a:cs typeface="Tahoma" pitchFamily="34" charset="0"/>
              </a:rPr>
              <a:t>, </a:t>
            </a:r>
            <a:r>
              <a:rPr lang="en-US" sz="2200" dirty="0" err="1">
                <a:latin typeface="Tahoma" pitchFamily="34" charset="0"/>
                <a:cs typeface="Tahoma" pitchFamily="34" charset="0"/>
              </a:rPr>
              <a:t>xói</a:t>
            </a:r>
            <a:r>
              <a:rPr lang="en-US" sz="2200" dirty="0">
                <a:latin typeface="Tahoma" pitchFamily="34" charset="0"/>
                <a:cs typeface="Tahoma" pitchFamily="34" charset="0"/>
              </a:rPr>
              <a:t> </a:t>
            </a:r>
            <a:r>
              <a:rPr lang="en-US" sz="2200" dirty="0" err="1">
                <a:latin typeface="Tahoma" pitchFamily="34" charset="0"/>
                <a:cs typeface="Tahoma" pitchFamily="34" charset="0"/>
              </a:rPr>
              <a:t>nước</a:t>
            </a:r>
            <a:r>
              <a:rPr lang="en-US" sz="2200" dirty="0">
                <a:latin typeface="Tahoma" pitchFamily="34" charset="0"/>
                <a:cs typeface="Tahoma" pitchFamily="34" charset="0"/>
              </a:rPr>
              <a:t> </a:t>
            </a:r>
            <a:r>
              <a:rPr lang="en-US" sz="2200" dirty="0" err="1">
                <a:latin typeface="Tahoma" pitchFamily="34" charset="0"/>
                <a:cs typeface="Tahoma" pitchFamily="34" charset="0"/>
              </a:rPr>
              <a:t>làm</a:t>
            </a:r>
            <a:r>
              <a:rPr lang="en-US" sz="2200" dirty="0">
                <a:latin typeface="Tahoma" pitchFamily="34" charset="0"/>
                <a:cs typeface="Tahoma" pitchFamily="34" charset="0"/>
              </a:rPr>
              <a:t> </a:t>
            </a:r>
            <a:r>
              <a:rPr lang="en-US" sz="2200" dirty="0" err="1">
                <a:latin typeface="Tahoma" pitchFamily="34" charset="0"/>
                <a:cs typeface="Tahoma" pitchFamily="34" charset="0"/>
              </a:rPr>
              <a:t>tăng</a:t>
            </a:r>
            <a:r>
              <a:rPr lang="en-US" sz="2200" dirty="0">
                <a:latin typeface="Tahoma" pitchFamily="34" charset="0"/>
                <a:cs typeface="Tahoma" pitchFamily="34" charset="0"/>
              </a:rPr>
              <a:t> </a:t>
            </a:r>
            <a:r>
              <a:rPr lang="en-US" sz="2200" dirty="0" err="1">
                <a:latin typeface="Tahoma" pitchFamily="34" charset="0"/>
                <a:cs typeface="Tahoma" pitchFamily="34" charset="0"/>
              </a:rPr>
              <a:t>áp</a:t>
            </a:r>
            <a:r>
              <a:rPr lang="en-US" sz="2200" dirty="0">
                <a:latin typeface="Tahoma" pitchFamily="34" charset="0"/>
                <a:cs typeface="Tahoma" pitchFamily="34" charset="0"/>
              </a:rPr>
              <a:t> </a:t>
            </a:r>
            <a:r>
              <a:rPr lang="en-US" sz="2200" dirty="0" err="1">
                <a:latin typeface="Tahoma" pitchFamily="34" charset="0"/>
                <a:cs typeface="Tahoma" pitchFamily="34" charset="0"/>
              </a:rPr>
              <a:t>lực</a:t>
            </a:r>
            <a:r>
              <a:rPr lang="en-US" sz="2200" dirty="0">
                <a:latin typeface="Tahoma" pitchFamily="34" charset="0"/>
                <a:cs typeface="Tahoma" pitchFamily="34" charset="0"/>
              </a:rPr>
              <a:t> </a:t>
            </a:r>
            <a:r>
              <a:rPr lang="en-US" sz="2200" dirty="0" err="1">
                <a:latin typeface="Tahoma" pitchFamily="34" charset="0"/>
                <a:cs typeface="Tahoma" pitchFamily="34" charset="0"/>
              </a:rPr>
              <a:t>nước</a:t>
            </a:r>
            <a:r>
              <a:rPr lang="en-US" sz="2200" dirty="0">
                <a:latin typeface="Tahoma" pitchFamily="34" charset="0"/>
                <a:cs typeface="Tahoma" pitchFamily="34" charset="0"/>
              </a:rPr>
              <a:t> </a:t>
            </a:r>
            <a:r>
              <a:rPr lang="en-US" sz="2200" dirty="0" err="1">
                <a:latin typeface="Tahoma" pitchFamily="34" charset="0"/>
                <a:cs typeface="Tahoma" pitchFamily="34" charset="0"/>
              </a:rPr>
              <a:t>lỗ</a:t>
            </a:r>
            <a:r>
              <a:rPr lang="en-US" sz="2200" dirty="0">
                <a:latin typeface="Tahoma" pitchFamily="34" charset="0"/>
                <a:cs typeface="Tahoma" pitchFamily="34" charset="0"/>
              </a:rPr>
              <a:t> </a:t>
            </a:r>
            <a:r>
              <a:rPr lang="en-US" sz="2200" dirty="0" err="1">
                <a:latin typeface="Tahoma" pitchFamily="34" charset="0"/>
                <a:cs typeface="Tahoma" pitchFamily="34" charset="0"/>
              </a:rPr>
              <a:t>rỗng</a:t>
            </a:r>
            <a:r>
              <a:rPr lang="en-US" sz="2200" dirty="0">
                <a:latin typeface="Tahoma" pitchFamily="34" charset="0"/>
                <a:cs typeface="Tahoma" pitchFamily="34" charset="0"/>
              </a:rPr>
              <a:t> </a:t>
            </a:r>
            <a:r>
              <a:rPr lang="en-US" sz="2200" dirty="0" err="1">
                <a:latin typeface="Tahoma" pitchFamily="34" charset="0"/>
                <a:cs typeface="Tahoma" pitchFamily="34" charset="0"/>
              </a:rPr>
              <a:t>cục</a:t>
            </a:r>
            <a:r>
              <a:rPr lang="en-US" sz="2200" dirty="0">
                <a:latin typeface="Tahoma" pitchFamily="34" charset="0"/>
                <a:cs typeface="Tahoma" pitchFamily="34" charset="0"/>
              </a:rPr>
              <a:t> </a:t>
            </a:r>
            <a:r>
              <a:rPr lang="en-US" sz="2200" dirty="0" err="1">
                <a:latin typeface="Tahoma" pitchFamily="34" charset="0"/>
                <a:cs typeface="Tahoma" pitchFamily="34" charset="0"/>
              </a:rPr>
              <a:t>bộ</a:t>
            </a:r>
            <a:r>
              <a:rPr lang="en-US" sz="2200" dirty="0">
                <a:latin typeface="Tahoma" pitchFamily="34" charset="0"/>
                <a:cs typeface="Tahoma" pitchFamily="34" charset="0"/>
              </a:rPr>
              <a:t> </a:t>
            </a:r>
            <a:r>
              <a:rPr lang="en-US" sz="2200" dirty="0" err="1">
                <a:latin typeface="Tahoma" pitchFamily="34" charset="0"/>
                <a:cs typeface="Tahoma" pitchFamily="34" charset="0"/>
              </a:rPr>
              <a:t>làm</a:t>
            </a:r>
            <a:r>
              <a:rPr lang="en-US" sz="2200" dirty="0">
                <a:latin typeface="Tahoma" pitchFamily="34" charset="0"/>
                <a:cs typeface="Tahoma" pitchFamily="34" charset="0"/>
              </a:rPr>
              <a:t> </a:t>
            </a:r>
            <a:r>
              <a:rPr lang="en-US" sz="2200" dirty="0" err="1">
                <a:latin typeface="Tahoma" pitchFamily="34" charset="0"/>
                <a:cs typeface="Tahoma" pitchFamily="34" charset="0"/>
              </a:rPr>
              <a:t>giảm</a:t>
            </a:r>
            <a:r>
              <a:rPr lang="en-US" sz="2200" dirty="0">
                <a:latin typeface="Tahoma" pitchFamily="34" charset="0"/>
                <a:cs typeface="Tahoma" pitchFamily="34" charset="0"/>
              </a:rPr>
              <a:t> </a:t>
            </a:r>
            <a:r>
              <a:rPr lang="en-US" sz="2200" dirty="0" err="1">
                <a:latin typeface="Tahoma" pitchFamily="34" charset="0"/>
                <a:cs typeface="Tahoma" pitchFamily="34" charset="0"/>
              </a:rPr>
              <a:t>đi</a:t>
            </a:r>
            <a:r>
              <a:rPr lang="en-US" sz="2200" dirty="0">
                <a:latin typeface="Tahoma" pitchFamily="34" charset="0"/>
                <a:cs typeface="Tahoma" pitchFamily="34" charset="0"/>
              </a:rPr>
              <a:t> ma </a:t>
            </a:r>
            <a:r>
              <a:rPr lang="en-US" sz="2200" dirty="0" err="1">
                <a:latin typeface="Tahoma" pitchFamily="34" charset="0"/>
                <a:cs typeface="Tahoma" pitchFamily="34" charset="0"/>
              </a:rPr>
              <a:t>sát</a:t>
            </a:r>
            <a:r>
              <a:rPr lang="en-US" sz="2200" dirty="0">
                <a:latin typeface="Tahoma" pitchFamily="34" charset="0"/>
                <a:cs typeface="Tahoma" pitchFamily="34" charset="0"/>
              </a:rPr>
              <a:t> </a:t>
            </a:r>
            <a:r>
              <a:rPr lang="en-US" sz="2200" dirty="0" err="1">
                <a:latin typeface="Tahoma" pitchFamily="34" charset="0"/>
                <a:cs typeface="Tahoma" pitchFamily="34" charset="0"/>
              </a:rPr>
              <a:t>giữa</a:t>
            </a:r>
            <a:r>
              <a:rPr lang="en-US" sz="2200" dirty="0">
                <a:latin typeface="Tahoma" pitchFamily="34" charset="0"/>
                <a:cs typeface="Tahoma" pitchFamily="34" charset="0"/>
              </a:rPr>
              <a:t> </a:t>
            </a:r>
            <a:r>
              <a:rPr lang="en-US" sz="2200" dirty="0" err="1">
                <a:latin typeface="Tahoma" pitchFamily="34" charset="0"/>
                <a:cs typeface="Tahoma" pitchFamily="34" charset="0"/>
              </a:rPr>
              <a:t>các</a:t>
            </a:r>
            <a:r>
              <a:rPr lang="en-US" sz="2200" dirty="0">
                <a:latin typeface="Tahoma" pitchFamily="34" charset="0"/>
                <a:cs typeface="Tahoma" pitchFamily="34" charset="0"/>
              </a:rPr>
              <a:t> </a:t>
            </a:r>
            <a:r>
              <a:rPr lang="en-US" sz="2200" dirty="0" err="1">
                <a:latin typeface="Tahoma" pitchFamily="34" charset="0"/>
                <a:cs typeface="Tahoma" pitchFamily="34" charset="0"/>
              </a:rPr>
              <a:t>hạt</a:t>
            </a:r>
            <a:r>
              <a:rPr lang="en-US" sz="2200" dirty="0">
                <a:latin typeface="Tahoma" pitchFamily="34" charset="0"/>
                <a:cs typeface="Tahoma" pitchFamily="34" charset="0"/>
              </a:rPr>
              <a:t> </a:t>
            </a:r>
            <a:r>
              <a:rPr lang="en-US" sz="2200" dirty="0" err="1" smtClean="0">
                <a:latin typeface="Tahoma" pitchFamily="34" charset="0"/>
                <a:cs typeface="Tahoma" pitchFamily="34" charset="0"/>
              </a:rPr>
              <a:t>đất</a:t>
            </a:r>
            <a:r>
              <a:rPr lang="en-US" sz="2200" dirty="0" smtClean="0">
                <a:latin typeface="Tahoma" pitchFamily="34" charset="0"/>
                <a:cs typeface="Tahoma" pitchFamily="34" charset="0"/>
              </a:rPr>
              <a:t>.</a:t>
            </a:r>
          </a:p>
          <a:p>
            <a:pPr algn="just">
              <a:lnSpc>
                <a:spcPct val="130000"/>
              </a:lnSpc>
            </a:pPr>
            <a:r>
              <a:rPr lang="en-US" sz="2200" dirty="0" smtClean="0">
                <a:latin typeface="Tahoma" pitchFamily="34" charset="0"/>
                <a:cs typeface="Tahoma" pitchFamily="34" charset="0"/>
              </a:rPr>
              <a:t>- </a:t>
            </a:r>
            <a:r>
              <a:rPr lang="en-US" sz="2200" dirty="0" err="1">
                <a:latin typeface="Tahoma" pitchFamily="34" charset="0"/>
                <a:cs typeface="Tahoma" pitchFamily="34" charset="0"/>
              </a:rPr>
              <a:t>Đối</a:t>
            </a:r>
            <a:r>
              <a:rPr lang="en-US" sz="2200" dirty="0">
                <a:latin typeface="Tahoma" pitchFamily="34" charset="0"/>
                <a:cs typeface="Tahoma" pitchFamily="34" charset="0"/>
              </a:rPr>
              <a:t> </a:t>
            </a:r>
            <a:r>
              <a:rPr lang="en-US" sz="2200" dirty="0" err="1">
                <a:latin typeface="Tahoma" pitchFamily="34" charset="0"/>
                <a:cs typeface="Tahoma" pitchFamily="34" charset="0"/>
              </a:rPr>
              <a:t>với</a:t>
            </a:r>
            <a:r>
              <a:rPr lang="en-US" sz="2200" dirty="0">
                <a:latin typeface="Tahoma" pitchFamily="34" charset="0"/>
                <a:cs typeface="Tahoma" pitchFamily="34" charset="0"/>
              </a:rPr>
              <a:t> </a:t>
            </a:r>
            <a:r>
              <a:rPr lang="en-US" sz="2200" dirty="0" err="1">
                <a:latin typeface="Tahoma" pitchFamily="34" charset="0"/>
                <a:cs typeface="Tahoma" pitchFamily="34" charset="0"/>
              </a:rPr>
              <a:t>đất</a:t>
            </a:r>
            <a:r>
              <a:rPr lang="en-US" sz="2200" dirty="0">
                <a:latin typeface="Tahoma" pitchFamily="34" charset="0"/>
                <a:cs typeface="Tahoma" pitchFamily="34" charset="0"/>
              </a:rPr>
              <a:t> </a:t>
            </a:r>
            <a:r>
              <a:rPr lang="en-US" sz="2200" dirty="0" err="1">
                <a:latin typeface="Tahoma" pitchFamily="34" charset="0"/>
                <a:cs typeface="Tahoma" pitchFamily="34" charset="0"/>
              </a:rPr>
              <a:t>rời</a:t>
            </a:r>
            <a:r>
              <a:rPr lang="en-US" sz="2200" dirty="0">
                <a:latin typeface="Tahoma" pitchFamily="34" charset="0"/>
                <a:cs typeface="Tahoma" pitchFamily="34" charset="0"/>
              </a:rPr>
              <a:t> </a:t>
            </a:r>
            <a:r>
              <a:rPr lang="en-US" sz="2200" dirty="0" err="1">
                <a:latin typeface="Tahoma" pitchFamily="34" charset="0"/>
                <a:cs typeface="Tahoma" pitchFamily="34" charset="0"/>
              </a:rPr>
              <a:t>hạt</a:t>
            </a:r>
            <a:r>
              <a:rPr lang="en-US" sz="2200" dirty="0">
                <a:latin typeface="Tahoma" pitchFamily="34" charset="0"/>
                <a:cs typeface="Tahoma" pitchFamily="34" charset="0"/>
              </a:rPr>
              <a:t> </a:t>
            </a:r>
            <a:r>
              <a:rPr lang="en-US" sz="2200" dirty="0" err="1">
                <a:latin typeface="Tahoma" pitchFamily="34" charset="0"/>
                <a:cs typeface="Tahoma" pitchFamily="34" charset="0"/>
              </a:rPr>
              <a:t>thô</a:t>
            </a:r>
            <a:r>
              <a:rPr lang="en-US" sz="2200" dirty="0">
                <a:latin typeface="Tahoma" pitchFamily="34" charset="0"/>
                <a:cs typeface="Tahoma" pitchFamily="34" charset="0"/>
              </a:rPr>
              <a:t>, </a:t>
            </a:r>
            <a:r>
              <a:rPr lang="en-US" sz="2200" dirty="0" err="1">
                <a:latin typeface="Tahoma" pitchFamily="34" charset="0"/>
                <a:cs typeface="Tahoma" pitchFamily="34" charset="0"/>
              </a:rPr>
              <a:t>xói</a:t>
            </a:r>
            <a:r>
              <a:rPr lang="en-US" sz="2200" dirty="0">
                <a:latin typeface="Tahoma" pitchFamily="34" charset="0"/>
                <a:cs typeface="Tahoma" pitchFamily="34" charset="0"/>
              </a:rPr>
              <a:t> </a:t>
            </a:r>
            <a:r>
              <a:rPr lang="en-US" sz="2200" dirty="0" err="1">
                <a:latin typeface="Tahoma" pitchFamily="34" charset="0"/>
                <a:cs typeface="Tahoma" pitchFamily="34" charset="0"/>
              </a:rPr>
              <a:t>nước</a:t>
            </a:r>
            <a:r>
              <a:rPr lang="en-US" sz="2200" dirty="0">
                <a:latin typeface="Tahoma" pitchFamily="34" charset="0"/>
                <a:cs typeface="Tahoma" pitchFamily="34" charset="0"/>
              </a:rPr>
              <a:t> </a:t>
            </a:r>
            <a:r>
              <a:rPr lang="en-US" sz="2200" dirty="0" err="1">
                <a:latin typeface="Tahoma" pitchFamily="34" charset="0"/>
                <a:cs typeface="Tahoma" pitchFamily="34" charset="0"/>
              </a:rPr>
              <a:t>làm</a:t>
            </a:r>
            <a:r>
              <a:rPr lang="en-US" sz="2200" dirty="0">
                <a:latin typeface="Tahoma" pitchFamily="34" charset="0"/>
                <a:cs typeface="Tahoma" pitchFamily="34" charset="0"/>
              </a:rPr>
              <a:t> </a:t>
            </a:r>
            <a:r>
              <a:rPr lang="en-US" sz="2200" dirty="0" err="1">
                <a:latin typeface="Tahoma" pitchFamily="34" charset="0"/>
                <a:cs typeface="Tahoma" pitchFamily="34" charset="0"/>
              </a:rPr>
              <a:t>xáo</a:t>
            </a:r>
            <a:r>
              <a:rPr lang="en-US" sz="2200" dirty="0">
                <a:latin typeface="Tahoma" pitchFamily="34" charset="0"/>
                <a:cs typeface="Tahoma" pitchFamily="34" charset="0"/>
              </a:rPr>
              <a:t> </a:t>
            </a:r>
            <a:r>
              <a:rPr lang="en-US" sz="2200" dirty="0" err="1">
                <a:latin typeface="Tahoma" pitchFamily="34" charset="0"/>
                <a:cs typeface="Tahoma" pitchFamily="34" charset="0"/>
              </a:rPr>
              <a:t>động</a:t>
            </a:r>
            <a:r>
              <a:rPr lang="en-US" sz="2200" dirty="0">
                <a:latin typeface="Tahoma" pitchFamily="34" charset="0"/>
                <a:cs typeface="Tahoma" pitchFamily="34" charset="0"/>
              </a:rPr>
              <a:t> </a:t>
            </a:r>
            <a:r>
              <a:rPr lang="en-US" sz="2200" dirty="0" err="1">
                <a:latin typeface="Tahoma" pitchFamily="34" charset="0"/>
                <a:cs typeface="Tahoma" pitchFamily="34" charset="0"/>
              </a:rPr>
              <a:t>các</a:t>
            </a:r>
            <a:r>
              <a:rPr lang="en-US" sz="2200" dirty="0">
                <a:latin typeface="Tahoma" pitchFamily="34" charset="0"/>
                <a:cs typeface="Tahoma" pitchFamily="34" charset="0"/>
              </a:rPr>
              <a:t> </a:t>
            </a:r>
            <a:r>
              <a:rPr lang="en-US" sz="2200" dirty="0" err="1">
                <a:latin typeface="Tahoma" pitchFamily="34" charset="0"/>
                <a:cs typeface="Tahoma" pitchFamily="34" charset="0"/>
              </a:rPr>
              <a:t>hạt</a:t>
            </a:r>
            <a:r>
              <a:rPr lang="en-US" sz="2200" dirty="0">
                <a:latin typeface="Tahoma" pitchFamily="34" charset="0"/>
                <a:cs typeface="Tahoma" pitchFamily="34" charset="0"/>
              </a:rPr>
              <a:t> </a:t>
            </a:r>
            <a:r>
              <a:rPr lang="en-US" sz="2200" dirty="0" err="1">
                <a:latin typeface="Tahoma" pitchFamily="34" charset="0"/>
                <a:cs typeface="Tahoma" pitchFamily="34" charset="0"/>
              </a:rPr>
              <a:t>đất</a:t>
            </a:r>
            <a:r>
              <a:rPr lang="en-US" sz="2200" dirty="0">
                <a:latin typeface="Tahoma" pitchFamily="34" charset="0"/>
                <a:cs typeface="Tahoma" pitchFamily="34" charset="0"/>
              </a:rPr>
              <a:t> </a:t>
            </a:r>
            <a:r>
              <a:rPr lang="en-US" sz="2200" dirty="0" err="1">
                <a:latin typeface="Tahoma" pitchFamily="34" charset="0"/>
                <a:cs typeface="Tahoma" pitchFamily="34" charset="0"/>
              </a:rPr>
              <a:t>đá</a:t>
            </a:r>
            <a:r>
              <a:rPr lang="en-US" sz="2200" dirty="0">
                <a:latin typeface="Tahoma" pitchFamily="34" charset="0"/>
                <a:cs typeface="Tahoma" pitchFamily="34" charset="0"/>
              </a:rPr>
              <a:t> </a:t>
            </a:r>
            <a:r>
              <a:rPr lang="en-US" sz="2200" dirty="0" err="1">
                <a:latin typeface="Tahoma" pitchFamily="34" charset="0"/>
                <a:cs typeface="Tahoma" pitchFamily="34" charset="0"/>
              </a:rPr>
              <a:t>làm</a:t>
            </a:r>
            <a:r>
              <a:rPr lang="en-US" sz="2200" dirty="0">
                <a:latin typeface="Tahoma" pitchFamily="34" charset="0"/>
                <a:cs typeface="Tahoma" pitchFamily="34" charset="0"/>
              </a:rPr>
              <a:t> </a:t>
            </a:r>
            <a:r>
              <a:rPr lang="en-US" sz="2200" dirty="0" err="1">
                <a:latin typeface="Tahoma" pitchFamily="34" charset="0"/>
                <a:cs typeface="Tahoma" pitchFamily="34" charset="0"/>
              </a:rPr>
              <a:t>giảm</a:t>
            </a:r>
            <a:r>
              <a:rPr lang="en-US" sz="2200" dirty="0">
                <a:latin typeface="Tahoma" pitchFamily="34" charset="0"/>
                <a:cs typeface="Tahoma" pitchFamily="34" charset="0"/>
              </a:rPr>
              <a:t> </a:t>
            </a:r>
            <a:r>
              <a:rPr lang="en-US" sz="2200" dirty="0" err="1">
                <a:latin typeface="Tahoma" pitchFamily="34" charset="0"/>
                <a:cs typeface="Tahoma" pitchFamily="34" charset="0"/>
              </a:rPr>
              <a:t>đi</a:t>
            </a:r>
            <a:r>
              <a:rPr lang="en-US" sz="2200" dirty="0">
                <a:latin typeface="Tahoma" pitchFamily="34" charset="0"/>
                <a:cs typeface="Tahoma" pitchFamily="34" charset="0"/>
              </a:rPr>
              <a:t> </a:t>
            </a:r>
            <a:r>
              <a:rPr lang="en-US" sz="2200" dirty="0" err="1">
                <a:latin typeface="Tahoma" pitchFamily="34" charset="0"/>
                <a:cs typeface="Tahoma" pitchFamily="34" charset="0"/>
              </a:rPr>
              <a:t>sức</a:t>
            </a:r>
            <a:r>
              <a:rPr lang="en-US" sz="2200" dirty="0">
                <a:latin typeface="Tahoma" pitchFamily="34" charset="0"/>
                <a:cs typeface="Tahoma" pitchFamily="34" charset="0"/>
              </a:rPr>
              <a:t> </a:t>
            </a:r>
            <a:r>
              <a:rPr lang="en-US" sz="2200" dirty="0" err="1">
                <a:latin typeface="Tahoma" pitchFamily="34" charset="0"/>
                <a:cs typeface="Tahoma" pitchFamily="34" charset="0"/>
              </a:rPr>
              <a:t>kháng</a:t>
            </a:r>
            <a:r>
              <a:rPr lang="en-US" sz="2200" dirty="0">
                <a:latin typeface="Tahoma" pitchFamily="34" charset="0"/>
                <a:cs typeface="Tahoma" pitchFamily="34" charset="0"/>
              </a:rPr>
              <a:t> </a:t>
            </a:r>
            <a:r>
              <a:rPr lang="en-US" sz="2200" dirty="0" err="1">
                <a:latin typeface="Tahoma" pitchFamily="34" charset="0"/>
                <a:cs typeface="Tahoma" pitchFamily="34" charset="0"/>
              </a:rPr>
              <a:t>mũi</a:t>
            </a:r>
            <a:r>
              <a:rPr lang="en-US" sz="2200" dirty="0">
                <a:latin typeface="Tahoma" pitchFamily="34" charset="0"/>
                <a:cs typeface="Tahoma" pitchFamily="34" charset="0"/>
              </a:rPr>
              <a:t> </a:t>
            </a:r>
            <a:r>
              <a:rPr lang="en-US" sz="2200" dirty="0" err="1">
                <a:latin typeface="Tahoma" pitchFamily="34" charset="0"/>
                <a:cs typeface="Tahoma" pitchFamily="34" charset="0"/>
              </a:rPr>
              <a:t>trong</a:t>
            </a:r>
            <a:r>
              <a:rPr lang="en-US" sz="2200" dirty="0">
                <a:latin typeface="Tahoma" pitchFamily="34" charset="0"/>
                <a:cs typeface="Tahoma" pitchFamily="34" charset="0"/>
              </a:rPr>
              <a:t> </a:t>
            </a:r>
            <a:r>
              <a:rPr lang="en-US" sz="2200" dirty="0" err="1">
                <a:latin typeface="Tahoma" pitchFamily="34" charset="0"/>
                <a:cs typeface="Tahoma" pitchFamily="34" charset="0"/>
              </a:rPr>
              <a:t>quá</a:t>
            </a:r>
            <a:r>
              <a:rPr lang="en-US" sz="2200" dirty="0">
                <a:latin typeface="Tahoma" pitchFamily="34" charset="0"/>
                <a:cs typeface="Tahoma" pitchFamily="34" charset="0"/>
              </a:rPr>
              <a:t> </a:t>
            </a:r>
            <a:r>
              <a:rPr lang="en-US" sz="2200" dirty="0" err="1">
                <a:latin typeface="Tahoma" pitchFamily="34" charset="0"/>
                <a:cs typeface="Tahoma" pitchFamily="34" charset="0"/>
              </a:rPr>
              <a:t>trình</a:t>
            </a:r>
            <a:r>
              <a:rPr lang="en-US" sz="2200" dirty="0">
                <a:latin typeface="Tahoma" pitchFamily="34" charset="0"/>
                <a:cs typeface="Tahoma" pitchFamily="34" charset="0"/>
              </a:rPr>
              <a:t> </a:t>
            </a:r>
            <a:r>
              <a:rPr lang="en-US" sz="2200" dirty="0" err="1">
                <a:latin typeface="Tahoma" pitchFamily="34" charset="0"/>
                <a:cs typeface="Tahoma" pitchFamily="34" charset="0"/>
              </a:rPr>
              <a:t>hạ</a:t>
            </a:r>
            <a:r>
              <a:rPr lang="en-US" sz="2200" dirty="0">
                <a:latin typeface="Tahoma" pitchFamily="34" charset="0"/>
                <a:cs typeface="Tahoma" pitchFamily="34" charset="0"/>
              </a:rPr>
              <a:t> </a:t>
            </a:r>
            <a:r>
              <a:rPr lang="en-US" sz="2200" dirty="0" err="1">
                <a:latin typeface="Tahoma" pitchFamily="34" charset="0"/>
                <a:cs typeface="Tahoma" pitchFamily="34" charset="0"/>
              </a:rPr>
              <a:t>cừ</a:t>
            </a:r>
            <a:r>
              <a:rPr lang="en-US" sz="2200" dirty="0" smtClean="0">
                <a:latin typeface="Tahoma" pitchFamily="34" charset="0"/>
                <a:cs typeface="Tahoma" pitchFamily="34" charset="0"/>
              </a:rPr>
              <a:t>;</a:t>
            </a:r>
          </a:p>
          <a:p>
            <a:pPr algn="just">
              <a:lnSpc>
                <a:spcPct val="130000"/>
              </a:lnSpc>
            </a:pPr>
            <a:r>
              <a:rPr lang="en-US" sz="2200" dirty="0" smtClean="0">
                <a:latin typeface="Tahoma" pitchFamily="34" charset="0"/>
                <a:cs typeface="Tahoma" pitchFamily="34" charset="0"/>
              </a:rPr>
              <a:t>- </a:t>
            </a:r>
            <a:r>
              <a:rPr lang="en-US" sz="2200" dirty="0" err="1">
                <a:latin typeface="Tahoma" pitchFamily="34" charset="0"/>
                <a:cs typeface="Tahoma" pitchFamily="34" charset="0"/>
              </a:rPr>
              <a:t>Đối</a:t>
            </a:r>
            <a:r>
              <a:rPr lang="en-US" sz="2200" dirty="0">
                <a:latin typeface="Tahoma" pitchFamily="34" charset="0"/>
                <a:cs typeface="Tahoma" pitchFamily="34" charset="0"/>
              </a:rPr>
              <a:t> </a:t>
            </a:r>
            <a:r>
              <a:rPr lang="en-US" sz="2200" dirty="0" err="1">
                <a:latin typeface="Tahoma" pitchFamily="34" charset="0"/>
                <a:cs typeface="Tahoma" pitchFamily="34" charset="0"/>
              </a:rPr>
              <a:t>với</a:t>
            </a:r>
            <a:r>
              <a:rPr lang="en-US" sz="2200" dirty="0">
                <a:latin typeface="Tahoma" pitchFamily="34" charset="0"/>
                <a:cs typeface="Tahoma" pitchFamily="34" charset="0"/>
              </a:rPr>
              <a:t> </a:t>
            </a:r>
            <a:r>
              <a:rPr lang="en-US" sz="2200" dirty="0" err="1">
                <a:latin typeface="Tahoma" pitchFamily="34" charset="0"/>
                <a:cs typeface="Tahoma" pitchFamily="34" charset="0"/>
              </a:rPr>
              <a:t>đất</a:t>
            </a:r>
            <a:r>
              <a:rPr lang="en-US" sz="2200" dirty="0">
                <a:latin typeface="Tahoma" pitchFamily="34" charset="0"/>
                <a:cs typeface="Tahoma" pitchFamily="34" charset="0"/>
              </a:rPr>
              <a:t> </a:t>
            </a:r>
            <a:r>
              <a:rPr lang="en-US" sz="2200" dirty="0" err="1">
                <a:latin typeface="Tahoma" pitchFamily="34" charset="0"/>
                <a:cs typeface="Tahoma" pitchFamily="34" charset="0"/>
              </a:rPr>
              <a:t>dính</a:t>
            </a:r>
            <a:r>
              <a:rPr lang="en-US" sz="2200" dirty="0">
                <a:latin typeface="Tahoma" pitchFamily="34" charset="0"/>
                <a:cs typeface="Tahoma" pitchFamily="34" charset="0"/>
              </a:rPr>
              <a:t>, </a:t>
            </a:r>
            <a:r>
              <a:rPr lang="en-US" sz="2200" dirty="0" err="1">
                <a:latin typeface="Tahoma" pitchFamily="34" charset="0"/>
                <a:cs typeface="Tahoma" pitchFamily="34" charset="0"/>
              </a:rPr>
              <a:t>xói</a:t>
            </a:r>
            <a:r>
              <a:rPr lang="en-US" sz="2200" dirty="0">
                <a:latin typeface="Tahoma" pitchFamily="34" charset="0"/>
                <a:cs typeface="Tahoma" pitchFamily="34" charset="0"/>
              </a:rPr>
              <a:t> </a:t>
            </a:r>
            <a:r>
              <a:rPr lang="en-US" sz="2200" dirty="0" err="1">
                <a:latin typeface="Tahoma" pitchFamily="34" charset="0"/>
                <a:cs typeface="Tahoma" pitchFamily="34" charset="0"/>
              </a:rPr>
              <a:t>nước</a:t>
            </a:r>
            <a:r>
              <a:rPr lang="en-US" sz="2200" dirty="0">
                <a:latin typeface="Tahoma" pitchFamily="34" charset="0"/>
                <a:cs typeface="Tahoma" pitchFamily="34" charset="0"/>
              </a:rPr>
              <a:t> </a:t>
            </a:r>
            <a:r>
              <a:rPr lang="en-US" sz="2200" dirty="0" err="1">
                <a:latin typeface="Tahoma" pitchFamily="34" charset="0"/>
                <a:cs typeface="Tahoma" pitchFamily="34" charset="0"/>
              </a:rPr>
              <a:t>làm</a:t>
            </a:r>
            <a:r>
              <a:rPr lang="en-US" sz="2200" dirty="0">
                <a:latin typeface="Tahoma" pitchFamily="34" charset="0"/>
                <a:cs typeface="Tahoma" pitchFamily="34" charset="0"/>
              </a:rPr>
              <a:t> </a:t>
            </a:r>
            <a:r>
              <a:rPr lang="en-US" sz="2200" dirty="0" err="1">
                <a:latin typeface="Tahoma" pitchFamily="34" charset="0"/>
                <a:cs typeface="Tahoma" pitchFamily="34" charset="0"/>
              </a:rPr>
              <a:t>giảm</a:t>
            </a:r>
            <a:r>
              <a:rPr lang="en-US" sz="2200" dirty="0">
                <a:latin typeface="Tahoma" pitchFamily="34" charset="0"/>
                <a:cs typeface="Tahoma" pitchFamily="34" charset="0"/>
              </a:rPr>
              <a:t> </a:t>
            </a:r>
            <a:r>
              <a:rPr lang="en-US" sz="2200" dirty="0" err="1">
                <a:latin typeface="Tahoma" pitchFamily="34" charset="0"/>
                <a:cs typeface="Tahoma" pitchFamily="34" charset="0"/>
              </a:rPr>
              <a:t>lực</a:t>
            </a:r>
            <a:r>
              <a:rPr lang="en-US" sz="2200" dirty="0">
                <a:latin typeface="Tahoma" pitchFamily="34" charset="0"/>
                <a:cs typeface="Tahoma" pitchFamily="34" charset="0"/>
              </a:rPr>
              <a:t> </a:t>
            </a:r>
            <a:r>
              <a:rPr lang="en-US" sz="2200" dirty="0" err="1">
                <a:latin typeface="Tahoma" pitchFamily="34" charset="0"/>
                <a:cs typeface="Tahoma" pitchFamily="34" charset="0"/>
              </a:rPr>
              <a:t>dính</a:t>
            </a:r>
            <a:r>
              <a:rPr lang="en-US" sz="2200" dirty="0">
                <a:latin typeface="Tahoma" pitchFamily="34" charset="0"/>
                <a:cs typeface="Tahoma" pitchFamily="34" charset="0"/>
              </a:rPr>
              <a:t> </a:t>
            </a:r>
            <a:r>
              <a:rPr lang="en-US" sz="2200" dirty="0" err="1">
                <a:latin typeface="Tahoma" pitchFamily="34" charset="0"/>
                <a:cs typeface="Tahoma" pitchFamily="34" charset="0"/>
              </a:rPr>
              <a:t>giữa</a:t>
            </a:r>
            <a:r>
              <a:rPr lang="en-US" sz="2200" dirty="0">
                <a:latin typeface="Tahoma" pitchFamily="34" charset="0"/>
                <a:cs typeface="Tahoma" pitchFamily="34" charset="0"/>
              </a:rPr>
              <a:t> </a:t>
            </a:r>
            <a:r>
              <a:rPr lang="en-US" sz="2200" dirty="0" err="1">
                <a:latin typeface="Tahoma" pitchFamily="34" charset="0"/>
                <a:cs typeface="Tahoma" pitchFamily="34" charset="0"/>
              </a:rPr>
              <a:t>cừ</a:t>
            </a:r>
            <a:r>
              <a:rPr lang="en-US" sz="2200" dirty="0">
                <a:latin typeface="Tahoma" pitchFamily="34" charset="0"/>
                <a:cs typeface="Tahoma" pitchFamily="34" charset="0"/>
              </a:rPr>
              <a:t> </a:t>
            </a:r>
            <a:r>
              <a:rPr lang="en-US" sz="2200" dirty="0" err="1">
                <a:latin typeface="Tahoma" pitchFamily="34" charset="0"/>
                <a:cs typeface="Tahoma" pitchFamily="34" charset="0"/>
              </a:rPr>
              <a:t>và</a:t>
            </a:r>
            <a:r>
              <a:rPr lang="en-US" sz="2200" dirty="0">
                <a:latin typeface="Tahoma" pitchFamily="34" charset="0"/>
                <a:cs typeface="Tahoma" pitchFamily="34" charset="0"/>
              </a:rPr>
              <a:t> </a:t>
            </a:r>
            <a:r>
              <a:rPr lang="en-US" sz="2200" dirty="0" err="1">
                <a:latin typeface="Tahoma" pitchFamily="34" charset="0"/>
                <a:cs typeface="Tahoma" pitchFamily="34" charset="0"/>
              </a:rPr>
              <a:t>đất</a:t>
            </a:r>
            <a:r>
              <a:rPr lang="en-US" sz="2200" dirty="0">
                <a:latin typeface="Tahoma" pitchFamily="34" charset="0"/>
                <a:cs typeface="Tahoma" pitchFamily="34" charset="0"/>
              </a:rPr>
              <a:t> (</a:t>
            </a:r>
            <a:r>
              <a:rPr lang="en-US" sz="2200" dirty="0" err="1">
                <a:latin typeface="Tahoma" pitchFamily="34" charset="0"/>
                <a:cs typeface="Tahoma" pitchFamily="34" charset="0"/>
              </a:rPr>
              <a:t>không</a:t>
            </a:r>
            <a:r>
              <a:rPr lang="en-US" sz="2200" dirty="0">
                <a:latin typeface="Tahoma" pitchFamily="34" charset="0"/>
                <a:cs typeface="Tahoma" pitchFamily="34" charset="0"/>
              </a:rPr>
              <a:t> </a:t>
            </a:r>
            <a:r>
              <a:rPr lang="en-US" sz="2200" dirty="0" err="1">
                <a:latin typeface="Tahoma" pitchFamily="34" charset="0"/>
                <a:cs typeface="Tahoma" pitchFamily="34" charset="0"/>
              </a:rPr>
              <a:t>đạt</a:t>
            </a:r>
            <a:r>
              <a:rPr lang="en-US" sz="2200" dirty="0">
                <a:latin typeface="Tahoma" pitchFamily="34" charset="0"/>
                <a:cs typeface="Tahoma" pitchFamily="34" charset="0"/>
              </a:rPr>
              <a:t> </a:t>
            </a:r>
            <a:r>
              <a:rPr lang="en-US" sz="2200" dirty="0" err="1">
                <a:latin typeface="Tahoma" pitchFamily="34" charset="0"/>
                <a:cs typeface="Tahoma" pitchFamily="34" charset="0"/>
              </a:rPr>
              <a:t>hiệu</a:t>
            </a:r>
            <a:r>
              <a:rPr lang="en-US" sz="2200" dirty="0">
                <a:latin typeface="Tahoma" pitchFamily="34" charset="0"/>
                <a:cs typeface="Tahoma" pitchFamily="34" charset="0"/>
              </a:rPr>
              <a:t> </a:t>
            </a:r>
            <a:r>
              <a:rPr lang="en-US" sz="2200" dirty="0" err="1">
                <a:latin typeface="Tahoma" pitchFamily="34" charset="0"/>
                <a:cs typeface="Tahoma" pitchFamily="34" charset="0"/>
              </a:rPr>
              <a:t>quả</a:t>
            </a:r>
            <a:r>
              <a:rPr lang="en-US" sz="2200" dirty="0">
                <a:latin typeface="Tahoma" pitchFamily="34" charset="0"/>
                <a:cs typeface="Tahoma" pitchFamily="34" charset="0"/>
              </a:rPr>
              <a:t> </a:t>
            </a:r>
            <a:r>
              <a:rPr lang="en-US" sz="2200" dirty="0" err="1">
                <a:latin typeface="Tahoma" pitchFamily="34" charset="0"/>
                <a:cs typeface="Tahoma" pitchFamily="34" charset="0"/>
              </a:rPr>
              <a:t>cao</a:t>
            </a:r>
            <a:r>
              <a:rPr lang="en-US" sz="2200" dirty="0">
                <a:latin typeface="Tahoma" pitchFamily="34" charset="0"/>
                <a:cs typeface="Tahoma" pitchFamily="34" charset="0"/>
              </a:rPr>
              <a:t> </a:t>
            </a:r>
            <a:r>
              <a:rPr lang="en-US" sz="2200" dirty="0" err="1">
                <a:latin typeface="Tahoma" pitchFamily="34" charset="0"/>
                <a:cs typeface="Tahoma" pitchFamily="34" charset="0"/>
              </a:rPr>
              <a:t>đối</a:t>
            </a:r>
            <a:r>
              <a:rPr lang="en-US" sz="2200" dirty="0">
                <a:latin typeface="Tahoma" pitchFamily="34" charset="0"/>
                <a:cs typeface="Tahoma" pitchFamily="34" charset="0"/>
              </a:rPr>
              <a:t> </a:t>
            </a:r>
            <a:r>
              <a:rPr lang="en-US" sz="2200" dirty="0" err="1">
                <a:latin typeface="Tahoma" pitchFamily="34" charset="0"/>
                <a:cs typeface="Tahoma" pitchFamily="34" charset="0"/>
              </a:rPr>
              <a:t>với</a:t>
            </a:r>
            <a:r>
              <a:rPr lang="en-US" sz="2200" dirty="0">
                <a:latin typeface="Tahoma" pitchFamily="34" charset="0"/>
                <a:cs typeface="Tahoma" pitchFamily="34" charset="0"/>
              </a:rPr>
              <a:t> </a:t>
            </a:r>
            <a:r>
              <a:rPr lang="en-US" sz="2200" dirty="0" err="1">
                <a:latin typeface="Tahoma" pitchFamily="34" charset="0"/>
                <a:cs typeface="Tahoma" pitchFamily="34" charset="0"/>
              </a:rPr>
              <a:t>sét</a:t>
            </a:r>
            <a:r>
              <a:rPr lang="en-US" sz="2200" dirty="0">
                <a:latin typeface="Tahoma" pitchFamily="34" charset="0"/>
                <a:cs typeface="Tahoma" pitchFamily="34" charset="0"/>
              </a:rPr>
              <a:t> </a:t>
            </a:r>
            <a:r>
              <a:rPr lang="en-US" sz="2200" dirty="0" err="1">
                <a:latin typeface="Tahoma" pitchFamily="34" charset="0"/>
                <a:cs typeface="Tahoma" pitchFamily="34" charset="0"/>
              </a:rPr>
              <a:t>cứng</a:t>
            </a:r>
            <a:r>
              <a:rPr lang="en-US" sz="2200" dirty="0" smtClean="0">
                <a:latin typeface="Tahoma" pitchFamily="34" charset="0"/>
                <a:cs typeface="Tahoma" pitchFamily="34" charset="0"/>
              </a:rPr>
              <a:t>).</a:t>
            </a:r>
          </a:p>
          <a:p>
            <a:pPr algn="just"/>
            <a:r>
              <a:rPr lang="en-US" sz="2400" dirty="0"/>
              <a:t/>
            </a:r>
            <a:br>
              <a:rPr lang="en-US" sz="2400" dirty="0"/>
            </a:br>
            <a:endParaRPr lang="en-US" sz="2400" b="1" dirty="0"/>
          </a:p>
        </p:txBody>
      </p:sp>
      <p:pic>
        <p:nvPicPr>
          <p:cNvPr id="1026" name="Picture 2" descr="D:\MYWORK\HSGD_VUVANNHAN\MAYXAYDUNG\nhung-hinh-anh-doc-nhat-ve-cau-nhat-ta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67499" y="1421130"/>
            <a:ext cx="2324101" cy="1626870"/>
          </a:xfrm>
          <a:prstGeom prst="rect">
            <a:avLst/>
          </a:prstGeom>
          <a:noFill/>
          <a:extLst>
            <a:ext uri="{909E8E84-426E-40DD-AFC4-6F175D3DCCD1}">
              <a14:hiddenFill xmlns:a14="http://schemas.microsoft.com/office/drawing/2010/main">
                <a:solidFill>
                  <a:srgbClr val="FFFFFF"/>
                </a:solidFill>
              </a14:hiddenFill>
            </a:ext>
          </a:extLst>
        </p:spPr>
      </p:pic>
      <p:sp>
        <p:nvSpPr>
          <p:cNvPr id="12" name="object 4"/>
          <p:cNvSpPr/>
          <p:nvPr/>
        </p:nvSpPr>
        <p:spPr>
          <a:xfrm>
            <a:off x="6667498" y="3276600"/>
            <a:ext cx="2324102" cy="2133600"/>
          </a:xfrm>
          <a:prstGeom prst="rect">
            <a:avLst/>
          </a:prstGeom>
          <a:blipFill>
            <a:blip r:embed="rId3"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1772840280"/>
      </p:ext>
    </p:extLst>
  </p:cSld>
  <p:clrMapOvr>
    <a:masterClrMapping/>
  </p:clrMapOvr>
  <p:transition>
    <p:zo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0" y="0"/>
            <a:ext cx="9144000" cy="659130"/>
          </a:xfrm>
          <a:custGeom>
            <a:avLst/>
            <a:gdLst/>
            <a:ahLst/>
            <a:cxnLst/>
            <a:rect l="l" t="t" r="r" b="b"/>
            <a:pathLst>
              <a:path w="9144000" h="659130">
                <a:moveTo>
                  <a:pt x="24384" y="633984"/>
                </a:moveTo>
                <a:lnTo>
                  <a:pt x="24384" y="0"/>
                </a:lnTo>
                <a:lnTo>
                  <a:pt x="0" y="0"/>
                </a:lnTo>
                <a:lnTo>
                  <a:pt x="0" y="655129"/>
                </a:lnTo>
                <a:lnTo>
                  <a:pt x="4572" y="659130"/>
                </a:lnTo>
                <a:lnTo>
                  <a:pt x="11430" y="659130"/>
                </a:lnTo>
                <a:lnTo>
                  <a:pt x="11430" y="633984"/>
                </a:lnTo>
                <a:lnTo>
                  <a:pt x="24384" y="633984"/>
                </a:lnTo>
                <a:close/>
              </a:path>
              <a:path w="9144000" h="659130">
                <a:moveTo>
                  <a:pt x="9133332" y="633984"/>
                </a:moveTo>
                <a:lnTo>
                  <a:pt x="11430" y="633984"/>
                </a:lnTo>
                <a:lnTo>
                  <a:pt x="24384" y="646176"/>
                </a:lnTo>
                <a:lnTo>
                  <a:pt x="24384" y="659130"/>
                </a:lnTo>
                <a:lnTo>
                  <a:pt x="9120378" y="659130"/>
                </a:lnTo>
                <a:lnTo>
                  <a:pt x="9120378" y="646176"/>
                </a:lnTo>
                <a:lnTo>
                  <a:pt x="9133332" y="633984"/>
                </a:lnTo>
                <a:close/>
              </a:path>
              <a:path w="9144000" h="659130">
                <a:moveTo>
                  <a:pt x="24384" y="659130"/>
                </a:moveTo>
                <a:lnTo>
                  <a:pt x="24384" y="646176"/>
                </a:lnTo>
                <a:lnTo>
                  <a:pt x="11430" y="633984"/>
                </a:lnTo>
                <a:lnTo>
                  <a:pt x="11430" y="659130"/>
                </a:lnTo>
                <a:lnTo>
                  <a:pt x="24384" y="659130"/>
                </a:lnTo>
                <a:close/>
              </a:path>
              <a:path w="9144000" h="659130">
                <a:moveTo>
                  <a:pt x="9144000" y="655796"/>
                </a:moveTo>
                <a:lnTo>
                  <a:pt x="9144000" y="0"/>
                </a:lnTo>
                <a:lnTo>
                  <a:pt x="9120378" y="0"/>
                </a:lnTo>
                <a:lnTo>
                  <a:pt x="9120378" y="633984"/>
                </a:lnTo>
                <a:lnTo>
                  <a:pt x="9133332" y="633984"/>
                </a:lnTo>
                <a:lnTo>
                  <a:pt x="9133332" y="659130"/>
                </a:lnTo>
                <a:lnTo>
                  <a:pt x="9140190" y="659130"/>
                </a:lnTo>
                <a:lnTo>
                  <a:pt x="9144000" y="655796"/>
                </a:lnTo>
                <a:close/>
              </a:path>
              <a:path w="9144000" h="659130">
                <a:moveTo>
                  <a:pt x="9133332" y="659130"/>
                </a:moveTo>
                <a:lnTo>
                  <a:pt x="9133332" y="633984"/>
                </a:lnTo>
                <a:lnTo>
                  <a:pt x="9120378" y="646176"/>
                </a:lnTo>
                <a:lnTo>
                  <a:pt x="9120378" y="659130"/>
                </a:lnTo>
                <a:lnTo>
                  <a:pt x="9133332" y="659130"/>
                </a:lnTo>
                <a:close/>
              </a:path>
            </a:pathLst>
          </a:custGeom>
          <a:solidFill>
            <a:srgbClr val="FFFFFF"/>
          </a:solidFill>
        </p:spPr>
        <p:txBody>
          <a:bodyPr wrap="square" lIns="0" tIns="0" rIns="0" bIns="0" rtlCol="0"/>
          <a:lstStyle/>
          <a:p>
            <a:endParaRPr dirty="0"/>
          </a:p>
        </p:txBody>
      </p:sp>
      <p:sp>
        <p:nvSpPr>
          <p:cNvPr id="5" name="object 5"/>
          <p:cNvSpPr/>
          <p:nvPr/>
        </p:nvSpPr>
        <p:spPr>
          <a:xfrm>
            <a:off x="533400" y="6249542"/>
            <a:ext cx="3505200" cy="0"/>
          </a:xfrm>
          <a:custGeom>
            <a:avLst/>
            <a:gdLst/>
            <a:ahLst/>
            <a:cxnLst/>
            <a:rect l="l" t="t" r="r" b="b"/>
            <a:pathLst>
              <a:path w="3505200">
                <a:moveTo>
                  <a:pt x="0" y="0"/>
                </a:moveTo>
                <a:lnTo>
                  <a:pt x="3505200" y="0"/>
                </a:lnTo>
              </a:path>
            </a:pathLst>
          </a:custGeom>
          <a:ln w="14477">
            <a:solidFill>
              <a:srgbClr val="006666"/>
            </a:solidFill>
          </a:ln>
        </p:spPr>
        <p:txBody>
          <a:bodyPr wrap="square" lIns="0" tIns="0" rIns="0" bIns="0" rtlCol="0"/>
          <a:lstStyle/>
          <a:p>
            <a:endParaRPr dirty="0"/>
          </a:p>
        </p:txBody>
      </p:sp>
      <p:sp>
        <p:nvSpPr>
          <p:cNvPr id="8" name="object 8"/>
          <p:cNvSpPr txBox="1">
            <a:spLocks noGrp="1"/>
          </p:cNvSpPr>
          <p:nvPr>
            <p:ph type="ftr" sz="quarter" idx="5"/>
          </p:nvPr>
        </p:nvSpPr>
        <p:spPr>
          <a:xfrm>
            <a:off x="304800" y="6386127"/>
            <a:ext cx="4340697" cy="192360"/>
          </a:xfrm>
          <a:prstGeom prst="rect">
            <a:avLst/>
          </a:prstGeom>
        </p:spPr>
        <p:txBody>
          <a:bodyPr vert="horz" wrap="square" lIns="0" tIns="0" rIns="0" bIns="0" rtlCol="0">
            <a:spAutoFit/>
          </a:bodyPr>
          <a:lstStyle/>
          <a:p>
            <a:pPr marL="12700">
              <a:lnSpc>
                <a:spcPts val="1505"/>
              </a:lnSpc>
            </a:pPr>
            <a:r>
              <a:rPr sz="1800" spc="-5" dirty="0" err="1" smtClean="0"/>
              <a:t>Chương</a:t>
            </a:r>
            <a:r>
              <a:rPr sz="1800" spc="-5" dirty="0" smtClean="0"/>
              <a:t> </a:t>
            </a:r>
            <a:r>
              <a:rPr sz="1800" spc="-45" dirty="0" smtClean="0"/>
              <a:t>I</a:t>
            </a:r>
            <a:r>
              <a:rPr lang="en-US" sz="1800" spc="-45" dirty="0"/>
              <a:t>V</a:t>
            </a:r>
            <a:r>
              <a:rPr sz="1800" spc="-45" dirty="0" smtClean="0"/>
              <a:t>: </a:t>
            </a:r>
            <a:r>
              <a:rPr lang="en-US" sz="1800" spc="-5" dirty="0" err="1" smtClean="0"/>
              <a:t>Máy</a:t>
            </a:r>
            <a:r>
              <a:rPr lang="en-US" sz="1800" spc="-5" dirty="0" smtClean="0"/>
              <a:t> </a:t>
            </a:r>
            <a:r>
              <a:rPr lang="en-US" sz="1800" spc="-5" dirty="0" err="1" smtClean="0"/>
              <a:t>thi</a:t>
            </a:r>
            <a:r>
              <a:rPr lang="en-US" sz="1800" spc="-5" dirty="0" smtClean="0"/>
              <a:t> </a:t>
            </a:r>
            <a:r>
              <a:rPr lang="en-US" sz="1800" spc="-5" dirty="0" err="1" smtClean="0"/>
              <a:t>công</a:t>
            </a:r>
            <a:r>
              <a:rPr lang="en-US" sz="1800" spc="-5" dirty="0" smtClean="0"/>
              <a:t> </a:t>
            </a:r>
            <a:r>
              <a:rPr lang="en-US" sz="1800" spc="-5" dirty="0" err="1" smtClean="0"/>
              <a:t>cọc</a:t>
            </a:r>
            <a:endParaRPr sz="1800" spc="-5" dirty="0"/>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25400">
              <a:lnSpc>
                <a:spcPts val="1505"/>
              </a:lnSpc>
            </a:pPr>
            <a:fld id="{81D60167-4931-47E6-BA6A-407CBD079E47}" type="slidenum">
              <a:rPr spc="-5" dirty="0"/>
              <a:t>14</a:t>
            </a:fld>
            <a:endParaRPr spc="-5" dirty="0"/>
          </a:p>
        </p:txBody>
      </p:sp>
      <p:sp>
        <p:nvSpPr>
          <p:cNvPr id="10" name="Title 9"/>
          <p:cNvSpPr>
            <a:spLocks noGrp="1"/>
          </p:cNvSpPr>
          <p:nvPr>
            <p:ph type="title"/>
          </p:nvPr>
        </p:nvSpPr>
        <p:spPr>
          <a:xfrm>
            <a:off x="383540" y="228600"/>
            <a:ext cx="8376919" cy="307777"/>
          </a:xfrm>
        </p:spPr>
        <p:txBody>
          <a:bodyPr/>
          <a:lstStyle/>
          <a:p>
            <a:r>
              <a:rPr lang="en-US" sz="2000" i="1" dirty="0" smtClean="0">
                <a:latin typeface="Times New Roman" pitchFamily="18" charset="0"/>
                <a:cs typeface="Times New Roman" pitchFamily="18" charset="0"/>
              </a:rPr>
              <a:t>MÁY XÂY DỰNG</a:t>
            </a:r>
            <a:endParaRPr lang="en-US" sz="2000" i="1" dirty="0">
              <a:latin typeface="Times New Roman" pitchFamily="18" charset="0"/>
              <a:cs typeface="Times New Roman" pitchFamily="18" charset="0"/>
            </a:endParaRPr>
          </a:p>
        </p:txBody>
      </p:sp>
      <p:sp>
        <p:nvSpPr>
          <p:cNvPr id="11" name="object 7"/>
          <p:cNvSpPr txBox="1"/>
          <p:nvPr/>
        </p:nvSpPr>
        <p:spPr>
          <a:xfrm>
            <a:off x="384175" y="685800"/>
            <a:ext cx="5635625" cy="5481501"/>
          </a:xfrm>
          <a:prstGeom prst="rect">
            <a:avLst/>
          </a:prstGeom>
        </p:spPr>
        <p:txBody>
          <a:bodyPr vert="horz" wrap="square" lIns="0" tIns="0" rIns="0" bIns="0" rtlCol="0">
            <a:spAutoFit/>
          </a:bodyPr>
          <a:lstStyle/>
          <a:p>
            <a:r>
              <a:rPr lang="en-US" sz="2200" b="1" i="1" dirty="0" smtClean="0">
                <a:latin typeface="Tahoma" pitchFamily="34" charset="0"/>
                <a:cs typeface="Tahoma" pitchFamily="34" charset="0"/>
              </a:rPr>
              <a:t>4.2.3. </a:t>
            </a:r>
            <a:r>
              <a:rPr lang="en-US" sz="2200" b="1" i="1" dirty="0" err="1" smtClean="0">
                <a:latin typeface="Tahoma" pitchFamily="34" charset="0"/>
                <a:cs typeface="Tahoma" pitchFamily="34" charset="0"/>
              </a:rPr>
              <a:t>Phương</a:t>
            </a:r>
            <a:r>
              <a:rPr lang="en-US" sz="2200" b="1" i="1" dirty="0" smtClean="0">
                <a:latin typeface="Tahoma" pitchFamily="34" charset="0"/>
                <a:cs typeface="Tahoma" pitchFamily="34" charset="0"/>
              </a:rPr>
              <a:t> </a:t>
            </a:r>
            <a:r>
              <a:rPr lang="en-US" sz="2200" b="1" i="1" dirty="0" err="1" smtClean="0">
                <a:latin typeface="Tahoma" pitchFamily="34" charset="0"/>
                <a:cs typeface="Tahoma" pitchFamily="34" charset="0"/>
              </a:rPr>
              <a:t>pháp</a:t>
            </a:r>
            <a:r>
              <a:rPr lang="en-US" sz="2200" b="1" i="1" dirty="0" smtClean="0">
                <a:latin typeface="Tahoma" pitchFamily="34" charset="0"/>
                <a:cs typeface="Tahoma" pitchFamily="34" charset="0"/>
              </a:rPr>
              <a:t> </a:t>
            </a:r>
            <a:r>
              <a:rPr lang="en-US" sz="2200" b="1" i="1" dirty="0" err="1" smtClean="0">
                <a:latin typeface="Tahoma" pitchFamily="34" charset="0"/>
                <a:cs typeface="Tahoma" pitchFamily="34" charset="0"/>
              </a:rPr>
              <a:t>xói</a:t>
            </a:r>
            <a:r>
              <a:rPr lang="en-US" sz="2200" b="1" i="1" dirty="0" smtClean="0">
                <a:latin typeface="Tahoma" pitchFamily="34" charset="0"/>
                <a:cs typeface="Tahoma" pitchFamily="34" charset="0"/>
              </a:rPr>
              <a:t> </a:t>
            </a:r>
            <a:r>
              <a:rPr lang="en-US" sz="2200" b="1" i="1" dirty="0" err="1" smtClean="0">
                <a:latin typeface="Tahoma" pitchFamily="34" charset="0"/>
                <a:cs typeface="Tahoma" pitchFamily="34" charset="0"/>
              </a:rPr>
              <a:t>nước</a:t>
            </a:r>
            <a:r>
              <a:rPr lang="en-US" sz="2200" b="1" i="1" dirty="0" smtClean="0">
                <a:latin typeface="Tahoma" pitchFamily="34" charset="0"/>
                <a:cs typeface="Tahoma" pitchFamily="34" charset="0"/>
              </a:rPr>
              <a:t> </a:t>
            </a:r>
            <a:r>
              <a:rPr lang="en-US" sz="2200" b="1" i="1" dirty="0" err="1" smtClean="0">
                <a:latin typeface="Tahoma" pitchFamily="34" charset="0"/>
                <a:cs typeface="Tahoma" pitchFamily="34" charset="0"/>
              </a:rPr>
              <a:t>hạ</a:t>
            </a:r>
            <a:r>
              <a:rPr lang="en-US" sz="2200" b="1" i="1" dirty="0" smtClean="0">
                <a:latin typeface="Tahoma" pitchFamily="34" charset="0"/>
                <a:cs typeface="Tahoma" pitchFamily="34" charset="0"/>
              </a:rPr>
              <a:t> </a:t>
            </a:r>
            <a:r>
              <a:rPr lang="en-US" sz="2200" b="1" i="1" dirty="0" err="1" smtClean="0">
                <a:latin typeface="Tahoma" pitchFamily="34" charset="0"/>
                <a:cs typeface="Tahoma" pitchFamily="34" charset="0"/>
              </a:rPr>
              <a:t>cọc</a:t>
            </a:r>
            <a:endParaRPr lang="en-US" sz="2200" b="1" i="1" dirty="0" smtClean="0">
              <a:latin typeface="Tahoma" pitchFamily="34" charset="0"/>
              <a:cs typeface="Tahoma" pitchFamily="34" charset="0"/>
            </a:endParaRPr>
          </a:p>
          <a:p>
            <a:r>
              <a:rPr lang="en-US" sz="2400" b="1" i="1" u="sng" dirty="0" err="1" smtClean="0"/>
              <a:t>Ưu</a:t>
            </a:r>
            <a:r>
              <a:rPr lang="en-US" sz="2400" b="1" i="1" u="sng" dirty="0" smtClean="0"/>
              <a:t> </a:t>
            </a:r>
            <a:r>
              <a:rPr lang="en-US" sz="2400" b="1" i="1" u="sng" dirty="0" err="1" smtClean="0"/>
              <a:t>điểm</a:t>
            </a:r>
            <a:r>
              <a:rPr lang="en-US" sz="2400" dirty="0" smtClean="0"/>
              <a:t>:</a:t>
            </a:r>
          </a:p>
          <a:p>
            <a:pPr algn="just">
              <a:lnSpc>
                <a:spcPct val="130000"/>
              </a:lnSpc>
            </a:pP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Hỗ</a:t>
            </a:r>
            <a:r>
              <a:rPr lang="en-US" sz="2200" dirty="0" smtClean="0">
                <a:latin typeface="Tahoma" pitchFamily="34" charset="0"/>
                <a:cs typeface="Tahoma" pitchFamily="34" charset="0"/>
              </a:rPr>
              <a:t> </a:t>
            </a:r>
            <a:r>
              <a:rPr lang="en-US" sz="2200" dirty="0" err="1">
                <a:latin typeface="Tahoma" pitchFamily="34" charset="0"/>
                <a:cs typeface="Tahoma" pitchFamily="34" charset="0"/>
              </a:rPr>
              <a:t>trợ</a:t>
            </a:r>
            <a:r>
              <a:rPr lang="en-US" sz="2200" dirty="0">
                <a:latin typeface="Tahoma" pitchFamily="34" charset="0"/>
                <a:cs typeface="Tahoma" pitchFamily="34" charset="0"/>
              </a:rPr>
              <a:t> </a:t>
            </a:r>
            <a:r>
              <a:rPr lang="en-US" sz="2200" dirty="0" err="1">
                <a:latin typeface="Tahoma" pitchFamily="34" charset="0"/>
                <a:cs typeface="Tahoma" pitchFamily="34" charset="0"/>
              </a:rPr>
              <a:t>đắc</a:t>
            </a:r>
            <a:r>
              <a:rPr lang="en-US" sz="2200" dirty="0">
                <a:latin typeface="Tahoma" pitchFamily="34" charset="0"/>
                <a:cs typeface="Tahoma" pitchFamily="34" charset="0"/>
              </a:rPr>
              <a:t> </a:t>
            </a:r>
            <a:r>
              <a:rPr lang="en-US" sz="2200" dirty="0" err="1">
                <a:latin typeface="Tahoma" pitchFamily="34" charset="0"/>
                <a:cs typeface="Tahoma" pitchFamily="34" charset="0"/>
              </a:rPr>
              <a:t>lực</a:t>
            </a:r>
            <a:r>
              <a:rPr lang="en-US" sz="2200" dirty="0">
                <a:latin typeface="Tahoma" pitchFamily="34" charset="0"/>
                <a:cs typeface="Tahoma" pitchFamily="34" charset="0"/>
              </a:rPr>
              <a:t> </a:t>
            </a:r>
            <a:r>
              <a:rPr lang="en-US" sz="2200" dirty="0" err="1">
                <a:latin typeface="Tahoma" pitchFamily="34" charset="0"/>
                <a:cs typeface="Tahoma" pitchFamily="34" charset="0"/>
              </a:rPr>
              <a:t>cho</a:t>
            </a:r>
            <a:r>
              <a:rPr lang="en-US" sz="2200" dirty="0">
                <a:latin typeface="Tahoma" pitchFamily="34" charset="0"/>
                <a:cs typeface="Tahoma" pitchFamily="34" charset="0"/>
              </a:rPr>
              <a:t> </a:t>
            </a:r>
            <a:r>
              <a:rPr lang="en-US" sz="2200" dirty="0" err="1">
                <a:latin typeface="Tahoma" pitchFamily="34" charset="0"/>
                <a:cs typeface="Tahoma" pitchFamily="34" charset="0"/>
              </a:rPr>
              <a:t>quá</a:t>
            </a:r>
            <a:r>
              <a:rPr lang="en-US" sz="2200" dirty="0">
                <a:latin typeface="Tahoma" pitchFamily="34" charset="0"/>
                <a:cs typeface="Tahoma" pitchFamily="34" charset="0"/>
              </a:rPr>
              <a:t> </a:t>
            </a:r>
            <a:r>
              <a:rPr lang="en-US" sz="2200" dirty="0" err="1">
                <a:latin typeface="Tahoma" pitchFamily="34" charset="0"/>
                <a:cs typeface="Tahoma" pitchFamily="34" charset="0"/>
              </a:rPr>
              <a:t>trình</a:t>
            </a:r>
            <a:r>
              <a:rPr lang="en-US" sz="2200" dirty="0">
                <a:latin typeface="Tahoma" pitchFamily="34" charset="0"/>
                <a:cs typeface="Tahoma" pitchFamily="34" charset="0"/>
              </a:rPr>
              <a:t> </a:t>
            </a:r>
            <a:r>
              <a:rPr lang="en-US" sz="2200" dirty="0" err="1">
                <a:latin typeface="Tahoma" pitchFamily="34" charset="0"/>
                <a:cs typeface="Tahoma" pitchFamily="34" charset="0"/>
              </a:rPr>
              <a:t>thi</a:t>
            </a:r>
            <a:r>
              <a:rPr lang="en-US" sz="2200" dirty="0">
                <a:latin typeface="Tahoma" pitchFamily="34" charset="0"/>
                <a:cs typeface="Tahoma" pitchFamily="34" charset="0"/>
              </a:rPr>
              <a:t> </a:t>
            </a:r>
            <a:r>
              <a:rPr lang="en-US" sz="2200" dirty="0" err="1">
                <a:latin typeface="Tahoma" pitchFamily="34" charset="0"/>
                <a:cs typeface="Tahoma" pitchFamily="34" charset="0"/>
              </a:rPr>
              <a:t>công</a:t>
            </a:r>
            <a:r>
              <a:rPr lang="en-US" sz="2200" dirty="0">
                <a:latin typeface="Tahoma" pitchFamily="34" charset="0"/>
                <a:cs typeface="Tahoma" pitchFamily="34" charset="0"/>
              </a:rPr>
              <a:t> </a:t>
            </a:r>
            <a:r>
              <a:rPr lang="en-US" sz="2200" dirty="0" err="1">
                <a:latin typeface="Tahoma" pitchFamily="34" charset="0"/>
                <a:cs typeface="Tahoma" pitchFamily="34" charset="0"/>
              </a:rPr>
              <a:t>cừ</a:t>
            </a:r>
            <a:r>
              <a:rPr lang="en-US" sz="2200" dirty="0">
                <a:latin typeface="Tahoma" pitchFamily="34" charset="0"/>
                <a:cs typeface="Tahoma" pitchFamily="34" charset="0"/>
              </a:rPr>
              <a:t> </a:t>
            </a:r>
            <a:r>
              <a:rPr lang="en-US" sz="2200" dirty="0" err="1">
                <a:latin typeface="Tahoma" pitchFamily="34" charset="0"/>
                <a:cs typeface="Tahoma" pitchFamily="34" charset="0"/>
              </a:rPr>
              <a:t>ván</a:t>
            </a:r>
            <a:r>
              <a:rPr lang="en-US" sz="2200" dirty="0">
                <a:latin typeface="Tahoma" pitchFamily="34" charset="0"/>
                <a:cs typeface="Tahoma" pitchFamily="34" charset="0"/>
              </a:rPr>
              <a:t> </a:t>
            </a:r>
            <a:r>
              <a:rPr lang="en-US" sz="2200" dirty="0" err="1">
                <a:latin typeface="Tahoma" pitchFamily="34" charset="0"/>
                <a:cs typeface="Tahoma" pitchFamily="34" charset="0"/>
              </a:rPr>
              <a:t>bằng</a:t>
            </a:r>
            <a:r>
              <a:rPr lang="en-US" sz="2200" dirty="0">
                <a:latin typeface="Tahoma" pitchFamily="34" charset="0"/>
                <a:cs typeface="Tahoma" pitchFamily="34" charset="0"/>
              </a:rPr>
              <a:t> </a:t>
            </a:r>
            <a:r>
              <a:rPr lang="en-US" sz="2200" dirty="0" err="1">
                <a:latin typeface="Tahoma" pitchFamily="34" charset="0"/>
                <a:cs typeface="Tahoma" pitchFamily="34" charset="0"/>
              </a:rPr>
              <a:t>phương</a:t>
            </a:r>
            <a:r>
              <a:rPr lang="en-US" sz="2200" dirty="0">
                <a:latin typeface="Tahoma" pitchFamily="34" charset="0"/>
                <a:cs typeface="Tahoma" pitchFamily="34" charset="0"/>
              </a:rPr>
              <a:t> </a:t>
            </a:r>
            <a:r>
              <a:rPr lang="en-US" sz="2200" dirty="0" err="1">
                <a:latin typeface="Tahoma" pitchFamily="34" charset="0"/>
                <a:cs typeface="Tahoma" pitchFamily="34" charset="0"/>
              </a:rPr>
              <a:t>pháp</a:t>
            </a:r>
            <a:r>
              <a:rPr lang="en-US" sz="2200" dirty="0">
                <a:latin typeface="Tahoma" pitchFamily="34" charset="0"/>
                <a:cs typeface="Tahoma" pitchFamily="34" charset="0"/>
              </a:rPr>
              <a:t> </a:t>
            </a:r>
            <a:r>
              <a:rPr lang="en-US" sz="2200" dirty="0" err="1">
                <a:latin typeface="Tahoma" pitchFamily="34" charset="0"/>
                <a:cs typeface="Tahoma" pitchFamily="34" charset="0"/>
              </a:rPr>
              <a:t>đóng</a:t>
            </a:r>
            <a:r>
              <a:rPr lang="en-US" sz="2200" dirty="0">
                <a:latin typeface="Tahoma" pitchFamily="34" charset="0"/>
                <a:cs typeface="Tahoma" pitchFamily="34" charset="0"/>
              </a:rPr>
              <a:t>, rung </a:t>
            </a:r>
            <a:r>
              <a:rPr lang="en-US" sz="2200" dirty="0" err="1">
                <a:latin typeface="Tahoma" pitchFamily="34" charset="0"/>
                <a:cs typeface="Tahoma" pitchFamily="34" charset="0"/>
              </a:rPr>
              <a:t>hoặc</a:t>
            </a:r>
            <a:r>
              <a:rPr lang="en-US" sz="2200" dirty="0">
                <a:latin typeface="Tahoma" pitchFamily="34" charset="0"/>
                <a:cs typeface="Tahoma" pitchFamily="34" charset="0"/>
              </a:rPr>
              <a:t> </a:t>
            </a:r>
            <a:r>
              <a:rPr lang="en-US" sz="2200" dirty="0" err="1" smtClean="0">
                <a:latin typeface="Tahoma" pitchFamily="34" charset="0"/>
                <a:cs typeface="Tahoma" pitchFamily="34" charset="0"/>
              </a:rPr>
              <a:t>ép</a:t>
            </a:r>
            <a:r>
              <a:rPr lang="en-US" sz="2200" dirty="0" smtClean="0">
                <a:latin typeface="Tahoma" pitchFamily="34" charset="0"/>
                <a:cs typeface="Tahoma" pitchFamily="34" charset="0"/>
              </a:rPr>
              <a:t>.</a:t>
            </a:r>
            <a:r>
              <a:rPr lang="en-US" sz="2200" dirty="0">
                <a:latin typeface="Tahoma" pitchFamily="34" charset="0"/>
                <a:cs typeface="Tahoma" pitchFamily="34" charset="0"/>
              </a:rPr>
              <a:t/>
            </a:r>
            <a:br>
              <a:rPr lang="en-US" sz="2200" dirty="0">
                <a:latin typeface="Tahoma" pitchFamily="34" charset="0"/>
                <a:cs typeface="Tahoma" pitchFamily="34" charset="0"/>
              </a:rPr>
            </a:br>
            <a:r>
              <a:rPr lang="en-US" sz="2200" dirty="0">
                <a:latin typeface="Tahoma" pitchFamily="34" charset="0"/>
                <a:cs typeface="Tahoma" pitchFamily="34" charset="0"/>
              </a:rPr>
              <a:t>- </a:t>
            </a:r>
            <a:r>
              <a:rPr lang="en-US" sz="2200" dirty="0" err="1">
                <a:latin typeface="Tahoma" pitchFamily="34" charset="0"/>
                <a:cs typeface="Tahoma" pitchFamily="34" charset="0"/>
              </a:rPr>
              <a:t>Rút</a:t>
            </a:r>
            <a:r>
              <a:rPr lang="en-US" sz="2200" dirty="0">
                <a:latin typeface="Tahoma" pitchFamily="34" charset="0"/>
                <a:cs typeface="Tahoma" pitchFamily="34" charset="0"/>
              </a:rPr>
              <a:t> </a:t>
            </a:r>
            <a:r>
              <a:rPr lang="en-US" sz="2200" dirty="0" err="1">
                <a:latin typeface="Tahoma" pitchFamily="34" charset="0"/>
                <a:cs typeface="Tahoma" pitchFamily="34" charset="0"/>
              </a:rPr>
              <a:t>ngắn</a:t>
            </a:r>
            <a:r>
              <a:rPr lang="en-US" sz="2200" dirty="0">
                <a:latin typeface="Tahoma" pitchFamily="34" charset="0"/>
                <a:cs typeface="Tahoma" pitchFamily="34" charset="0"/>
              </a:rPr>
              <a:t> </a:t>
            </a:r>
            <a:r>
              <a:rPr lang="en-US" sz="2200" dirty="0" err="1">
                <a:latin typeface="Tahoma" pitchFamily="34" charset="0"/>
                <a:cs typeface="Tahoma" pitchFamily="34" charset="0"/>
              </a:rPr>
              <a:t>thời</a:t>
            </a:r>
            <a:r>
              <a:rPr lang="en-US" sz="2200" dirty="0">
                <a:latin typeface="Tahoma" pitchFamily="34" charset="0"/>
                <a:cs typeface="Tahoma" pitchFamily="34" charset="0"/>
              </a:rPr>
              <a:t> </a:t>
            </a:r>
            <a:r>
              <a:rPr lang="en-US" sz="2200" dirty="0" err="1">
                <a:latin typeface="Tahoma" pitchFamily="34" charset="0"/>
                <a:cs typeface="Tahoma" pitchFamily="34" charset="0"/>
              </a:rPr>
              <a:t>gian</a:t>
            </a:r>
            <a:r>
              <a:rPr lang="en-US" sz="2200" dirty="0">
                <a:latin typeface="Tahoma" pitchFamily="34" charset="0"/>
                <a:cs typeface="Tahoma" pitchFamily="34" charset="0"/>
              </a:rPr>
              <a:t> </a:t>
            </a:r>
            <a:r>
              <a:rPr lang="en-US" sz="2200" dirty="0" err="1">
                <a:latin typeface="Tahoma" pitchFamily="34" charset="0"/>
                <a:cs typeface="Tahoma" pitchFamily="34" charset="0"/>
              </a:rPr>
              <a:t>hạ</a:t>
            </a:r>
            <a:r>
              <a:rPr lang="en-US" sz="2200" dirty="0">
                <a:latin typeface="Tahoma" pitchFamily="34" charset="0"/>
                <a:cs typeface="Tahoma" pitchFamily="34" charset="0"/>
              </a:rPr>
              <a:t> </a:t>
            </a:r>
            <a:r>
              <a:rPr lang="en-US" sz="2200" dirty="0" err="1">
                <a:latin typeface="Tahoma" pitchFamily="34" charset="0"/>
                <a:cs typeface="Tahoma" pitchFamily="34" charset="0"/>
              </a:rPr>
              <a:t>cừ</a:t>
            </a:r>
            <a:r>
              <a:rPr lang="en-US" sz="2200" dirty="0">
                <a:latin typeface="Tahoma" pitchFamily="34" charset="0"/>
                <a:cs typeface="Tahoma" pitchFamily="34" charset="0"/>
              </a:rPr>
              <a:t> </a:t>
            </a:r>
            <a:r>
              <a:rPr lang="en-US" sz="2200" dirty="0" err="1">
                <a:latin typeface="Tahoma" pitchFamily="34" charset="0"/>
                <a:cs typeface="Tahoma" pitchFamily="34" charset="0"/>
              </a:rPr>
              <a:t>và</a:t>
            </a:r>
            <a:r>
              <a:rPr lang="en-US" sz="2200" dirty="0">
                <a:latin typeface="Tahoma" pitchFamily="34" charset="0"/>
                <a:cs typeface="Tahoma" pitchFamily="34" charset="0"/>
              </a:rPr>
              <a:t> </a:t>
            </a:r>
            <a:r>
              <a:rPr lang="en-US" sz="2200" dirty="0" err="1">
                <a:latin typeface="Tahoma" pitchFamily="34" charset="0"/>
                <a:cs typeface="Tahoma" pitchFamily="34" charset="0"/>
              </a:rPr>
              <a:t>giảm</a:t>
            </a:r>
            <a:r>
              <a:rPr lang="en-US" sz="2200" dirty="0">
                <a:latin typeface="Tahoma" pitchFamily="34" charset="0"/>
                <a:cs typeface="Tahoma" pitchFamily="34" charset="0"/>
              </a:rPr>
              <a:t> </a:t>
            </a:r>
            <a:r>
              <a:rPr lang="en-US" sz="2200" dirty="0" err="1">
                <a:latin typeface="Tahoma" pitchFamily="34" charset="0"/>
                <a:cs typeface="Tahoma" pitchFamily="34" charset="0"/>
              </a:rPr>
              <a:t>đi</a:t>
            </a:r>
            <a:r>
              <a:rPr lang="en-US" sz="2200" dirty="0">
                <a:latin typeface="Tahoma" pitchFamily="34" charset="0"/>
                <a:cs typeface="Tahoma" pitchFamily="34" charset="0"/>
              </a:rPr>
              <a:t> </a:t>
            </a:r>
            <a:r>
              <a:rPr lang="en-US" sz="2200" dirty="0" err="1">
                <a:latin typeface="Tahoma" pitchFamily="34" charset="0"/>
                <a:cs typeface="Tahoma" pitchFamily="34" charset="0"/>
              </a:rPr>
              <a:t>những</a:t>
            </a:r>
            <a:r>
              <a:rPr lang="en-US" sz="2200" dirty="0">
                <a:latin typeface="Tahoma" pitchFamily="34" charset="0"/>
                <a:cs typeface="Tahoma" pitchFamily="34" charset="0"/>
              </a:rPr>
              <a:t> </a:t>
            </a:r>
            <a:r>
              <a:rPr lang="en-US" sz="2200" dirty="0" err="1">
                <a:latin typeface="Tahoma" pitchFamily="34" charset="0"/>
                <a:cs typeface="Tahoma" pitchFamily="34" charset="0"/>
              </a:rPr>
              <a:t>tác</a:t>
            </a:r>
            <a:r>
              <a:rPr lang="en-US" sz="2200" dirty="0">
                <a:latin typeface="Tahoma" pitchFamily="34" charset="0"/>
                <a:cs typeface="Tahoma" pitchFamily="34" charset="0"/>
              </a:rPr>
              <a:t> </a:t>
            </a:r>
            <a:r>
              <a:rPr lang="en-US" sz="2200" dirty="0" err="1">
                <a:latin typeface="Tahoma" pitchFamily="34" charset="0"/>
                <a:cs typeface="Tahoma" pitchFamily="34" charset="0"/>
              </a:rPr>
              <a:t>động</a:t>
            </a:r>
            <a:r>
              <a:rPr lang="en-US" sz="2200" dirty="0">
                <a:latin typeface="Tahoma" pitchFamily="34" charset="0"/>
                <a:cs typeface="Tahoma" pitchFamily="34" charset="0"/>
              </a:rPr>
              <a:t> </a:t>
            </a:r>
            <a:r>
              <a:rPr lang="en-US" sz="2200" dirty="0" err="1">
                <a:latin typeface="Tahoma" pitchFamily="34" charset="0"/>
                <a:cs typeface="Tahoma" pitchFamily="34" charset="0"/>
              </a:rPr>
              <a:t>xấu</a:t>
            </a:r>
            <a:r>
              <a:rPr lang="en-US" sz="2200" dirty="0">
                <a:latin typeface="Tahoma" pitchFamily="34" charset="0"/>
                <a:cs typeface="Tahoma" pitchFamily="34" charset="0"/>
              </a:rPr>
              <a:t> </a:t>
            </a:r>
            <a:r>
              <a:rPr lang="en-US" sz="2200" dirty="0" err="1">
                <a:latin typeface="Tahoma" pitchFamily="34" charset="0"/>
                <a:cs typeface="Tahoma" pitchFamily="34" charset="0"/>
              </a:rPr>
              <a:t>lên</a:t>
            </a:r>
            <a:r>
              <a:rPr lang="en-US" sz="2200" dirty="0">
                <a:latin typeface="Tahoma" pitchFamily="34" charset="0"/>
                <a:cs typeface="Tahoma" pitchFamily="34" charset="0"/>
              </a:rPr>
              <a:t> </a:t>
            </a:r>
            <a:r>
              <a:rPr lang="en-US" sz="2200" dirty="0" err="1">
                <a:latin typeface="Tahoma" pitchFamily="34" charset="0"/>
                <a:cs typeface="Tahoma" pitchFamily="34" charset="0"/>
              </a:rPr>
              <a:t>cừ</a:t>
            </a:r>
            <a:r>
              <a:rPr lang="en-US" sz="2200" dirty="0">
                <a:latin typeface="Tahoma" pitchFamily="34" charset="0"/>
                <a:cs typeface="Tahoma" pitchFamily="34" charset="0"/>
              </a:rPr>
              <a:t> do </a:t>
            </a:r>
            <a:r>
              <a:rPr lang="en-US" sz="2200" dirty="0" err="1">
                <a:latin typeface="Tahoma" pitchFamily="34" charset="0"/>
                <a:cs typeface="Tahoma" pitchFamily="34" charset="0"/>
              </a:rPr>
              <a:t>thiết</a:t>
            </a:r>
            <a:r>
              <a:rPr lang="en-US" sz="2200" dirty="0">
                <a:latin typeface="Tahoma" pitchFamily="34" charset="0"/>
                <a:cs typeface="Tahoma" pitchFamily="34" charset="0"/>
              </a:rPr>
              <a:t> </a:t>
            </a:r>
            <a:r>
              <a:rPr lang="en-US" sz="2200" dirty="0" err="1">
                <a:latin typeface="Tahoma" pitchFamily="34" charset="0"/>
                <a:cs typeface="Tahoma" pitchFamily="34" charset="0"/>
              </a:rPr>
              <a:t>bị</a:t>
            </a:r>
            <a:r>
              <a:rPr lang="en-US" sz="2200" dirty="0">
                <a:latin typeface="Tahoma" pitchFamily="34" charset="0"/>
                <a:cs typeface="Tahoma" pitchFamily="34" charset="0"/>
              </a:rPr>
              <a:t> </a:t>
            </a:r>
            <a:r>
              <a:rPr lang="en-US" sz="2200" dirty="0" err="1">
                <a:latin typeface="Tahoma" pitchFamily="34" charset="0"/>
                <a:cs typeface="Tahoma" pitchFamily="34" charset="0"/>
              </a:rPr>
              <a:t>thi</a:t>
            </a:r>
            <a:r>
              <a:rPr lang="en-US" sz="2200" dirty="0">
                <a:latin typeface="Tahoma" pitchFamily="34" charset="0"/>
                <a:cs typeface="Tahoma" pitchFamily="34" charset="0"/>
              </a:rPr>
              <a:t> </a:t>
            </a:r>
            <a:r>
              <a:rPr lang="en-US" sz="2200" dirty="0" err="1">
                <a:latin typeface="Tahoma" pitchFamily="34" charset="0"/>
                <a:cs typeface="Tahoma" pitchFamily="34" charset="0"/>
              </a:rPr>
              <a:t>công</a:t>
            </a:r>
            <a:r>
              <a:rPr lang="en-US" sz="2200" dirty="0">
                <a:latin typeface="Tahoma" pitchFamily="34" charset="0"/>
                <a:cs typeface="Tahoma" pitchFamily="34" charset="0"/>
              </a:rPr>
              <a:t> </a:t>
            </a:r>
            <a:r>
              <a:rPr lang="en-US" sz="2200" dirty="0" err="1">
                <a:latin typeface="Tahoma" pitchFamily="34" charset="0"/>
                <a:cs typeface="Tahoma" pitchFamily="34" charset="0"/>
              </a:rPr>
              <a:t>hạ</a:t>
            </a:r>
            <a:r>
              <a:rPr lang="en-US" sz="2200" dirty="0">
                <a:latin typeface="Tahoma" pitchFamily="34" charset="0"/>
                <a:cs typeface="Tahoma" pitchFamily="34" charset="0"/>
              </a:rPr>
              <a:t> </a:t>
            </a:r>
            <a:r>
              <a:rPr lang="en-US" sz="2200" dirty="0" err="1">
                <a:latin typeface="Tahoma" pitchFamily="34" charset="0"/>
                <a:cs typeface="Tahoma" pitchFamily="34" charset="0"/>
              </a:rPr>
              <a:t>cừ</a:t>
            </a:r>
            <a:r>
              <a:rPr lang="en-US" sz="2200" dirty="0">
                <a:latin typeface="Tahoma" pitchFamily="34" charset="0"/>
                <a:cs typeface="Tahoma" pitchFamily="34" charset="0"/>
              </a:rPr>
              <a:t> </a:t>
            </a:r>
            <a:r>
              <a:rPr lang="en-US" sz="2200" dirty="0" err="1">
                <a:latin typeface="Tahoma" pitchFamily="34" charset="0"/>
                <a:cs typeface="Tahoma" pitchFamily="34" charset="0"/>
              </a:rPr>
              <a:t>gây</a:t>
            </a:r>
            <a:r>
              <a:rPr lang="en-US" sz="2200" dirty="0">
                <a:latin typeface="Tahoma" pitchFamily="34" charset="0"/>
                <a:cs typeface="Tahoma" pitchFamily="34" charset="0"/>
              </a:rPr>
              <a:t> </a:t>
            </a:r>
            <a:r>
              <a:rPr lang="en-US" sz="2200" dirty="0" err="1">
                <a:latin typeface="Tahoma" pitchFamily="34" charset="0"/>
                <a:cs typeface="Tahoma" pitchFamily="34" charset="0"/>
              </a:rPr>
              <a:t>ra</a:t>
            </a:r>
            <a:r>
              <a:rPr lang="en-US" sz="2200" dirty="0">
                <a:latin typeface="Tahoma" pitchFamily="34" charset="0"/>
                <a:cs typeface="Tahoma" pitchFamily="34" charset="0"/>
              </a:rPr>
              <a:t> </a:t>
            </a:r>
            <a:r>
              <a:rPr lang="en-US" sz="2200" dirty="0" smtClean="0">
                <a:latin typeface="Tahoma" pitchFamily="34" charset="0"/>
                <a:cs typeface="Tahoma" pitchFamily="34" charset="0"/>
              </a:rPr>
              <a:t>(</a:t>
            </a:r>
            <a:r>
              <a:rPr lang="en-US" sz="2200" dirty="0" err="1" smtClean="0">
                <a:latin typeface="Tahoma" pitchFamily="34" charset="0"/>
                <a:cs typeface="Tahoma" pitchFamily="34" charset="0"/>
              </a:rPr>
              <a:t>bể</a:t>
            </a:r>
            <a:r>
              <a:rPr lang="en-US" sz="2200" dirty="0" smtClean="0">
                <a:latin typeface="Tahoma" pitchFamily="34" charset="0"/>
                <a:cs typeface="Tahoma" pitchFamily="34" charset="0"/>
              </a:rPr>
              <a:t> </a:t>
            </a:r>
            <a:r>
              <a:rPr lang="en-US" sz="2200" dirty="0" err="1">
                <a:latin typeface="Tahoma" pitchFamily="34" charset="0"/>
                <a:cs typeface="Tahoma" pitchFamily="34" charset="0"/>
              </a:rPr>
              <a:t>đầu</a:t>
            </a:r>
            <a:r>
              <a:rPr lang="en-US" sz="2200" dirty="0">
                <a:latin typeface="Tahoma" pitchFamily="34" charset="0"/>
                <a:cs typeface="Tahoma" pitchFamily="34" charset="0"/>
              </a:rPr>
              <a:t> </a:t>
            </a:r>
            <a:r>
              <a:rPr lang="en-US" sz="2200" dirty="0" err="1">
                <a:latin typeface="Tahoma" pitchFamily="34" charset="0"/>
                <a:cs typeface="Tahoma" pitchFamily="34" charset="0"/>
              </a:rPr>
              <a:t>cừ</a:t>
            </a:r>
            <a:r>
              <a:rPr lang="en-US" sz="2200" dirty="0">
                <a:latin typeface="Tahoma" pitchFamily="34" charset="0"/>
                <a:cs typeface="Tahoma" pitchFamily="34" charset="0"/>
              </a:rPr>
              <a:t> </a:t>
            </a:r>
            <a:r>
              <a:rPr lang="en-US" sz="2200" dirty="0" err="1">
                <a:latin typeface="Tahoma" pitchFamily="34" charset="0"/>
                <a:cs typeface="Tahoma" pitchFamily="34" charset="0"/>
              </a:rPr>
              <a:t>đối</a:t>
            </a:r>
            <a:r>
              <a:rPr lang="en-US" sz="2200" dirty="0">
                <a:latin typeface="Tahoma" pitchFamily="34" charset="0"/>
                <a:cs typeface="Tahoma" pitchFamily="34" charset="0"/>
              </a:rPr>
              <a:t> </a:t>
            </a:r>
            <a:r>
              <a:rPr lang="en-US" sz="2200" dirty="0" err="1">
                <a:latin typeface="Tahoma" pitchFamily="34" charset="0"/>
                <a:cs typeface="Tahoma" pitchFamily="34" charset="0"/>
              </a:rPr>
              <a:t>với</a:t>
            </a:r>
            <a:r>
              <a:rPr lang="en-US" sz="2200" dirty="0">
                <a:latin typeface="Tahoma" pitchFamily="34" charset="0"/>
                <a:cs typeface="Tahoma" pitchFamily="34" charset="0"/>
              </a:rPr>
              <a:t> </a:t>
            </a:r>
            <a:r>
              <a:rPr lang="en-US" sz="2200" dirty="0" err="1">
                <a:latin typeface="Tahoma" pitchFamily="34" charset="0"/>
                <a:cs typeface="Tahoma" pitchFamily="34" charset="0"/>
              </a:rPr>
              <a:t>cừ</a:t>
            </a:r>
            <a:r>
              <a:rPr lang="en-US" sz="2200" dirty="0">
                <a:latin typeface="Tahoma" pitchFamily="34" charset="0"/>
                <a:cs typeface="Tahoma" pitchFamily="34" charset="0"/>
              </a:rPr>
              <a:t> </a:t>
            </a:r>
            <a:r>
              <a:rPr lang="en-US" sz="2200" dirty="0" err="1">
                <a:latin typeface="Tahoma" pitchFamily="34" charset="0"/>
                <a:cs typeface="Tahoma" pitchFamily="34" charset="0"/>
              </a:rPr>
              <a:t>ván</a:t>
            </a:r>
            <a:r>
              <a:rPr lang="en-US" sz="2200" dirty="0">
                <a:latin typeface="Tahoma" pitchFamily="34" charset="0"/>
                <a:cs typeface="Tahoma" pitchFamily="34" charset="0"/>
              </a:rPr>
              <a:t> BTCT hay </a:t>
            </a:r>
            <a:r>
              <a:rPr lang="en-US" sz="2200" dirty="0" err="1">
                <a:latin typeface="Tahoma" pitchFamily="34" charset="0"/>
                <a:cs typeface="Tahoma" pitchFamily="34" charset="0"/>
              </a:rPr>
              <a:t>cong</a:t>
            </a:r>
            <a:r>
              <a:rPr lang="en-US" sz="2200" dirty="0">
                <a:latin typeface="Tahoma" pitchFamily="34" charset="0"/>
                <a:cs typeface="Tahoma" pitchFamily="34" charset="0"/>
              </a:rPr>
              <a:t> </a:t>
            </a:r>
            <a:r>
              <a:rPr lang="en-US" sz="2200" dirty="0" err="1">
                <a:latin typeface="Tahoma" pitchFamily="34" charset="0"/>
                <a:cs typeface="Tahoma" pitchFamily="34" charset="0"/>
              </a:rPr>
              <a:t>vênh</a:t>
            </a:r>
            <a:r>
              <a:rPr lang="en-US" sz="2200" dirty="0">
                <a:latin typeface="Tahoma" pitchFamily="34" charset="0"/>
                <a:cs typeface="Tahoma" pitchFamily="34" charset="0"/>
              </a:rPr>
              <a:t> </a:t>
            </a:r>
            <a:r>
              <a:rPr lang="en-US" sz="2200" dirty="0" err="1">
                <a:latin typeface="Tahoma" pitchFamily="34" charset="0"/>
                <a:cs typeface="Tahoma" pitchFamily="34" charset="0"/>
              </a:rPr>
              <a:t>đối</a:t>
            </a:r>
            <a:r>
              <a:rPr lang="en-US" sz="2200" dirty="0">
                <a:latin typeface="Tahoma" pitchFamily="34" charset="0"/>
                <a:cs typeface="Tahoma" pitchFamily="34" charset="0"/>
              </a:rPr>
              <a:t> </a:t>
            </a:r>
            <a:r>
              <a:rPr lang="en-US" sz="2200" dirty="0" err="1">
                <a:latin typeface="Tahoma" pitchFamily="34" charset="0"/>
                <a:cs typeface="Tahoma" pitchFamily="34" charset="0"/>
              </a:rPr>
              <a:t>với</a:t>
            </a:r>
            <a:r>
              <a:rPr lang="en-US" sz="2200" dirty="0">
                <a:latin typeface="Tahoma" pitchFamily="34" charset="0"/>
                <a:cs typeface="Tahoma" pitchFamily="34" charset="0"/>
              </a:rPr>
              <a:t> </a:t>
            </a:r>
            <a:r>
              <a:rPr lang="en-US" sz="2200" dirty="0" err="1">
                <a:latin typeface="Tahoma" pitchFamily="34" charset="0"/>
                <a:cs typeface="Tahoma" pitchFamily="34" charset="0"/>
              </a:rPr>
              <a:t>cừ</a:t>
            </a:r>
            <a:r>
              <a:rPr lang="en-US" sz="2200" dirty="0">
                <a:latin typeface="Tahoma" pitchFamily="34" charset="0"/>
                <a:cs typeface="Tahoma" pitchFamily="34" charset="0"/>
              </a:rPr>
              <a:t> </a:t>
            </a:r>
            <a:r>
              <a:rPr lang="en-US" sz="2200" dirty="0" err="1">
                <a:latin typeface="Tahoma" pitchFamily="34" charset="0"/>
                <a:cs typeface="Tahoma" pitchFamily="34" charset="0"/>
              </a:rPr>
              <a:t>ván</a:t>
            </a:r>
            <a:r>
              <a:rPr lang="en-US" sz="2200" dirty="0">
                <a:latin typeface="Tahoma" pitchFamily="34" charset="0"/>
                <a:cs typeface="Tahoma" pitchFamily="34" charset="0"/>
              </a:rPr>
              <a:t> </a:t>
            </a:r>
            <a:r>
              <a:rPr lang="en-US" sz="2200" dirty="0" err="1">
                <a:latin typeface="Tahoma" pitchFamily="34" charset="0"/>
                <a:cs typeface="Tahoma" pitchFamily="34" charset="0"/>
              </a:rPr>
              <a:t>thép</a:t>
            </a:r>
            <a:r>
              <a:rPr lang="en-US" sz="2200" dirty="0" smtClean="0">
                <a:latin typeface="Tahoma" pitchFamily="34" charset="0"/>
                <a:cs typeface="Tahoma" pitchFamily="34" charset="0"/>
              </a:rPr>
              <a:t>).</a:t>
            </a:r>
          </a:p>
          <a:p>
            <a:pPr algn="just">
              <a:lnSpc>
                <a:spcPct val="130000"/>
              </a:lnSpc>
            </a:pP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Vận</a:t>
            </a:r>
            <a:r>
              <a:rPr lang="en-US" sz="2200" dirty="0" smtClean="0">
                <a:latin typeface="Tahoma" pitchFamily="34" charset="0"/>
                <a:cs typeface="Tahoma" pitchFamily="34" charset="0"/>
              </a:rPr>
              <a:t> </a:t>
            </a:r>
            <a:r>
              <a:rPr lang="en-US" sz="2200" dirty="0" err="1">
                <a:latin typeface="Tahoma" pitchFamily="34" charset="0"/>
                <a:cs typeface="Tahoma" pitchFamily="34" charset="0"/>
              </a:rPr>
              <a:t>hành</a:t>
            </a:r>
            <a:r>
              <a:rPr lang="en-US" sz="2200" dirty="0">
                <a:latin typeface="Tahoma" pitchFamily="34" charset="0"/>
                <a:cs typeface="Tahoma" pitchFamily="34" charset="0"/>
              </a:rPr>
              <a:t> </a:t>
            </a:r>
            <a:r>
              <a:rPr lang="en-US" sz="2200" dirty="0" err="1">
                <a:latin typeface="Tahoma" pitchFamily="34" charset="0"/>
                <a:cs typeface="Tahoma" pitchFamily="34" charset="0"/>
              </a:rPr>
              <a:t>khá</a:t>
            </a:r>
            <a:r>
              <a:rPr lang="en-US" sz="2200" dirty="0">
                <a:latin typeface="Tahoma" pitchFamily="34" charset="0"/>
                <a:cs typeface="Tahoma" pitchFamily="34" charset="0"/>
              </a:rPr>
              <a:t> </a:t>
            </a:r>
            <a:r>
              <a:rPr lang="en-US" sz="2200" dirty="0" err="1">
                <a:latin typeface="Tahoma" pitchFamily="34" charset="0"/>
                <a:cs typeface="Tahoma" pitchFamily="34" charset="0"/>
              </a:rPr>
              <a:t>đơn</a:t>
            </a:r>
            <a:r>
              <a:rPr lang="en-US" sz="2200" dirty="0">
                <a:latin typeface="Tahoma" pitchFamily="34" charset="0"/>
                <a:cs typeface="Tahoma" pitchFamily="34" charset="0"/>
              </a:rPr>
              <a:t> </a:t>
            </a:r>
            <a:r>
              <a:rPr lang="en-US" sz="2200" dirty="0" err="1">
                <a:latin typeface="Tahoma" pitchFamily="34" charset="0"/>
                <a:cs typeface="Tahoma" pitchFamily="34" charset="0"/>
              </a:rPr>
              <a:t>giản</a:t>
            </a:r>
            <a:r>
              <a:rPr lang="en-US" sz="2200" dirty="0">
                <a:latin typeface="Tahoma" pitchFamily="34" charset="0"/>
                <a:cs typeface="Tahoma" pitchFamily="34" charset="0"/>
              </a:rPr>
              <a:t> </a:t>
            </a:r>
            <a:r>
              <a:rPr lang="en-US" sz="2200" dirty="0" err="1">
                <a:latin typeface="Tahoma" pitchFamily="34" charset="0"/>
                <a:cs typeface="Tahoma" pitchFamily="34" charset="0"/>
              </a:rPr>
              <a:t>và</a:t>
            </a:r>
            <a:r>
              <a:rPr lang="en-US" sz="2200" dirty="0">
                <a:latin typeface="Tahoma" pitchFamily="34" charset="0"/>
                <a:cs typeface="Tahoma" pitchFamily="34" charset="0"/>
              </a:rPr>
              <a:t> </a:t>
            </a:r>
            <a:r>
              <a:rPr lang="en-US" sz="2200" dirty="0" err="1">
                <a:latin typeface="Tahoma" pitchFamily="34" charset="0"/>
                <a:cs typeface="Tahoma" pitchFamily="34" charset="0"/>
              </a:rPr>
              <a:t>ít</a:t>
            </a:r>
            <a:r>
              <a:rPr lang="en-US" sz="2200" dirty="0">
                <a:latin typeface="Tahoma" pitchFamily="34" charset="0"/>
                <a:cs typeface="Tahoma" pitchFamily="34" charset="0"/>
              </a:rPr>
              <a:t> </a:t>
            </a:r>
            <a:r>
              <a:rPr lang="en-US" sz="2200" dirty="0" err="1">
                <a:latin typeface="Tahoma" pitchFamily="34" charset="0"/>
                <a:cs typeface="Tahoma" pitchFamily="34" charset="0"/>
              </a:rPr>
              <a:t>gây</a:t>
            </a:r>
            <a:r>
              <a:rPr lang="en-US" sz="2200" dirty="0">
                <a:latin typeface="Tahoma" pitchFamily="34" charset="0"/>
                <a:cs typeface="Tahoma" pitchFamily="34" charset="0"/>
              </a:rPr>
              <a:t> </a:t>
            </a:r>
            <a:r>
              <a:rPr lang="en-US" sz="2200" dirty="0" err="1">
                <a:latin typeface="Tahoma" pitchFamily="34" charset="0"/>
                <a:cs typeface="Tahoma" pitchFamily="34" charset="0"/>
              </a:rPr>
              <a:t>cản</a:t>
            </a:r>
            <a:r>
              <a:rPr lang="en-US" sz="2200" dirty="0">
                <a:latin typeface="Tahoma" pitchFamily="34" charset="0"/>
                <a:cs typeface="Tahoma" pitchFamily="34" charset="0"/>
              </a:rPr>
              <a:t> </a:t>
            </a:r>
            <a:r>
              <a:rPr lang="en-US" sz="2200" dirty="0" err="1">
                <a:latin typeface="Tahoma" pitchFamily="34" charset="0"/>
                <a:cs typeface="Tahoma" pitchFamily="34" charset="0"/>
              </a:rPr>
              <a:t>trở</a:t>
            </a:r>
            <a:r>
              <a:rPr lang="en-US" sz="2200" dirty="0">
                <a:latin typeface="Tahoma" pitchFamily="34" charset="0"/>
                <a:cs typeface="Tahoma" pitchFamily="34" charset="0"/>
              </a:rPr>
              <a:t> </a:t>
            </a:r>
            <a:r>
              <a:rPr lang="en-US" sz="2200" dirty="0" err="1">
                <a:latin typeface="Tahoma" pitchFamily="34" charset="0"/>
                <a:cs typeface="Tahoma" pitchFamily="34" charset="0"/>
              </a:rPr>
              <a:t>đến</a:t>
            </a:r>
            <a:r>
              <a:rPr lang="en-US" sz="2200" dirty="0">
                <a:latin typeface="Tahoma" pitchFamily="34" charset="0"/>
                <a:cs typeface="Tahoma" pitchFamily="34" charset="0"/>
              </a:rPr>
              <a:t> </a:t>
            </a:r>
            <a:r>
              <a:rPr lang="en-US" sz="2200" dirty="0" err="1">
                <a:latin typeface="Tahoma" pitchFamily="34" charset="0"/>
                <a:cs typeface="Tahoma" pitchFamily="34" charset="0"/>
              </a:rPr>
              <a:t>các</a:t>
            </a:r>
            <a:r>
              <a:rPr lang="en-US" sz="2200" dirty="0">
                <a:latin typeface="Tahoma" pitchFamily="34" charset="0"/>
                <a:cs typeface="Tahoma" pitchFamily="34" charset="0"/>
              </a:rPr>
              <a:t> </a:t>
            </a:r>
            <a:r>
              <a:rPr lang="en-US" sz="2200" dirty="0" err="1">
                <a:latin typeface="Tahoma" pitchFamily="34" charset="0"/>
                <a:cs typeface="Tahoma" pitchFamily="34" charset="0"/>
              </a:rPr>
              <a:t>thiết</a:t>
            </a:r>
            <a:r>
              <a:rPr lang="en-US" sz="2200" dirty="0">
                <a:latin typeface="Tahoma" pitchFamily="34" charset="0"/>
                <a:cs typeface="Tahoma" pitchFamily="34" charset="0"/>
              </a:rPr>
              <a:t> </a:t>
            </a:r>
            <a:r>
              <a:rPr lang="en-US" sz="2200" dirty="0" err="1">
                <a:latin typeface="Tahoma" pitchFamily="34" charset="0"/>
                <a:cs typeface="Tahoma" pitchFamily="34" charset="0"/>
              </a:rPr>
              <a:t>bị</a:t>
            </a:r>
            <a:r>
              <a:rPr lang="en-US" sz="2200" dirty="0">
                <a:latin typeface="Tahoma" pitchFamily="34" charset="0"/>
                <a:cs typeface="Tahoma" pitchFamily="34" charset="0"/>
              </a:rPr>
              <a:t> </a:t>
            </a:r>
            <a:r>
              <a:rPr lang="en-US" sz="2200" dirty="0" err="1">
                <a:latin typeface="Tahoma" pitchFamily="34" charset="0"/>
                <a:cs typeface="Tahoma" pitchFamily="34" charset="0"/>
              </a:rPr>
              <a:t>khác</a:t>
            </a:r>
            <a:r>
              <a:rPr lang="en-US" sz="2200" dirty="0">
                <a:latin typeface="Tahoma" pitchFamily="34" charset="0"/>
                <a:cs typeface="Tahoma" pitchFamily="34" charset="0"/>
              </a:rPr>
              <a:t> </a:t>
            </a:r>
            <a:r>
              <a:rPr lang="en-US" sz="2200" dirty="0" err="1">
                <a:latin typeface="Tahoma" pitchFamily="34" charset="0"/>
                <a:cs typeface="Tahoma" pitchFamily="34" charset="0"/>
              </a:rPr>
              <a:t>trong</a:t>
            </a:r>
            <a:r>
              <a:rPr lang="en-US" sz="2200" dirty="0">
                <a:latin typeface="Tahoma" pitchFamily="34" charset="0"/>
                <a:cs typeface="Tahoma" pitchFamily="34" charset="0"/>
              </a:rPr>
              <a:t> </a:t>
            </a:r>
            <a:r>
              <a:rPr lang="en-US" sz="2200" dirty="0" err="1">
                <a:latin typeface="Tahoma" pitchFamily="34" charset="0"/>
                <a:cs typeface="Tahoma" pitchFamily="34" charset="0"/>
              </a:rPr>
              <a:t>quá</a:t>
            </a:r>
            <a:r>
              <a:rPr lang="en-US" sz="2200" dirty="0">
                <a:latin typeface="Tahoma" pitchFamily="34" charset="0"/>
                <a:cs typeface="Tahoma" pitchFamily="34" charset="0"/>
              </a:rPr>
              <a:t> </a:t>
            </a:r>
            <a:r>
              <a:rPr lang="en-US" sz="2200" dirty="0" err="1">
                <a:latin typeface="Tahoma" pitchFamily="34" charset="0"/>
                <a:cs typeface="Tahoma" pitchFamily="34" charset="0"/>
              </a:rPr>
              <a:t>trình</a:t>
            </a:r>
            <a:r>
              <a:rPr lang="en-US" sz="2200" dirty="0">
                <a:latin typeface="Tahoma" pitchFamily="34" charset="0"/>
                <a:cs typeface="Tahoma" pitchFamily="34" charset="0"/>
              </a:rPr>
              <a:t> </a:t>
            </a:r>
            <a:r>
              <a:rPr lang="en-US" sz="2200" dirty="0" err="1">
                <a:latin typeface="Tahoma" pitchFamily="34" charset="0"/>
                <a:cs typeface="Tahoma" pitchFamily="34" charset="0"/>
              </a:rPr>
              <a:t>thi</a:t>
            </a:r>
            <a:r>
              <a:rPr lang="en-US" sz="2200" dirty="0">
                <a:latin typeface="Tahoma" pitchFamily="34" charset="0"/>
                <a:cs typeface="Tahoma" pitchFamily="34" charset="0"/>
              </a:rPr>
              <a:t> </a:t>
            </a:r>
            <a:r>
              <a:rPr lang="en-US" sz="2200" dirty="0" err="1">
                <a:latin typeface="Tahoma" pitchFamily="34" charset="0"/>
                <a:cs typeface="Tahoma" pitchFamily="34" charset="0"/>
              </a:rPr>
              <a:t>công</a:t>
            </a:r>
            <a:r>
              <a:rPr lang="en-US" sz="2200" dirty="0">
                <a:latin typeface="Tahoma" pitchFamily="34" charset="0"/>
                <a:cs typeface="Tahoma" pitchFamily="34" charset="0"/>
              </a:rPr>
              <a:t> </a:t>
            </a:r>
            <a:r>
              <a:rPr lang="en-US" sz="2200" dirty="0" err="1">
                <a:latin typeface="Tahoma" pitchFamily="34" charset="0"/>
                <a:cs typeface="Tahoma" pitchFamily="34" charset="0"/>
              </a:rPr>
              <a:t>hạ</a:t>
            </a:r>
            <a:r>
              <a:rPr lang="en-US" sz="2200" dirty="0">
                <a:latin typeface="Tahoma" pitchFamily="34" charset="0"/>
                <a:cs typeface="Tahoma" pitchFamily="34" charset="0"/>
              </a:rPr>
              <a:t> </a:t>
            </a:r>
            <a:r>
              <a:rPr lang="en-US" sz="2200" dirty="0" err="1">
                <a:latin typeface="Tahoma" pitchFamily="34" charset="0"/>
                <a:cs typeface="Tahoma" pitchFamily="34" charset="0"/>
              </a:rPr>
              <a:t>cừ</a:t>
            </a:r>
            <a:r>
              <a:rPr lang="en-US" sz="2200" dirty="0" smtClean="0">
                <a:latin typeface="Tahoma" pitchFamily="34" charset="0"/>
                <a:cs typeface="Tahoma" pitchFamily="34" charset="0"/>
              </a:rPr>
              <a:t>.</a:t>
            </a:r>
          </a:p>
          <a:p>
            <a:pPr algn="just">
              <a:lnSpc>
                <a:spcPct val="120000"/>
              </a:lnSpc>
            </a:pPr>
            <a:r>
              <a:rPr lang="en-US" sz="2200" dirty="0">
                <a:latin typeface="Tahoma" pitchFamily="34" charset="0"/>
                <a:cs typeface="Tahoma" pitchFamily="34" charset="0"/>
              </a:rPr>
              <a:t/>
            </a:r>
            <a:br>
              <a:rPr lang="en-US" sz="2200" dirty="0">
                <a:latin typeface="Tahoma" pitchFamily="34" charset="0"/>
                <a:cs typeface="Tahoma" pitchFamily="34" charset="0"/>
              </a:rPr>
            </a:br>
            <a:endParaRPr lang="en-US" sz="2200" b="1" dirty="0">
              <a:latin typeface="Tahoma" pitchFamily="34" charset="0"/>
              <a:cs typeface="Tahoma" pitchFamily="34" charset="0"/>
            </a:endParaRPr>
          </a:p>
        </p:txBody>
      </p:sp>
      <p:pic>
        <p:nvPicPr>
          <p:cNvPr id="1026" name="Picture 2" descr="D:\MYWORK\HSGD_VUVANNHAN\MAYXAYDUNG\nhung-hinh-anh-doc-nhat-ve-cau-nhat-ta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61314" y="1371600"/>
            <a:ext cx="2830286" cy="1981200"/>
          </a:xfrm>
          <a:prstGeom prst="rect">
            <a:avLst/>
          </a:prstGeom>
          <a:noFill/>
          <a:extLst>
            <a:ext uri="{909E8E84-426E-40DD-AFC4-6F175D3DCCD1}">
              <a14:hiddenFill xmlns:a14="http://schemas.microsoft.com/office/drawing/2010/main">
                <a:solidFill>
                  <a:srgbClr val="FFFFFF"/>
                </a:solidFill>
              </a14:hiddenFill>
            </a:ext>
          </a:extLst>
        </p:spPr>
      </p:pic>
      <p:sp>
        <p:nvSpPr>
          <p:cNvPr id="12" name="object 4"/>
          <p:cNvSpPr/>
          <p:nvPr/>
        </p:nvSpPr>
        <p:spPr>
          <a:xfrm>
            <a:off x="6161314" y="3505200"/>
            <a:ext cx="2830286" cy="2514600"/>
          </a:xfrm>
          <a:prstGeom prst="rect">
            <a:avLst/>
          </a:prstGeom>
          <a:blipFill>
            <a:blip r:embed="rId3"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4183926551"/>
      </p:ext>
    </p:extLst>
  </p:cSld>
  <p:clrMapOvr>
    <a:masterClrMapping/>
  </p:clrMapOvr>
  <p:transition>
    <p:zo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0" y="0"/>
            <a:ext cx="9144000" cy="659130"/>
          </a:xfrm>
          <a:custGeom>
            <a:avLst/>
            <a:gdLst/>
            <a:ahLst/>
            <a:cxnLst/>
            <a:rect l="l" t="t" r="r" b="b"/>
            <a:pathLst>
              <a:path w="9144000" h="659130">
                <a:moveTo>
                  <a:pt x="24384" y="633984"/>
                </a:moveTo>
                <a:lnTo>
                  <a:pt x="24384" y="0"/>
                </a:lnTo>
                <a:lnTo>
                  <a:pt x="0" y="0"/>
                </a:lnTo>
                <a:lnTo>
                  <a:pt x="0" y="655129"/>
                </a:lnTo>
                <a:lnTo>
                  <a:pt x="4572" y="659130"/>
                </a:lnTo>
                <a:lnTo>
                  <a:pt x="11430" y="659130"/>
                </a:lnTo>
                <a:lnTo>
                  <a:pt x="11430" y="633984"/>
                </a:lnTo>
                <a:lnTo>
                  <a:pt x="24384" y="633984"/>
                </a:lnTo>
                <a:close/>
              </a:path>
              <a:path w="9144000" h="659130">
                <a:moveTo>
                  <a:pt x="9133332" y="633984"/>
                </a:moveTo>
                <a:lnTo>
                  <a:pt x="11430" y="633984"/>
                </a:lnTo>
                <a:lnTo>
                  <a:pt x="24384" y="646176"/>
                </a:lnTo>
                <a:lnTo>
                  <a:pt x="24384" y="659130"/>
                </a:lnTo>
                <a:lnTo>
                  <a:pt x="9120378" y="659130"/>
                </a:lnTo>
                <a:lnTo>
                  <a:pt x="9120378" y="646176"/>
                </a:lnTo>
                <a:lnTo>
                  <a:pt x="9133332" y="633984"/>
                </a:lnTo>
                <a:close/>
              </a:path>
              <a:path w="9144000" h="659130">
                <a:moveTo>
                  <a:pt x="24384" y="659130"/>
                </a:moveTo>
                <a:lnTo>
                  <a:pt x="24384" y="646176"/>
                </a:lnTo>
                <a:lnTo>
                  <a:pt x="11430" y="633984"/>
                </a:lnTo>
                <a:lnTo>
                  <a:pt x="11430" y="659130"/>
                </a:lnTo>
                <a:lnTo>
                  <a:pt x="24384" y="659130"/>
                </a:lnTo>
                <a:close/>
              </a:path>
              <a:path w="9144000" h="659130">
                <a:moveTo>
                  <a:pt x="9144000" y="655796"/>
                </a:moveTo>
                <a:lnTo>
                  <a:pt x="9144000" y="0"/>
                </a:lnTo>
                <a:lnTo>
                  <a:pt x="9120378" y="0"/>
                </a:lnTo>
                <a:lnTo>
                  <a:pt x="9120378" y="633984"/>
                </a:lnTo>
                <a:lnTo>
                  <a:pt x="9133332" y="633984"/>
                </a:lnTo>
                <a:lnTo>
                  <a:pt x="9133332" y="659130"/>
                </a:lnTo>
                <a:lnTo>
                  <a:pt x="9140190" y="659130"/>
                </a:lnTo>
                <a:lnTo>
                  <a:pt x="9144000" y="655796"/>
                </a:lnTo>
                <a:close/>
              </a:path>
              <a:path w="9144000" h="659130">
                <a:moveTo>
                  <a:pt x="9133332" y="659130"/>
                </a:moveTo>
                <a:lnTo>
                  <a:pt x="9133332" y="633984"/>
                </a:lnTo>
                <a:lnTo>
                  <a:pt x="9120378" y="646176"/>
                </a:lnTo>
                <a:lnTo>
                  <a:pt x="9120378" y="659130"/>
                </a:lnTo>
                <a:lnTo>
                  <a:pt x="9133332" y="659130"/>
                </a:lnTo>
                <a:close/>
              </a:path>
            </a:pathLst>
          </a:custGeom>
          <a:solidFill>
            <a:srgbClr val="FFFFFF"/>
          </a:solidFill>
        </p:spPr>
        <p:txBody>
          <a:bodyPr wrap="square" lIns="0" tIns="0" rIns="0" bIns="0" rtlCol="0"/>
          <a:lstStyle/>
          <a:p>
            <a:endParaRPr dirty="0"/>
          </a:p>
        </p:txBody>
      </p:sp>
      <p:sp>
        <p:nvSpPr>
          <p:cNvPr id="5" name="object 5"/>
          <p:cNvSpPr/>
          <p:nvPr/>
        </p:nvSpPr>
        <p:spPr>
          <a:xfrm>
            <a:off x="533400" y="6249542"/>
            <a:ext cx="3505200" cy="0"/>
          </a:xfrm>
          <a:custGeom>
            <a:avLst/>
            <a:gdLst/>
            <a:ahLst/>
            <a:cxnLst/>
            <a:rect l="l" t="t" r="r" b="b"/>
            <a:pathLst>
              <a:path w="3505200">
                <a:moveTo>
                  <a:pt x="0" y="0"/>
                </a:moveTo>
                <a:lnTo>
                  <a:pt x="3505200" y="0"/>
                </a:lnTo>
              </a:path>
            </a:pathLst>
          </a:custGeom>
          <a:ln w="14477">
            <a:solidFill>
              <a:srgbClr val="006666"/>
            </a:solidFill>
          </a:ln>
        </p:spPr>
        <p:txBody>
          <a:bodyPr wrap="square" lIns="0" tIns="0" rIns="0" bIns="0" rtlCol="0"/>
          <a:lstStyle/>
          <a:p>
            <a:endParaRPr dirty="0"/>
          </a:p>
        </p:txBody>
      </p:sp>
      <p:sp>
        <p:nvSpPr>
          <p:cNvPr id="8" name="object 8"/>
          <p:cNvSpPr txBox="1">
            <a:spLocks noGrp="1"/>
          </p:cNvSpPr>
          <p:nvPr>
            <p:ph type="ftr" sz="quarter" idx="5"/>
          </p:nvPr>
        </p:nvSpPr>
        <p:spPr>
          <a:xfrm>
            <a:off x="304800" y="6386127"/>
            <a:ext cx="4340697" cy="192360"/>
          </a:xfrm>
          <a:prstGeom prst="rect">
            <a:avLst/>
          </a:prstGeom>
        </p:spPr>
        <p:txBody>
          <a:bodyPr vert="horz" wrap="square" lIns="0" tIns="0" rIns="0" bIns="0" rtlCol="0">
            <a:spAutoFit/>
          </a:bodyPr>
          <a:lstStyle/>
          <a:p>
            <a:pPr marL="12700">
              <a:lnSpc>
                <a:spcPts val="1505"/>
              </a:lnSpc>
            </a:pPr>
            <a:r>
              <a:rPr sz="1800" spc="-5" dirty="0" err="1" smtClean="0"/>
              <a:t>Chương</a:t>
            </a:r>
            <a:r>
              <a:rPr sz="1800" spc="-5" dirty="0" smtClean="0"/>
              <a:t> </a:t>
            </a:r>
            <a:r>
              <a:rPr sz="1800" spc="-45" dirty="0" smtClean="0"/>
              <a:t>I</a:t>
            </a:r>
            <a:r>
              <a:rPr lang="en-US" sz="1800" spc="-45" dirty="0"/>
              <a:t>V</a:t>
            </a:r>
            <a:r>
              <a:rPr sz="1800" spc="-45" dirty="0" smtClean="0"/>
              <a:t>: </a:t>
            </a:r>
            <a:r>
              <a:rPr lang="en-US" sz="1800" spc="-5" dirty="0" err="1" smtClean="0"/>
              <a:t>Máy</a:t>
            </a:r>
            <a:r>
              <a:rPr lang="en-US" sz="1800" spc="-5" dirty="0" smtClean="0"/>
              <a:t> </a:t>
            </a:r>
            <a:r>
              <a:rPr lang="en-US" sz="1800" spc="-5" dirty="0" err="1" smtClean="0"/>
              <a:t>thi</a:t>
            </a:r>
            <a:r>
              <a:rPr lang="en-US" sz="1800" spc="-5" dirty="0" smtClean="0"/>
              <a:t> </a:t>
            </a:r>
            <a:r>
              <a:rPr lang="en-US" sz="1800" spc="-5" dirty="0" err="1" smtClean="0"/>
              <a:t>công</a:t>
            </a:r>
            <a:r>
              <a:rPr lang="en-US" sz="1800" spc="-5" dirty="0" smtClean="0"/>
              <a:t> </a:t>
            </a:r>
            <a:r>
              <a:rPr lang="en-US" sz="1800" spc="-5" dirty="0" err="1" smtClean="0"/>
              <a:t>cọc</a:t>
            </a:r>
            <a:endParaRPr sz="1800" spc="-5" dirty="0"/>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25400">
              <a:lnSpc>
                <a:spcPts val="1505"/>
              </a:lnSpc>
            </a:pPr>
            <a:fld id="{81D60167-4931-47E6-BA6A-407CBD079E47}" type="slidenum">
              <a:rPr spc="-5" dirty="0"/>
              <a:t>15</a:t>
            </a:fld>
            <a:endParaRPr spc="-5" dirty="0"/>
          </a:p>
        </p:txBody>
      </p:sp>
      <p:sp>
        <p:nvSpPr>
          <p:cNvPr id="10" name="Title 9"/>
          <p:cNvSpPr>
            <a:spLocks noGrp="1"/>
          </p:cNvSpPr>
          <p:nvPr>
            <p:ph type="title"/>
          </p:nvPr>
        </p:nvSpPr>
        <p:spPr>
          <a:xfrm>
            <a:off x="383540" y="228600"/>
            <a:ext cx="8376919" cy="307777"/>
          </a:xfrm>
        </p:spPr>
        <p:txBody>
          <a:bodyPr/>
          <a:lstStyle/>
          <a:p>
            <a:r>
              <a:rPr lang="en-US" sz="2000" i="1" dirty="0" smtClean="0">
                <a:latin typeface="Times New Roman" pitchFamily="18" charset="0"/>
                <a:cs typeface="Times New Roman" pitchFamily="18" charset="0"/>
              </a:rPr>
              <a:t>MÁY XÂY DỰNG</a:t>
            </a:r>
            <a:endParaRPr lang="en-US" sz="2000" i="1" dirty="0">
              <a:latin typeface="Times New Roman" pitchFamily="18" charset="0"/>
              <a:cs typeface="Times New Roman" pitchFamily="18" charset="0"/>
            </a:endParaRPr>
          </a:p>
        </p:txBody>
      </p:sp>
      <p:sp>
        <p:nvSpPr>
          <p:cNvPr id="11" name="object 7"/>
          <p:cNvSpPr txBox="1"/>
          <p:nvPr/>
        </p:nvSpPr>
        <p:spPr>
          <a:xfrm>
            <a:off x="384175" y="685800"/>
            <a:ext cx="5635625" cy="2908489"/>
          </a:xfrm>
          <a:prstGeom prst="rect">
            <a:avLst/>
          </a:prstGeom>
        </p:spPr>
        <p:txBody>
          <a:bodyPr vert="horz" wrap="square" lIns="0" tIns="0" rIns="0" bIns="0" rtlCol="0">
            <a:spAutoFit/>
          </a:bodyPr>
          <a:lstStyle/>
          <a:p>
            <a:r>
              <a:rPr lang="en-US" sz="2200" b="1" i="1" dirty="0" smtClean="0">
                <a:latin typeface="Tahoma" pitchFamily="34" charset="0"/>
                <a:cs typeface="Tahoma" pitchFamily="34" charset="0"/>
              </a:rPr>
              <a:t>4.2.3. </a:t>
            </a:r>
            <a:r>
              <a:rPr lang="en-US" sz="2200" b="1" i="1" dirty="0" err="1" smtClean="0">
                <a:latin typeface="Tahoma" pitchFamily="34" charset="0"/>
                <a:cs typeface="Tahoma" pitchFamily="34" charset="0"/>
              </a:rPr>
              <a:t>Phương</a:t>
            </a:r>
            <a:r>
              <a:rPr lang="en-US" sz="2200" b="1" i="1" dirty="0" smtClean="0">
                <a:latin typeface="Tahoma" pitchFamily="34" charset="0"/>
                <a:cs typeface="Tahoma" pitchFamily="34" charset="0"/>
              </a:rPr>
              <a:t> </a:t>
            </a:r>
            <a:r>
              <a:rPr lang="en-US" sz="2200" b="1" i="1" dirty="0" err="1" smtClean="0">
                <a:latin typeface="Tahoma" pitchFamily="34" charset="0"/>
                <a:cs typeface="Tahoma" pitchFamily="34" charset="0"/>
              </a:rPr>
              <a:t>pháp</a:t>
            </a:r>
            <a:r>
              <a:rPr lang="en-US" sz="2200" b="1" i="1" dirty="0" smtClean="0">
                <a:latin typeface="Tahoma" pitchFamily="34" charset="0"/>
                <a:cs typeface="Tahoma" pitchFamily="34" charset="0"/>
              </a:rPr>
              <a:t> </a:t>
            </a:r>
            <a:r>
              <a:rPr lang="en-US" sz="2200" b="1" i="1" dirty="0" err="1" smtClean="0">
                <a:latin typeface="Tahoma" pitchFamily="34" charset="0"/>
                <a:cs typeface="Tahoma" pitchFamily="34" charset="0"/>
              </a:rPr>
              <a:t>xói</a:t>
            </a:r>
            <a:r>
              <a:rPr lang="en-US" sz="2200" b="1" i="1" dirty="0" smtClean="0">
                <a:latin typeface="Tahoma" pitchFamily="34" charset="0"/>
                <a:cs typeface="Tahoma" pitchFamily="34" charset="0"/>
              </a:rPr>
              <a:t> </a:t>
            </a:r>
            <a:r>
              <a:rPr lang="en-US" sz="2200" b="1" i="1" dirty="0" err="1" smtClean="0">
                <a:latin typeface="Tahoma" pitchFamily="34" charset="0"/>
                <a:cs typeface="Tahoma" pitchFamily="34" charset="0"/>
              </a:rPr>
              <a:t>nước</a:t>
            </a:r>
            <a:r>
              <a:rPr lang="en-US" sz="2200" b="1" i="1" dirty="0" smtClean="0">
                <a:latin typeface="Tahoma" pitchFamily="34" charset="0"/>
                <a:cs typeface="Tahoma" pitchFamily="34" charset="0"/>
              </a:rPr>
              <a:t> </a:t>
            </a:r>
            <a:r>
              <a:rPr lang="en-US" sz="2200" b="1" i="1" dirty="0" err="1" smtClean="0">
                <a:latin typeface="Tahoma" pitchFamily="34" charset="0"/>
                <a:cs typeface="Tahoma" pitchFamily="34" charset="0"/>
              </a:rPr>
              <a:t>hạ</a:t>
            </a:r>
            <a:r>
              <a:rPr lang="en-US" sz="2200" b="1" i="1" dirty="0" smtClean="0">
                <a:latin typeface="Tahoma" pitchFamily="34" charset="0"/>
                <a:cs typeface="Tahoma" pitchFamily="34" charset="0"/>
              </a:rPr>
              <a:t> </a:t>
            </a:r>
            <a:r>
              <a:rPr lang="en-US" sz="2200" b="1" i="1" dirty="0" err="1" smtClean="0">
                <a:latin typeface="Tahoma" pitchFamily="34" charset="0"/>
                <a:cs typeface="Tahoma" pitchFamily="34" charset="0"/>
              </a:rPr>
              <a:t>cọc</a:t>
            </a:r>
            <a:endParaRPr lang="en-US" sz="2200" b="1" i="1" dirty="0" smtClean="0">
              <a:latin typeface="Tahoma" pitchFamily="34" charset="0"/>
              <a:cs typeface="Tahoma" pitchFamily="34" charset="0"/>
            </a:endParaRPr>
          </a:p>
          <a:p>
            <a:r>
              <a:rPr lang="en-US" sz="2400" b="1" i="1" u="sng" dirty="0" err="1" smtClean="0"/>
              <a:t>Nhược</a:t>
            </a:r>
            <a:r>
              <a:rPr lang="en-US" sz="2400" b="1" i="1" u="sng" dirty="0" smtClean="0"/>
              <a:t> </a:t>
            </a:r>
            <a:r>
              <a:rPr lang="en-US" sz="2400" b="1" i="1" u="sng" dirty="0" err="1" smtClean="0"/>
              <a:t>điểm</a:t>
            </a:r>
            <a:r>
              <a:rPr lang="en-US" sz="2400" dirty="0" smtClean="0"/>
              <a:t>: </a:t>
            </a:r>
          </a:p>
          <a:p>
            <a:pPr algn="just">
              <a:lnSpc>
                <a:spcPct val="130000"/>
              </a:lnSpc>
            </a:pP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Không</a:t>
            </a:r>
            <a:r>
              <a:rPr lang="en-US" sz="2200" dirty="0" smtClean="0">
                <a:latin typeface="Tahoma" pitchFamily="34" charset="0"/>
                <a:cs typeface="Tahoma" pitchFamily="34" charset="0"/>
              </a:rPr>
              <a:t> </a:t>
            </a:r>
            <a:r>
              <a:rPr lang="en-US" sz="2200" dirty="0" err="1">
                <a:latin typeface="Tahoma" pitchFamily="34" charset="0"/>
                <a:cs typeface="Tahoma" pitchFamily="34" charset="0"/>
              </a:rPr>
              <a:t>mang</a:t>
            </a:r>
            <a:r>
              <a:rPr lang="en-US" sz="2200" dirty="0">
                <a:latin typeface="Tahoma" pitchFamily="34" charset="0"/>
                <a:cs typeface="Tahoma" pitchFamily="34" charset="0"/>
              </a:rPr>
              <a:t> </a:t>
            </a:r>
            <a:r>
              <a:rPr lang="en-US" sz="2200" dirty="0" err="1">
                <a:latin typeface="Tahoma" pitchFamily="34" charset="0"/>
                <a:cs typeface="Tahoma" pitchFamily="34" charset="0"/>
              </a:rPr>
              <a:t>lại</a:t>
            </a:r>
            <a:r>
              <a:rPr lang="en-US" sz="2200" dirty="0">
                <a:latin typeface="Tahoma" pitchFamily="34" charset="0"/>
                <a:cs typeface="Tahoma" pitchFamily="34" charset="0"/>
              </a:rPr>
              <a:t> </a:t>
            </a:r>
            <a:r>
              <a:rPr lang="en-US" sz="2200" dirty="0" err="1">
                <a:latin typeface="Tahoma" pitchFamily="34" charset="0"/>
                <a:cs typeface="Tahoma" pitchFamily="34" charset="0"/>
              </a:rPr>
              <a:t>hiệu</a:t>
            </a:r>
            <a:r>
              <a:rPr lang="en-US" sz="2200" dirty="0">
                <a:latin typeface="Tahoma" pitchFamily="34" charset="0"/>
                <a:cs typeface="Tahoma" pitchFamily="34" charset="0"/>
              </a:rPr>
              <a:t> </a:t>
            </a:r>
            <a:r>
              <a:rPr lang="en-US" sz="2200" dirty="0" err="1">
                <a:latin typeface="Tahoma" pitchFamily="34" charset="0"/>
                <a:cs typeface="Tahoma" pitchFamily="34" charset="0"/>
              </a:rPr>
              <a:t>quả</a:t>
            </a:r>
            <a:r>
              <a:rPr lang="en-US" sz="2200" dirty="0">
                <a:latin typeface="Tahoma" pitchFamily="34" charset="0"/>
                <a:cs typeface="Tahoma" pitchFamily="34" charset="0"/>
              </a:rPr>
              <a:t> </a:t>
            </a:r>
            <a:r>
              <a:rPr lang="en-US" sz="2200" dirty="0" err="1">
                <a:latin typeface="Tahoma" pitchFamily="34" charset="0"/>
                <a:cs typeface="Tahoma" pitchFamily="34" charset="0"/>
              </a:rPr>
              <a:t>cao</a:t>
            </a:r>
            <a:r>
              <a:rPr lang="en-US" sz="2200" dirty="0">
                <a:latin typeface="Tahoma" pitchFamily="34" charset="0"/>
                <a:cs typeface="Tahoma" pitchFamily="34" charset="0"/>
              </a:rPr>
              <a:t> </a:t>
            </a:r>
            <a:r>
              <a:rPr lang="en-US" sz="2200" dirty="0" err="1">
                <a:latin typeface="Tahoma" pitchFamily="34" charset="0"/>
                <a:cs typeface="Tahoma" pitchFamily="34" charset="0"/>
              </a:rPr>
              <a:t>đối</a:t>
            </a:r>
            <a:r>
              <a:rPr lang="en-US" sz="2200" dirty="0">
                <a:latin typeface="Tahoma" pitchFamily="34" charset="0"/>
                <a:cs typeface="Tahoma" pitchFamily="34" charset="0"/>
              </a:rPr>
              <a:t> </a:t>
            </a:r>
            <a:r>
              <a:rPr lang="en-US" sz="2200" dirty="0" err="1">
                <a:latin typeface="Tahoma" pitchFamily="34" charset="0"/>
                <a:cs typeface="Tahoma" pitchFamily="34" charset="0"/>
              </a:rPr>
              <a:t>với</a:t>
            </a:r>
            <a:r>
              <a:rPr lang="en-US" sz="2200" dirty="0">
                <a:latin typeface="Tahoma" pitchFamily="34" charset="0"/>
                <a:cs typeface="Tahoma" pitchFamily="34" charset="0"/>
              </a:rPr>
              <a:t> </a:t>
            </a:r>
            <a:r>
              <a:rPr lang="en-US" sz="2200" dirty="0" err="1">
                <a:latin typeface="Tahoma" pitchFamily="34" charset="0"/>
                <a:cs typeface="Tahoma" pitchFamily="34" charset="0"/>
              </a:rPr>
              <a:t>đất</a:t>
            </a:r>
            <a:r>
              <a:rPr lang="en-US" sz="2200" dirty="0">
                <a:latin typeface="Tahoma" pitchFamily="34" charset="0"/>
                <a:cs typeface="Tahoma" pitchFamily="34" charset="0"/>
              </a:rPr>
              <a:t> </a:t>
            </a:r>
            <a:r>
              <a:rPr lang="en-US" sz="2200" dirty="0" err="1">
                <a:latin typeface="Tahoma" pitchFamily="34" charset="0"/>
                <a:cs typeface="Tahoma" pitchFamily="34" charset="0"/>
              </a:rPr>
              <a:t>dính</a:t>
            </a:r>
            <a:r>
              <a:rPr lang="en-US" sz="2200" dirty="0">
                <a:latin typeface="Tahoma" pitchFamily="34" charset="0"/>
                <a:cs typeface="Tahoma" pitchFamily="34" charset="0"/>
              </a:rPr>
              <a:t>, </a:t>
            </a:r>
            <a:r>
              <a:rPr lang="en-US" sz="2200" dirty="0" err="1">
                <a:latin typeface="Tahoma" pitchFamily="34" charset="0"/>
                <a:cs typeface="Tahoma" pitchFamily="34" charset="0"/>
              </a:rPr>
              <a:t>đặc</a:t>
            </a:r>
            <a:r>
              <a:rPr lang="en-US" sz="2200" dirty="0">
                <a:latin typeface="Tahoma" pitchFamily="34" charset="0"/>
                <a:cs typeface="Tahoma" pitchFamily="34" charset="0"/>
              </a:rPr>
              <a:t> </a:t>
            </a:r>
            <a:r>
              <a:rPr lang="en-US" sz="2200" dirty="0" err="1">
                <a:latin typeface="Tahoma" pitchFamily="34" charset="0"/>
                <a:cs typeface="Tahoma" pitchFamily="34" charset="0"/>
              </a:rPr>
              <a:t>biệt</a:t>
            </a:r>
            <a:r>
              <a:rPr lang="en-US" sz="2200" dirty="0">
                <a:latin typeface="Tahoma" pitchFamily="34" charset="0"/>
                <a:cs typeface="Tahoma" pitchFamily="34" charset="0"/>
              </a:rPr>
              <a:t> </a:t>
            </a:r>
            <a:r>
              <a:rPr lang="en-US" sz="2200" dirty="0" err="1">
                <a:latin typeface="Tahoma" pitchFamily="34" charset="0"/>
                <a:cs typeface="Tahoma" pitchFamily="34" charset="0"/>
              </a:rPr>
              <a:t>là</a:t>
            </a:r>
            <a:r>
              <a:rPr lang="en-US" sz="2200" dirty="0">
                <a:latin typeface="Tahoma" pitchFamily="34" charset="0"/>
                <a:cs typeface="Tahoma" pitchFamily="34" charset="0"/>
              </a:rPr>
              <a:t> </a:t>
            </a:r>
            <a:r>
              <a:rPr lang="en-US" sz="2200" dirty="0" err="1">
                <a:latin typeface="Tahoma" pitchFamily="34" charset="0"/>
                <a:cs typeface="Tahoma" pitchFamily="34" charset="0"/>
              </a:rPr>
              <a:t>trong</a:t>
            </a:r>
            <a:r>
              <a:rPr lang="en-US" sz="2200" dirty="0">
                <a:latin typeface="Tahoma" pitchFamily="34" charset="0"/>
                <a:cs typeface="Tahoma" pitchFamily="34" charset="0"/>
              </a:rPr>
              <a:t> </a:t>
            </a:r>
            <a:r>
              <a:rPr lang="en-US" sz="2200" dirty="0" err="1">
                <a:latin typeface="Tahoma" pitchFamily="34" charset="0"/>
                <a:cs typeface="Tahoma" pitchFamily="34" charset="0"/>
              </a:rPr>
              <a:t>nền</a:t>
            </a:r>
            <a:r>
              <a:rPr lang="en-US" sz="2200" dirty="0">
                <a:latin typeface="Tahoma" pitchFamily="34" charset="0"/>
                <a:cs typeface="Tahoma" pitchFamily="34" charset="0"/>
              </a:rPr>
              <a:t> </a:t>
            </a:r>
            <a:r>
              <a:rPr lang="en-US" sz="2200" dirty="0" err="1">
                <a:latin typeface="Tahoma" pitchFamily="34" charset="0"/>
                <a:cs typeface="Tahoma" pitchFamily="34" charset="0"/>
              </a:rPr>
              <a:t>sét</a:t>
            </a:r>
            <a:r>
              <a:rPr lang="en-US" sz="2200" dirty="0">
                <a:latin typeface="Tahoma" pitchFamily="34" charset="0"/>
                <a:cs typeface="Tahoma" pitchFamily="34" charset="0"/>
              </a:rPr>
              <a:t> </a:t>
            </a:r>
            <a:r>
              <a:rPr lang="en-US" sz="2200" dirty="0" err="1">
                <a:latin typeface="Tahoma" pitchFamily="34" charset="0"/>
                <a:cs typeface="Tahoma" pitchFamily="34" charset="0"/>
              </a:rPr>
              <a:t>cứng</a:t>
            </a:r>
            <a:r>
              <a:rPr lang="en-US" sz="2200" dirty="0" smtClean="0">
                <a:latin typeface="Tahoma" pitchFamily="34" charset="0"/>
                <a:cs typeface="Tahoma" pitchFamily="34" charset="0"/>
              </a:rPr>
              <a:t>.</a:t>
            </a:r>
          </a:p>
          <a:p>
            <a:pPr algn="just">
              <a:lnSpc>
                <a:spcPct val="130000"/>
              </a:lnSpc>
            </a:pP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Gây</a:t>
            </a:r>
            <a:r>
              <a:rPr lang="en-US" sz="2200" dirty="0" smtClean="0">
                <a:latin typeface="Tahoma" pitchFamily="34" charset="0"/>
                <a:cs typeface="Tahoma" pitchFamily="34" charset="0"/>
              </a:rPr>
              <a:t> </a:t>
            </a:r>
            <a:r>
              <a:rPr lang="en-US" sz="2200" dirty="0" err="1">
                <a:latin typeface="Tahoma" pitchFamily="34" charset="0"/>
                <a:cs typeface="Tahoma" pitchFamily="34" charset="0"/>
              </a:rPr>
              <a:t>ảnh</a:t>
            </a:r>
            <a:r>
              <a:rPr lang="en-US" sz="2200" dirty="0">
                <a:latin typeface="Tahoma" pitchFamily="34" charset="0"/>
                <a:cs typeface="Tahoma" pitchFamily="34" charset="0"/>
              </a:rPr>
              <a:t> </a:t>
            </a:r>
            <a:r>
              <a:rPr lang="en-US" sz="2200" dirty="0" err="1">
                <a:latin typeface="Tahoma" pitchFamily="34" charset="0"/>
                <a:cs typeface="Tahoma" pitchFamily="34" charset="0"/>
              </a:rPr>
              <a:t>hưởng</a:t>
            </a:r>
            <a:r>
              <a:rPr lang="en-US" sz="2200" dirty="0">
                <a:latin typeface="Tahoma" pitchFamily="34" charset="0"/>
                <a:cs typeface="Tahoma" pitchFamily="34" charset="0"/>
              </a:rPr>
              <a:t> </a:t>
            </a:r>
            <a:r>
              <a:rPr lang="en-US" sz="2200" dirty="0" err="1">
                <a:latin typeface="Tahoma" pitchFamily="34" charset="0"/>
                <a:cs typeface="Tahoma" pitchFamily="34" charset="0"/>
              </a:rPr>
              <a:t>tới</a:t>
            </a:r>
            <a:r>
              <a:rPr lang="en-US" sz="2200" dirty="0">
                <a:latin typeface="Tahoma" pitchFamily="34" charset="0"/>
                <a:cs typeface="Tahoma" pitchFamily="34" charset="0"/>
              </a:rPr>
              <a:t> </a:t>
            </a:r>
            <a:r>
              <a:rPr lang="en-US" sz="2200" dirty="0" err="1">
                <a:latin typeface="Tahoma" pitchFamily="34" charset="0"/>
                <a:cs typeface="Tahoma" pitchFamily="34" charset="0"/>
              </a:rPr>
              <a:t>nền</a:t>
            </a:r>
            <a:r>
              <a:rPr lang="en-US" sz="2200" dirty="0">
                <a:latin typeface="Tahoma" pitchFamily="34" charset="0"/>
                <a:cs typeface="Tahoma" pitchFamily="34" charset="0"/>
              </a:rPr>
              <a:t> </a:t>
            </a:r>
            <a:r>
              <a:rPr lang="en-US" sz="2200" dirty="0" err="1">
                <a:latin typeface="Tahoma" pitchFamily="34" charset="0"/>
                <a:cs typeface="Tahoma" pitchFamily="34" charset="0"/>
              </a:rPr>
              <a:t>móng</a:t>
            </a:r>
            <a:r>
              <a:rPr lang="en-US" sz="2200" dirty="0">
                <a:latin typeface="Tahoma" pitchFamily="34" charset="0"/>
                <a:cs typeface="Tahoma" pitchFamily="34" charset="0"/>
              </a:rPr>
              <a:t> </a:t>
            </a:r>
            <a:r>
              <a:rPr lang="en-US" sz="2200" dirty="0" err="1">
                <a:latin typeface="Tahoma" pitchFamily="34" charset="0"/>
                <a:cs typeface="Tahoma" pitchFamily="34" charset="0"/>
              </a:rPr>
              <a:t>của</a:t>
            </a:r>
            <a:r>
              <a:rPr lang="en-US" sz="2200" dirty="0">
                <a:latin typeface="Tahoma" pitchFamily="34" charset="0"/>
                <a:cs typeface="Tahoma" pitchFamily="34" charset="0"/>
              </a:rPr>
              <a:t> </a:t>
            </a:r>
            <a:r>
              <a:rPr lang="en-US" sz="2200" dirty="0" err="1">
                <a:latin typeface="Tahoma" pitchFamily="34" charset="0"/>
                <a:cs typeface="Tahoma" pitchFamily="34" charset="0"/>
              </a:rPr>
              <a:t>các</a:t>
            </a:r>
            <a:r>
              <a:rPr lang="en-US" sz="2200" dirty="0">
                <a:latin typeface="Tahoma" pitchFamily="34" charset="0"/>
                <a:cs typeface="Tahoma" pitchFamily="34" charset="0"/>
              </a:rPr>
              <a:t> </a:t>
            </a:r>
            <a:r>
              <a:rPr lang="en-US" sz="2200" dirty="0" err="1">
                <a:latin typeface="Tahoma" pitchFamily="34" charset="0"/>
                <a:cs typeface="Tahoma" pitchFamily="34" charset="0"/>
              </a:rPr>
              <a:t>công</a:t>
            </a:r>
            <a:r>
              <a:rPr lang="en-US" sz="2200" dirty="0">
                <a:latin typeface="Tahoma" pitchFamily="34" charset="0"/>
                <a:cs typeface="Tahoma" pitchFamily="34" charset="0"/>
              </a:rPr>
              <a:t> </a:t>
            </a:r>
            <a:r>
              <a:rPr lang="en-US" sz="2200" dirty="0" err="1">
                <a:latin typeface="Tahoma" pitchFamily="34" charset="0"/>
                <a:cs typeface="Tahoma" pitchFamily="34" charset="0"/>
              </a:rPr>
              <a:t>trình</a:t>
            </a:r>
            <a:r>
              <a:rPr lang="en-US" sz="2200" dirty="0">
                <a:latin typeface="Tahoma" pitchFamily="34" charset="0"/>
                <a:cs typeface="Tahoma" pitchFamily="34" charset="0"/>
              </a:rPr>
              <a:t> </a:t>
            </a:r>
            <a:r>
              <a:rPr lang="en-US" sz="2200" dirty="0" err="1">
                <a:latin typeface="Tahoma" pitchFamily="34" charset="0"/>
                <a:cs typeface="Tahoma" pitchFamily="34" charset="0"/>
              </a:rPr>
              <a:t>lân</a:t>
            </a:r>
            <a:r>
              <a:rPr lang="en-US" sz="2200" dirty="0">
                <a:latin typeface="Tahoma" pitchFamily="34" charset="0"/>
                <a:cs typeface="Tahoma" pitchFamily="34" charset="0"/>
              </a:rPr>
              <a:t> </a:t>
            </a:r>
            <a:r>
              <a:rPr lang="en-US" sz="2200" dirty="0" err="1">
                <a:latin typeface="Tahoma" pitchFamily="34" charset="0"/>
                <a:cs typeface="Tahoma" pitchFamily="34" charset="0"/>
              </a:rPr>
              <a:t>cận</a:t>
            </a:r>
            <a:r>
              <a:rPr lang="en-US" sz="2200" dirty="0">
                <a:latin typeface="Tahoma" pitchFamily="34" charset="0"/>
                <a:cs typeface="Tahoma" pitchFamily="34" charset="0"/>
              </a:rPr>
              <a:t>, </a:t>
            </a:r>
            <a:r>
              <a:rPr lang="en-US" sz="2200" dirty="0" err="1">
                <a:latin typeface="Tahoma" pitchFamily="34" charset="0"/>
                <a:cs typeface="Tahoma" pitchFamily="34" charset="0"/>
              </a:rPr>
              <a:t>cụ</a:t>
            </a:r>
            <a:r>
              <a:rPr lang="en-US" sz="2200" dirty="0">
                <a:latin typeface="Tahoma" pitchFamily="34" charset="0"/>
                <a:cs typeface="Tahoma" pitchFamily="34" charset="0"/>
              </a:rPr>
              <a:t> </a:t>
            </a:r>
            <a:r>
              <a:rPr lang="en-US" sz="2200" dirty="0" err="1">
                <a:latin typeface="Tahoma" pitchFamily="34" charset="0"/>
                <a:cs typeface="Tahoma" pitchFamily="34" charset="0"/>
              </a:rPr>
              <a:t>thể</a:t>
            </a:r>
            <a:r>
              <a:rPr lang="en-US" sz="2200" dirty="0">
                <a:latin typeface="Tahoma" pitchFamily="34" charset="0"/>
                <a:cs typeface="Tahoma" pitchFamily="34" charset="0"/>
              </a:rPr>
              <a:t> </a:t>
            </a:r>
            <a:r>
              <a:rPr lang="en-US" sz="2200" dirty="0" err="1">
                <a:latin typeface="Tahoma" pitchFamily="34" charset="0"/>
                <a:cs typeface="Tahoma" pitchFamily="34" charset="0"/>
              </a:rPr>
              <a:t>là</a:t>
            </a:r>
            <a:r>
              <a:rPr lang="en-US" sz="2200" dirty="0">
                <a:latin typeface="Tahoma" pitchFamily="34" charset="0"/>
                <a:cs typeface="Tahoma" pitchFamily="34" charset="0"/>
              </a:rPr>
              <a:t> </a:t>
            </a:r>
            <a:r>
              <a:rPr lang="en-US" sz="2200" dirty="0" err="1">
                <a:latin typeface="Tahoma" pitchFamily="34" charset="0"/>
                <a:cs typeface="Tahoma" pitchFamily="34" charset="0"/>
              </a:rPr>
              <a:t>làm</a:t>
            </a:r>
            <a:r>
              <a:rPr lang="en-US" sz="2200" dirty="0">
                <a:latin typeface="Tahoma" pitchFamily="34" charset="0"/>
                <a:cs typeface="Tahoma" pitchFamily="34" charset="0"/>
              </a:rPr>
              <a:t> </a:t>
            </a:r>
            <a:r>
              <a:rPr lang="en-US" sz="2200" dirty="0" err="1">
                <a:latin typeface="Tahoma" pitchFamily="34" charset="0"/>
                <a:cs typeface="Tahoma" pitchFamily="34" charset="0"/>
              </a:rPr>
              <a:t>giảm</a:t>
            </a:r>
            <a:r>
              <a:rPr lang="en-US" sz="2200" dirty="0">
                <a:latin typeface="Tahoma" pitchFamily="34" charset="0"/>
                <a:cs typeface="Tahoma" pitchFamily="34" charset="0"/>
              </a:rPr>
              <a:t> </a:t>
            </a:r>
            <a:r>
              <a:rPr lang="en-US" sz="2200" dirty="0" err="1">
                <a:latin typeface="Tahoma" pitchFamily="34" charset="0"/>
                <a:cs typeface="Tahoma" pitchFamily="34" charset="0"/>
              </a:rPr>
              <a:t>sức</a:t>
            </a:r>
            <a:r>
              <a:rPr lang="en-US" sz="2200" dirty="0">
                <a:latin typeface="Tahoma" pitchFamily="34" charset="0"/>
                <a:cs typeface="Tahoma" pitchFamily="34" charset="0"/>
              </a:rPr>
              <a:t> </a:t>
            </a:r>
            <a:r>
              <a:rPr lang="en-US" sz="2200" dirty="0" err="1">
                <a:latin typeface="Tahoma" pitchFamily="34" charset="0"/>
                <a:cs typeface="Tahoma" pitchFamily="34" charset="0"/>
              </a:rPr>
              <a:t>chịu</a:t>
            </a:r>
            <a:r>
              <a:rPr lang="en-US" sz="2200" dirty="0">
                <a:latin typeface="Tahoma" pitchFamily="34" charset="0"/>
                <a:cs typeface="Tahoma" pitchFamily="34" charset="0"/>
              </a:rPr>
              <a:t> </a:t>
            </a:r>
            <a:r>
              <a:rPr lang="en-US" sz="2200" dirty="0" err="1">
                <a:latin typeface="Tahoma" pitchFamily="34" charset="0"/>
                <a:cs typeface="Tahoma" pitchFamily="34" charset="0"/>
              </a:rPr>
              <a:t>tải</a:t>
            </a:r>
            <a:r>
              <a:rPr lang="en-US" sz="2200" dirty="0">
                <a:latin typeface="Tahoma" pitchFamily="34" charset="0"/>
                <a:cs typeface="Tahoma" pitchFamily="34" charset="0"/>
              </a:rPr>
              <a:t> do </a:t>
            </a:r>
            <a:r>
              <a:rPr lang="en-US" sz="2200" dirty="0" err="1">
                <a:latin typeface="Tahoma" pitchFamily="34" charset="0"/>
                <a:cs typeface="Tahoma" pitchFamily="34" charset="0"/>
              </a:rPr>
              <a:t>đất</a:t>
            </a:r>
            <a:r>
              <a:rPr lang="en-US" sz="2200" dirty="0">
                <a:latin typeface="Tahoma" pitchFamily="34" charset="0"/>
                <a:cs typeface="Tahoma" pitchFamily="34" charset="0"/>
              </a:rPr>
              <a:t> </a:t>
            </a:r>
            <a:r>
              <a:rPr lang="en-US" sz="2200" dirty="0" err="1">
                <a:latin typeface="Tahoma" pitchFamily="34" charset="0"/>
                <a:cs typeface="Tahoma" pitchFamily="34" charset="0"/>
              </a:rPr>
              <a:t>bị</a:t>
            </a:r>
            <a:r>
              <a:rPr lang="en-US" sz="2200" dirty="0">
                <a:latin typeface="Tahoma" pitchFamily="34" charset="0"/>
                <a:cs typeface="Tahoma" pitchFamily="34" charset="0"/>
              </a:rPr>
              <a:t> </a:t>
            </a:r>
            <a:r>
              <a:rPr lang="en-US" sz="2200" dirty="0" err="1">
                <a:latin typeface="Tahoma" pitchFamily="34" charset="0"/>
                <a:cs typeface="Tahoma" pitchFamily="34" charset="0"/>
              </a:rPr>
              <a:t>đẩy</a:t>
            </a:r>
            <a:r>
              <a:rPr lang="en-US" sz="2200" dirty="0">
                <a:latin typeface="Tahoma" pitchFamily="34" charset="0"/>
                <a:cs typeface="Tahoma" pitchFamily="34" charset="0"/>
              </a:rPr>
              <a:t> </a:t>
            </a:r>
            <a:r>
              <a:rPr lang="en-US" sz="2200" dirty="0" err="1">
                <a:latin typeface="Tahoma" pitchFamily="34" charset="0"/>
                <a:cs typeface="Tahoma" pitchFamily="34" charset="0"/>
              </a:rPr>
              <a:t>rời</a:t>
            </a:r>
            <a:r>
              <a:rPr lang="en-US" sz="2200" dirty="0">
                <a:latin typeface="Tahoma" pitchFamily="34" charset="0"/>
                <a:cs typeface="Tahoma" pitchFamily="34" charset="0"/>
              </a:rPr>
              <a:t> </a:t>
            </a:r>
            <a:r>
              <a:rPr lang="en-US" sz="2200" dirty="0" err="1">
                <a:latin typeface="Tahoma" pitchFamily="34" charset="0"/>
                <a:cs typeface="Tahoma" pitchFamily="34" charset="0"/>
              </a:rPr>
              <a:t>ra.</a:t>
            </a:r>
            <a:r>
              <a:rPr lang="en-US" sz="2200" dirty="0">
                <a:latin typeface="Tahoma" pitchFamily="34" charset="0"/>
                <a:cs typeface="Tahoma" pitchFamily="34" charset="0"/>
              </a:rPr>
              <a:t> </a:t>
            </a:r>
            <a:endParaRPr lang="en-US" sz="2200" b="1" dirty="0">
              <a:latin typeface="Tahoma" pitchFamily="34" charset="0"/>
              <a:cs typeface="Tahoma" pitchFamily="34" charset="0"/>
            </a:endParaRPr>
          </a:p>
        </p:txBody>
      </p:sp>
      <p:pic>
        <p:nvPicPr>
          <p:cNvPr id="1026" name="Picture 2" descr="D:\MYWORK\HSGD_VUVANNHAN\MAYXAYDUNG\nhung-hinh-anh-doc-nhat-ve-cau-nhat-ta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5114" y="1143000"/>
            <a:ext cx="2830286" cy="1981200"/>
          </a:xfrm>
          <a:prstGeom prst="rect">
            <a:avLst/>
          </a:prstGeom>
          <a:noFill/>
          <a:extLst>
            <a:ext uri="{909E8E84-426E-40DD-AFC4-6F175D3DCCD1}">
              <a14:hiddenFill xmlns:a14="http://schemas.microsoft.com/office/drawing/2010/main">
                <a:solidFill>
                  <a:srgbClr val="FFFFFF"/>
                </a:solidFill>
              </a14:hiddenFill>
            </a:ext>
          </a:extLst>
        </p:spPr>
      </p:pic>
      <p:sp>
        <p:nvSpPr>
          <p:cNvPr id="12" name="object 4"/>
          <p:cNvSpPr/>
          <p:nvPr/>
        </p:nvSpPr>
        <p:spPr>
          <a:xfrm>
            <a:off x="6085114" y="3200400"/>
            <a:ext cx="2830286" cy="2514600"/>
          </a:xfrm>
          <a:prstGeom prst="rect">
            <a:avLst/>
          </a:prstGeom>
          <a:blipFill>
            <a:blip r:embed="rId3"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2350560374"/>
      </p:ext>
    </p:extLst>
  </p:cSld>
  <p:clrMapOvr>
    <a:masterClrMapping/>
  </p:clrMapOvr>
  <p:transition>
    <p:zo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0" y="0"/>
            <a:ext cx="9144000" cy="659130"/>
          </a:xfrm>
          <a:custGeom>
            <a:avLst/>
            <a:gdLst/>
            <a:ahLst/>
            <a:cxnLst/>
            <a:rect l="l" t="t" r="r" b="b"/>
            <a:pathLst>
              <a:path w="9144000" h="659130">
                <a:moveTo>
                  <a:pt x="24384" y="633984"/>
                </a:moveTo>
                <a:lnTo>
                  <a:pt x="24384" y="0"/>
                </a:lnTo>
                <a:lnTo>
                  <a:pt x="0" y="0"/>
                </a:lnTo>
                <a:lnTo>
                  <a:pt x="0" y="655129"/>
                </a:lnTo>
                <a:lnTo>
                  <a:pt x="4572" y="659130"/>
                </a:lnTo>
                <a:lnTo>
                  <a:pt x="11430" y="659130"/>
                </a:lnTo>
                <a:lnTo>
                  <a:pt x="11430" y="633984"/>
                </a:lnTo>
                <a:lnTo>
                  <a:pt x="24384" y="633984"/>
                </a:lnTo>
                <a:close/>
              </a:path>
              <a:path w="9144000" h="659130">
                <a:moveTo>
                  <a:pt x="9133332" y="633984"/>
                </a:moveTo>
                <a:lnTo>
                  <a:pt x="11430" y="633984"/>
                </a:lnTo>
                <a:lnTo>
                  <a:pt x="24384" y="646176"/>
                </a:lnTo>
                <a:lnTo>
                  <a:pt x="24384" y="659130"/>
                </a:lnTo>
                <a:lnTo>
                  <a:pt x="9120378" y="659130"/>
                </a:lnTo>
                <a:lnTo>
                  <a:pt x="9120378" y="646176"/>
                </a:lnTo>
                <a:lnTo>
                  <a:pt x="9133332" y="633984"/>
                </a:lnTo>
                <a:close/>
              </a:path>
              <a:path w="9144000" h="659130">
                <a:moveTo>
                  <a:pt x="24384" y="659130"/>
                </a:moveTo>
                <a:lnTo>
                  <a:pt x="24384" y="646176"/>
                </a:lnTo>
                <a:lnTo>
                  <a:pt x="11430" y="633984"/>
                </a:lnTo>
                <a:lnTo>
                  <a:pt x="11430" y="659130"/>
                </a:lnTo>
                <a:lnTo>
                  <a:pt x="24384" y="659130"/>
                </a:lnTo>
                <a:close/>
              </a:path>
              <a:path w="9144000" h="659130">
                <a:moveTo>
                  <a:pt x="9144000" y="655796"/>
                </a:moveTo>
                <a:lnTo>
                  <a:pt x="9144000" y="0"/>
                </a:lnTo>
                <a:lnTo>
                  <a:pt x="9120378" y="0"/>
                </a:lnTo>
                <a:lnTo>
                  <a:pt x="9120378" y="633984"/>
                </a:lnTo>
                <a:lnTo>
                  <a:pt x="9133332" y="633984"/>
                </a:lnTo>
                <a:lnTo>
                  <a:pt x="9133332" y="659130"/>
                </a:lnTo>
                <a:lnTo>
                  <a:pt x="9140190" y="659130"/>
                </a:lnTo>
                <a:lnTo>
                  <a:pt x="9144000" y="655796"/>
                </a:lnTo>
                <a:close/>
              </a:path>
              <a:path w="9144000" h="659130">
                <a:moveTo>
                  <a:pt x="9133332" y="659130"/>
                </a:moveTo>
                <a:lnTo>
                  <a:pt x="9133332" y="633984"/>
                </a:lnTo>
                <a:lnTo>
                  <a:pt x="9120378" y="646176"/>
                </a:lnTo>
                <a:lnTo>
                  <a:pt x="9120378" y="659130"/>
                </a:lnTo>
                <a:lnTo>
                  <a:pt x="9133332" y="659130"/>
                </a:lnTo>
                <a:close/>
              </a:path>
            </a:pathLst>
          </a:custGeom>
          <a:solidFill>
            <a:srgbClr val="FFFFFF"/>
          </a:solidFill>
        </p:spPr>
        <p:txBody>
          <a:bodyPr wrap="square" lIns="0" tIns="0" rIns="0" bIns="0" rtlCol="0"/>
          <a:lstStyle/>
          <a:p>
            <a:endParaRPr dirty="0"/>
          </a:p>
        </p:txBody>
      </p:sp>
      <p:sp>
        <p:nvSpPr>
          <p:cNvPr id="5" name="object 5"/>
          <p:cNvSpPr/>
          <p:nvPr/>
        </p:nvSpPr>
        <p:spPr>
          <a:xfrm>
            <a:off x="533400" y="6249542"/>
            <a:ext cx="3505200" cy="0"/>
          </a:xfrm>
          <a:custGeom>
            <a:avLst/>
            <a:gdLst/>
            <a:ahLst/>
            <a:cxnLst/>
            <a:rect l="l" t="t" r="r" b="b"/>
            <a:pathLst>
              <a:path w="3505200">
                <a:moveTo>
                  <a:pt x="0" y="0"/>
                </a:moveTo>
                <a:lnTo>
                  <a:pt x="3505200" y="0"/>
                </a:lnTo>
              </a:path>
            </a:pathLst>
          </a:custGeom>
          <a:ln w="14477">
            <a:solidFill>
              <a:srgbClr val="006666"/>
            </a:solidFill>
          </a:ln>
        </p:spPr>
        <p:txBody>
          <a:bodyPr wrap="square" lIns="0" tIns="0" rIns="0" bIns="0" rtlCol="0"/>
          <a:lstStyle/>
          <a:p>
            <a:endParaRPr dirty="0"/>
          </a:p>
        </p:txBody>
      </p:sp>
      <p:sp>
        <p:nvSpPr>
          <p:cNvPr id="8" name="object 8"/>
          <p:cNvSpPr txBox="1">
            <a:spLocks noGrp="1"/>
          </p:cNvSpPr>
          <p:nvPr>
            <p:ph type="ftr" sz="quarter" idx="5"/>
          </p:nvPr>
        </p:nvSpPr>
        <p:spPr>
          <a:xfrm>
            <a:off x="304800" y="6386127"/>
            <a:ext cx="4340697" cy="192360"/>
          </a:xfrm>
          <a:prstGeom prst="rect">
            <a:avLst/>
          </a:prstGeom>
        </p:spPr>
        <p:txBody>
          <a:bodyPr vert="horz" wrap="square" lIns="0" tIns="0" rIns="0" bIns="0" rtlCol="0">
            <a:spAutoFit/>
          </a:bodyPr>
          <a:lstStyle/>
          <a:p>
            <a:pPr marL="12700">
              <a:lnSpc>
                <a:spcPts val="1505"/>
              </a:lnSpc>
            </a:pPr>
            <a:r>
              <a:rPr sz="1800" spc="-5" dirty="0" err="1" smtClean="0"/>
              <a:t>Chương</a:t>
            </a:r>
            <a:r>
              <a:rPr sz="1800" spc="-5" dirty="0" smtClean="0"/>
              <a:t> </a:t>
            </a:r>
            <a:r>
              <a:rPr sz="1800" spc="-45" dirty="0" smtClean="0"/>
              <a:t>I</a:t>
            </a:r>
            <a:r>
              <a:rPr lang="en-US" sz="1800" spc="-45" dirty="0"/>
              <a:t>V</a:t>
            </a:r>
            <a:r>
              <a:rPr sz="1800" spc="-45" dirty="0" smtClean="0"/>
              <a:t>: </a:t>
            </a:r>
            <a:r>
              <a:rPr lang="en-US" sz="1800" spc="-5" dirty="0" err="1" smtClean="0"/>
              <a:t>Máy</a:t>
            </a:r>
            <a:r>
              <a:rPr lang="en-US" sz="1800" spc="-5" dirty="0" smtClean="0"/>
              <a:t> </a:t>
            </a:r>
            <a:r>
              <a:rPr lang="en-US" sz="1800" spc="-5" dirty="0" err="1" smtClean="0"/>
              <a:t>thi</a:t>
            </a:r>
            <a:r>
              <a:rPr lang="en-US" sz="1800" spc="-5" dirty="0" smtClean="0"/>
              <a:t> </a:t>
            </a:r>
            <a:r>
              <a:rPr lang="en-US" sz="1800" spc="-5" dirty="0" err="1" smtClean="0"/>
              <a:t>công</a:t>
            </a:r>
            <a:r>
              <a:rPr lang="en-US" sz="1800" spc="-5" dirty="0" smtClean="0"/>
              <a:t> </a:t>
            </a:r>
            <a:r>
              <a:rPr lang="en-US" sz="1800" spc="-5" dirty="0" err="1" smtClean="0"/>
              <a:t>cọc</a:t>
            </a:r>
            <a:endParaRPr sz="1800" spc="-5" dirty="0"/>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25400">
              <a:lnSpc>
                <a:spcPts val="1505"/>
              </a:lnSpc>
            </a:pPr>
            <a:fld id="{81D60167-4931-47E6-BA6A-407CBD079E47}" type="slidenum">
              <a:rPr spc="-5" dirty="0"/>
              <a:t>16</a:t>
            </a:fld>
            <a:endParaRPr spc="-5" dirty="0"/>
          </a:p>
        </p:txBody>
      </p:sp>
      <p:sp>
        <p:nvSpPr>
          <p:cNvPr id="10" name="Title 9"/>
          <p:cNvSpPr>
            <a:spLocks noGrp="1"/>
          </p:cNvSpPr>
          <p:nvPr>
            <p:ph type="title"/>
          </p:nvPr>
        </p:nvSpPr>
        <p:spPr>
          <a:xfrm>
            <a:off x="383540" y="228600"/>
            <a:ext cx="8376919" cy="307777"/>
          </a:xfrm>
        </p:spPr>
        <p:txBody>
          <a:bodyPr/>
          <a:lstStyle/>
          <a:p>
            <a:r>
              <a:rPr lang="en-US" sz="2000" i="1" dirty="0" smtClean="0">
                <a:latin typeface="Times New Roman" pitchFamily="18" charset="0"/>
                <a:cs typeface="Times New Roman" pitchFamily="18" charset="0"/>
              </a:rPr>
              <a:t>MÁY XÂY DỰNG</a:t>
            </a:r>
            <a:endParaRPr lang="en-US" sz="2000" i="1" dirty="0">
              <a:latin typeface="Times New Roman" pitchFamily="18" charset="0"/>
              <a:cs typeface="Times New Roman" pitchFamily="18" charset="0"/>
            </a:endParaRPr>
          </a:p>
        </p:txBody>
      </p:sp>
      <p:sp>
        <p:nvSpPr>
          <p:cNvPr id="11" name="object 7"/>
          <p:cNvSpPr txBox="1"/>
          <p:nvPr/>
        </p:nvSpPr>
        <p:spPr>
          <a:xfrm>
            <a:off x="384175" y="685800"/>
            <a:ext cx="8226425" cy="2031325"/>
          </a:xfrm>
          <a:prstGeom prst="rect">
            <a:avLst/>
          </a:prstGeom>
        </p:spPr>
        <p:txBody>
          <a:bodyPr vert="horz" wrap="square" lIns="0" tIns="0" rIns="0" bIns="0" rtlCol="0">
            <a:spAutoFit/>
          </a:bodyPr>
          <a:lstStyle/>
          <a:p>
            <a:r>
              <a:rPr lang="en-US" sz="2200" b="1" dirty="0" smtClean="0">
                <a:latin typeface="Tahoma" pitchFamily="34" charset="0"/>
                <a:cs typeface="Tahoma" pitchFamily="34" charset="0"/>
              </a:rPr>
              <a:t>4.3. </a:t>
            </a:r>
            <a:r>
              <a:rPr lang="en-US" sz="2200" b="1" dirty="0" err="1" smtClean="0">
                <a:latin typeface="Tahoma" pitchFamily="34" charset="0"/>
                <a:cs typeface="Tahoma" pitchFamily="34" charset="0"/>
              </a:rPr>
              <a:t>Máy</a:t>
            </a:r>
            <a:r>
              <a:rPr lang="en-US" sz="2200" b="1" dirty="0" smtClean="0">
                <a:latin typeface="Tahoma" pitchFamily="34" charset="0"/>
                <a:cs typeface="Tahoma" pitchFamily="34" charset="0"/>
              </a:rPr>
              <a:t> </a:t>
            </a:r>
            <a:r>
              <a:rPr lang="en-US" sz="2200" b="1" dirty="0" err="1" smtClean="0">
                <a:latin typeface="Tahoma" pitchFamily="34" charset="0"/>
                <a:cs typeface="Tahoma" pitchFamily="34" charset="0"/>
              </a:rPr>
              <a:t>khoan</a:t>
            </a:r>
            <a:r>
              <a:rPr lang="en-US" sz="2200" b="1" dirty="0" smtClean="0">
                <a:latin typeface="Tahoma" pitchFamily="34" charset="0"/>
                <a:cs typeface="Tahoma" pitchFamily="34" charset="0"/>
              </a:rPr>
              <a:t> </a:t>
            </a:r>
            <a:r>
              <a:rPr lang="en-US" sz="2200" b="1" dirty="0" err="1" smtClean="0">
                <a:latin typeface="Tahoma" pitchFamily="34" charset="0"/>
                <a:cs typeface="Tahoma" pitchFamily="34" charset="0"/>
              </a:rPr>
              <a:t>cọc</a:t>
            </a:r>
            <a:r>
              <a:rPr lang="en-US" sz="2200" b="1" dirty="0" smtClean="0">
                <a:latin typeface="Tahoma" pitchFamily="34" charset="0"/>
                <a:cs typeface="Tahoma" pitchFamily="34" charset="0"/>
              </a:rPr>
              <a:t> </a:t>
            </a:r>
            <a:r>
              <a:rPr lang="en-US" sz="2200" b="1" dirty="0" err="1" smtClean="0">
                <a:latin typeface="Tahoma" pitchFamily="34" charset="0"/>
                <a:cs typeface="Tahoma" pitchFamily="34" charset="0"/>
              </a:rPr>
              <a:t>nhồi</a:t>
            </a:r>
            <a:endParaRPr lang="en-US" sz="2200" b="1" dirty="0" smtClean="0">
              <a:latin typeface="Tahoma" pitchFamily="34" charset="0"/>
              <a:cs typeface="Tahoma" pitchFamily="34" charset="0"/>
            </a:endParaRPr>
          </a:p>
          <a:p>
            <a:pPr algn="just">
              <a:tabLst>
                <a:tab pos="355600" algn="l"/>
              </a:tabLst>
            </a:pP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Máy</a:t>
            </a:r>
            <a:r>
              <a:rPr lang="en-US" sz="2200" dirty="0" smtClean="0">
                <a:latin typeface="Tahoma" pitchFamily="34" charset="0"/>
                <a:cs typeface="Tahoma" pitchFamily="34" charset="0"/>
              </a:rPr>
              <a:t> </a:t>
            </a:r>
            <a:r>
              <a:rPr lang="en-US" sz="2200" dirty="0" err="1">
                <a:latin typeface="Tahoma" pitchFamily="34" charset="0"/>
                <a:cs typeface="Tahoma" pitchFamily="34" charset="0"/>
              </a:rPr>
              <a:t>khoan</a:t>
            </a:r>
            <a:r>
              <a:rPr lang="en-US" sz="2200" dirty="0">
                <a:latin typeface="Tahoma" pitchFamily="34" charset="0"/>
                <a:cs typeface="Tahoma" pitchFamily="34" charset="0"/>
              </a:rPr>
              <a:t> </a:t>
            </a:r>
            <a:r>
              <a:rPr lang="en-US" sz="2200" dirty="0" err="1">
                <a:latin typeface="Tahoma" pitchFamily="34" charset="0"/>
                <a:cs typeface="Tahoma" pitchFamily="34" charset="0"/>
              </a:rPr>
              <a:t>cọc</a:t>
            </a:r>
            <a:r>
              <a:rPr lang="en-US" sz="2200" dirty="0">
                <a:latin typeface="Tahoma" pitchFamily="34" charset="0"/>
                <a:cs typeface="Tahoma" pitchFamily="34" charset="0"/>
              </a:rPr>
              <a:t> </a:t>
            </a:r>
            <a:r>
              <a:rPr lang="en-US" sz="2200" dirty="0" err="1">
                <a:latin typeface="Tahoma" pitchFamily="34" charset="0"/>
                <a:cs typeface="Tahoma" pitchFamily="34" charset="0"/>
              </a:rPr>
              <a:t>nhồi</a:t>
            </a:r>
            <a:r>
              <a:rPr lang="en-US" sz="2200" dirty="0">
                <a:latin typeface="Tahoma" pitchFamily="34" charset="0"/>
                <a:cs typeface="Tahoma" pitchFamily="34" charset="0"/>
              </a:rPr>
              <a:t> </a:t>
            </a:r>
            <a:r>
              <a:rPr lang="en-US" sz="2200" dirty="0" err="1">
                <a:latin typeface="Tahoma" pitchFamily="34" charset="0"/>
                <a:cs typeface="Tahoma" pitchFamily="34" charset="0"/>
              </a:rPr>
              <a:t>là</a:t>
            </a:r>
            <a:r>
              <a:rPr lang="en-US" sz="2200" dirty="0">
                <a:latin typeface="Tahoma" pitchFamily="34" charset="0"/>
                <a:cs typeface="Tahoma" pitchFamily="34" charset="0"/>
              </a:rPr>
              <a:t> </a:t>
            </a:r>
            <a:r>
              <a:rPr lang="en-US" sz="2200" dirty="0" err="1">
                <a:latin typeface="Tahoma" pitchFamily="34" charset="0"/>
                <a:cs typeface="Tahoma" pitchFamily="34" charset="0"/>
              </a:rPr>
              <a:t>một</a:t>
            </a:r>
            <a:r>
              <a:rPr lang="en-US" sz="2200" dirty="0">
                <a:latin typeface="Tahoma" pitchFamily="34" charset="0"/>
                <a:cs typeface="Tahoma" pitchFamily="34" charset="0"/>
              </a:rPr>
              <a:t> </a:t>
            </a:r>
            <a:r>
              <a:rPr lang="en-US" sz="2200" dirty="0" err="1">
                <a:latin typeface="Tahoma" pitchFamily="34" charset="0"/>
                <a:cs typeface="Tahoma" pitchFamily="34" charset="0"/>
              </a:rPr>
              <a:t>loại</a:t>
            </a:r>
            <a:r>
              <a:rPr lang="en-US" sz="2200" dirty="0">
                <a:latin typeface="Tahoma" pitchFamily="34" charset="0"/>
                <a:cs typeface="Tahoma" pitchFamily="34" charset="0"/>
              </a:rPr>
              <a:t> </a:t>
            </a:r>
            <a:r>
              <a:rPr lang="en-US" sz="2200" dirty="0" err="1">
                <a:latin typeface="Tahoma" pitchFamily="34" charset="0"/>
                <a:cs typeface="Tahoma" pitchFamily="34" charset="0"/>
              </a:rPr>
              <a:t>thiết</a:t>
            </a:r>
            <a:r>
              <a:rPr lang="en-US" sz="2200" dirty="0">
                <a:latin typeface="Tahoma" pitchFamily="34" charset="0"/>
                <a:cs typeface="Tahoma" pitchFamily="34" charset="0"/>
              </a:rPr>
              <a:t> </a:t>
            </a:r>
            <a:r>
              <a:rPr lang="en-US" sz="2200" dirty="0" err="1">
                <a:latin typeface="Tahoma" pitchFamily="34" charset="0"/>
                <a:cs typeface="Tahoma" pitchFamily="34" charset="0"/>
              </a:rPr>
              <a:t>bị</a:t>
            </a:r>
            <a:r>
              <a:rPr lang="en-US" sz="2200" dirty="0">
                <a:latin typeface="Tahoma" pitchFamily="34" charset="0"/>
                <a:cs typeface="Tahoma" pitchFamily="34" charset="0"/>
              </a:rPr>
              <a:t> </a:t>
            </a:r>
            <a:r>
              <a:rPr lang="en-US" sz="2200" dirty="0" err="1">
                <a:latin typeface="Tahoma" pitchFamily="34" charset="0"/>
                <a:cs typeface="Tahoma" pitchFamily="34" charset="0"/>
              </a:rPr>
              <a:t>xây</a:t>
            </a:r>
            <a:r>
              <a:rPr lang="en-US" sz="2200" dirty="0">
                <a:latin typeface="Tahoma" pitchFamily="34" charset="0"/>
                <a:cs typeface="Tahoma" pitchFamily="34" charset="0"/>
              </a:rPr>
              <a:t> </a:t>
            </a:r>
            <a:r>
              <a:rPr lang="en-US" sz="2200" dirty="0" err="1">
                <a:latin typeface="Tahoma" pitchFamily="34" charset="0"/>
                <a:cs typeface="Tahoma" pitchFamily="34" charset="0"/>
              </a:rPr>
              <a:t>dựng</a:t>
            </a:r>
            <a:r>
              <a:rPr lang="en-US" sz="2200" dirty="0">
                <a:latin typeface="Tahoma" pitchFamily="34" charset="0"/>
                <a:cs typeface="Tahoma" pitchFamily="34" charset="0"/>
              </a:rPr>
              <a:t> </a:t>
            </a:r>
            <a:r>
              <a:rPr lang="en-US" sz="2200" dirty="0" err="1">
                <a:latin typeface="Tahoma" pitchFamily="34" charset="0"/>
                <a:cs typeface="Tahoma" pitchFamily="34" charset="0"/>
              </a:rPr>
              <a:t>dùng</a:t>
            </a:r>
            <a:r>
              <a:rPr lang="en-US" sz="2200" dirty="0">
                <a:latin typeface="Tahoma" pitchFamily="34" charset="0"/>
                <a:cs typeface="Tahoma" pitchFamily="34" charset="0"/>
              </a:rPr>
              <a:t> </a:t>
            </a:r>
            <a:r>
              <a:rPr lang="en-US" sz="2200" dirty="0" err="1">
                <a:latin typeface="Tahoma" pitchFamily="34" charset="0"/>
                <a:cs typeface="Tahoma" pitchFamily="34" charset="0"/>
              </a:rPr>
              <a:t>để</a:t>
            </a:r>
            <a:r>
              <a:rPr lang="en-US" sz="2200" dirty="0">
                <a:latin typeface="Tahoma" pitchFamily="34" charset="0"/>
                <a:cs typeface="Tahoma" pitchFamily="34" charset="0"/>
              </a:rPr>
              <a:t> </a:t>
            </a:r>
            <a:r>
              <a:rPr lang="en-US" sz="2200" dirty="0" err="1">
                <a:latin typeface="Tahoma" pitchFamily="34" charset="0"/>
                <a:cs typeface="Tahoma" pitchFamily="34" charset="0"/>
              </a:rPr>
              <a:t>tạo</a:t>
            </a:r>
            <a:r>
              <a:rPr lang="en-US" sz="2200" dirty="0">
                <a:latin typeface="Tahoma" pitchFamily="34" charset="0"/>
                <a:cs typeface="Tahoma" pitchFamily="34" charset="0"/>
              </a:rPr>
              <a:t> </a:t>
            </a:r>
            <a:r>
              <a:rPr lang="en-US" sz="2200" dirty="0" err="1">
                <a:latin typeface="Tahoma" pitchFamily="34" charset="0"/>
                <a:cs typeface="Tahoma" pitchFamily="34" charset="0"/>
              </a:rPr>
              <a:t>lỗ</a:t>
            </a:r>
            <a:r>
              <a:rPr lang="en-US" sz="2200" dirty="0">
                <a:latin typeface="Tahoma" pitchFamily="34" charset="0"/>
                <a:cs typeface="Tahoma" pitchFamily="34" charset="0"/>
              </a:rPr>
              <a:t> </a:t>
            </a:r>
            <a:r>
              <a:rPr lang="en-US" sz="2200" dirty="0" err="1">
                <a:latin typeface="Tahoma" pitchFamily="34" charset="0"/>
                <a:cs typeface="Tahoma" pitchFamily="34" charset="0"/>
              </a:rPr>
              <a:t>cọc</a:t>
            </a:r>
            <a:r>
              <a:rPr lang="en-US" sz="2200" dirty="0">
                <a:latin typeface="Tahoma" pitchFamily="34" charset="0"/>
                <a:cs typeface="Tahoma" pitchFamily="34" charset="0"/>
              </a:rPr>
              <a:t> </a:t>
            </a:r>
            <a:r>
              <a:rPr lang="en-US" sz="2200" dirty="0" err="1">
                <a:latin typeface="Tahoma" pitchFamily="34" charset="0"/>
                <a:cs typeface="Tahoma" pitchFamily="34" charset="0"/>
              </a:rPr>
              <a:t>nhồi</a:t>
            </a:r>
            <a:r>
              <a:rPr lang="en-US" sz="2200" dirty="0">
                <a:latin typeface="Tahoma" pitchFamily="34" charset="0"/>
                <a:cs typeface="Tahoma" pitchFamily="34" charset="0"/>
              </a:rPr>
              <a:t> </a:t>
            </a:r>
            <a:r>
              <a:rPr lang="en-US" sz="2200" dirty="0" err="1">
                <a:latin typeface="Tahoma" pitchFamily="34" charset="0"/>
                <a:cs typeface="Tahoma" pitchFamily="34" charset="0"/>
              </a:rPr>
              <a:t>trong</a:t>
            </a:r>
            <a:r>
              <a:rPr lang="en-US" sz="2200" dirty="0">
                <a:latin typeface="Tahoma" pitchFamily="34" charset="0"/>
                <a:cs typeface="Tahoma" pitchFamily="34" charset="0"/>
              </a:rPr>
              <a:t> </a:t>
            </a:r>
            <a:r>
              <a:rPr lang="en-US" sz="2200" dirty="0" err="1">
                <a:latin typeface="Tahoma" pitchFamily="34" charset="0"/>
                <a:cs typeface="Tahoma" pitchFamily="34" charset="0"/>
              </a:rPr>
              <a:t>công</a:t>
            </a:r>
            <a:r>
              <a:rPr lang="en-US" sz="2200" dirty="0">
                <a:latin typeface="Tahoma" pitchFamily="34" charset="0"/>
                <a:cs typeface="Tahoma" pitchFamily="34" charset="0"/>
              </a:rPr>
              <a:t> </a:t>
            </a:r>
            <a:r>
              <a:rPr lang="en-US" sz="2200" dirty="0" err="1">
                <a:latin typeface="Tahoma" pitchFamily="34" charset="0"/>
                <a:cs typeface="Tahoma" pitchFamily="34" charset="0"/>
              </a:rPr>
              <a:t>nghệ</a:t>
            </a:r>
            <a:r>
              <a:rPr lang="en-US" sz="2200" dirty="0">
                <a:latin typeface="Tahoma" pitchFamily="34" charset="0"/>
                <a:cs typeface="Tahoma" pitchFamily="34" charset="0"/>
              </a:rPr>
              <a:t> </a:t>
            </a:r>
            <a:r>
              <a:rPr lang="en-US" sz="2200" dirty="0" err="1">
                <a:latin typeface="Tahoma" pitchFamily="34" charset="0"/>
                <a:cs typeface="Tahoma" pitchFamily="34" charset="0"/>
              </a:rPr>
              <a:t>thi</a:t>
            </a:r>
            <a:r>
              <a:rPr lang="en-US" sz="2200" dirty="0">
                <a:latin typeface="Tahoma" pitchFamily="34" charset="0"/>
                <a:cs typeface="Tahoma" pitchFamily="34" charset="0"/>
              </a:rPr>
              <a:t> </a:t>
            </a:r>
            <a:r>
              <a:rPr lang="en-US" sz="2200" dirty="0" err="1">
                <a:latin typeface="Tahoma" pitchFamily="34" charset="0"/>
                <a:cs typeface="Tahoma" pitchFamily="34" charset="0"/>
              </a:rPr>
              <a:t>công</a:t>
            </a:r>
            <a:r>
              <a:rPr lang="en-US" sz="2200" dirty="0">
                <a:latin typeface="Tahoma" pitchFamily="34" charset="0"/>
                <a:cs typeface="Tahoma" pitchFamily="34" charset="0"/>
              </a:rPr>
              <a:t> </a:t>
            </a:r>
            <a:r>
              <a:rPr lang="en-US" sz="2200" dirty="0" err="1">
                <a:latin typeface="Tahoma" pitchFamily="34" charset="0"/>
                <a:cs typeface="Tahoma" pitchFamily="34" charset="0"/>
              </a:rPr>
              <a:t>cọc</a:t>
            </a:r>
            <a:r>
              <a:rPr lang="en-US" sz="2200" dirty="0">
                <a:latin typeface="Tahoma" pitchFamily="34" charset="0"/>
                <a:cs typeface="Tahoma" pitchFamily="34" charset="0"/>
              </a:rPr>
              <a:t> </a:t>
            </a:r>
            <a:r>
              <a:rPr lang="en-US" sz="2200" dirty="0" err="1">
                <a:latin typeface="Tahoma" pitchFamily="34" charset="0"/>
                <a:cs typeface="Tahoma" pitchFamily="34" charset="0"/>
              </a:rPr>
              <a:t>nhồi</a:t>
            </a:r>
            <a:r>
              <a:rPr lang="en-US" sz="2200" dirty="0">
                <a:latin typeface="Tahoma" pitchFamily="34" charset="0"/>
                <a:cs typeface="Tahoma" pitchFamily="34" charset="0"/>
              </a:rPr>
              <a:t> </a:t>
            </a:r>
            <a:r>
              <a:rPr lang="en-US" sz="2200" dirty="0" err="1">
                <a:latin typeface="Tahoma" pitchFamily="34" charset="0"/>
                <a:cs typeface="Tahoma" pitchFamily="34" charset="0"/>
              </a:rPr>
              <a:t>bê</a:t>
            </a:r>
            <a:r>
              <a:rPr lang="en-US" sz="2200" dirty="0">
                <a:latin typeface="Tahoma" pitchFamily="34" charset="0"/>
                <a:cs typeface="Tahoma" pitchFamily="34" charset="0"/>
              </a:rPr>
              <a:t> </a:t>
            </a:r>
            <a:r>
              <a:rPr lang="en-US" sz="2200" dirty="0" err="1">
                <a:latin typeface="Tahoma" pitchFamily="34" charset="0"/>
                <a:cs typeface="Tahoma" pitchFamily="34" charset="0"/>
              </a:rPr>
              <a:t>tông</a:t>
            </a:r>
            <a:r>
              <a:rPr lang="en-US" sz="2200" dirty="0">
                <a:latin typeface="Tahoma" pitchFamily="34" charset="0"/>
                <a:cs typeface="Tahoma" pitchFamily="34" charset="0"/>
              </a:rPr>
              <a:t> hay </a:t>
            </a:r>
            <a:r>
              <a:rPr lang="en-US" sz="2200" dirty="0" err="1">
                <a:latin typeface="Tahoma" pitchFamily="34" charset="0"/>
                <a:cs typeface="Tahoma" pitchFamily="34" charset="0"/>
              </a:rPr>
              <a:t>vữa</a:t>
            </a:r>
            <a:r>
              <a:rPr lang="en-US" sz="2200" dirty="0">
                <a:latin typeface="Tahoma" pitchFamily="34" charset="0"/>
                <a:cs typeface="Tahoma" pitchFamily="34" charset="0"/>
              </a:rPr>
              <a:t> xi </a:t>
            </a:r>
            <a:r>
              <a:rPr lang="en-US" sz="2200" dirty="0" err="1">
                <a:latin typeface="Tahoma" pitchFamily="34" charset="0"/>
                <a:cs typeface="Tahoma" pitchFamily="34" charset="0"/>
              </a:rPr>
              <a:t>măng</a:t>
            </a:r>
            <a:r>
              <a:rPr lang="en-US" sz="2200" dirty="0">
                <a:latin typeface="Tahoma" pitchFamily="34" charset="0"/>
                <a:cs typeface="Tahoma" pitchFamily="34" charset="0"/>
              </a:rPr>
              <a:t> (</a:t>
            </a:r>
            <a:r>
              <a:rPr lang="en-US" sz="2200" dirty="0" err="1">
                <a:latin typeface="Tahoma" pitchFamily="34" charset="0"/>
                <a:cs typeface="Tahoma" pitchFamily="34" charset="0"/>
              </a:rPr>
              <a:t>tức</a:t>
            </a:r>
            <a:r>
              <a:rPr lang="en-US" sz="2200" dirty="0">
                <a:latin typeface="Tahoma" pitchFamily="34" charset="0"/>
                <a:cs typeface="Tahoma" pitchFamily="34" charset="0"/>
              </a:rPr>
              <a:t> </a:t>
            </a:r>
            <a:r>
              <a:rPr lang="en-US" sz="2200" dirty="0" err="1">
                <a:latin typeface="Tahoma" pitchFamily="34" charset="0"/>
                <a:cs typeface="Tahoma" pitchFamily="34" charset="0"/>
              </a:rPr>
              <a:t>là</a:t>
            </a:r>
            <a:r>
              <a:rPr lang="en-US" sz="2200" dirty="0">
                <a:latin typeface="Tahoma" pitchFamily="34" charset="0"/>
                <a:cs typeface="Tahoma" pitchFamily="34" charset="0"/>
              </a:rPr>
              <a:t> </a:t>
            </a:r>
            <a:r>
              <a:rPr lang="en-US" sz="2200" dirty="0" err="1">
                <a:latin typeface="Tahoma" pitchFamily="34" charset="0"/>
                <a:cs typeface="Tahoma" pitchFamily="34" charset="0"/>
              </a:rPr>
              <a:t>lấy</a:t>
            </a:r>
            <a:r>
              <a:rPr lang="en-US" sz="2200" dirty="0">
                <a:latin typeface="Tahoma" pitchFamily="34" charset="0"/>
                <a:cs typeface="Tahoma" pitchFamily="34" charset="0"/>
              </a:rPr>
              <a:t> </a:t>
            </a:r>
            <a:r>
              <a:rPr lang="en-US" sz="2200" dirty="0" err="1">
                <a:latin typeface="Tahoma" pitchFamily="34" charset="0"/>
                <a:cs typeface="Tahoma" pitchFamily="34" charset="0"/>
              </a:rPr>
              <a:t>đất</a:t>
            </a:r>
            <a:r>
              <a:rPr lang="en-US" sz="2200" dirty="0">
                <a:latin typeface="Tahoma" pitchFamily="34" charset="0"/>
                <a:cs typeface="Tahoma" pitchFamily="34" charset="0"/>
              </a:rPr>
              <a:t> </a:t>
            </a:r>
            <a:r>
              <a:rPr lang="en-US" sz="2200" dirty="0" err="1">
                <a:latin typeface="Tahoma" pitchFamily="34" charset="0"/>
                <a:cs typeface="Tahoma" pitchFamily="34" charset="0"/>
              </a:rPr>
              <a:t>lên</a:t>
            </a:r>
            <a:r>
              <a:rPr lang="en-US" sz="2200" dirty="0">
                <a:latin typeface="Tahoma" pitchFamily="34" charset="0"/>
                <a:cs typeface="Tahoma" pitchFamily="34" charset="0"/>
              </a:rPr>
              <a:t> </a:t>
            </a:r>
            <a:r>
              <a:rPr lang="en-US" sz="2200" dirty="0" err="1">
                <a:latin typeface="Tahoma" pitchFamily="34" charset="0"/>
                <a:cs typeface="Tahoma" pitchFamily="34" charset="0"/>
              </a:rPr>
              <a:t>khỏi</a:t>
            </a:r>
            <a:r>
              <a:rPr lang="en-US" sz="2200" dirty="0">
                <a:latin typeface="Tahoma" pitchFamily="34" charset="0"/>
                <a:cs typeface="Tahoma" pitchFamily="34" charset="0"/>
              </a:rPr>
              <a:t> </a:t>
            </a:r>
            <a:r>
              <a:rPr lang="en-US" sz="2200" dirty="0" err="1">
                <a:latin typeface="Tahoma" pitchFamily="34" charset="0"/>
                <a:cs typeface="Tahoma" pitchFamily="34" charset="0"/>
              </a:rPr>
              <a:t>nền</a:t>
            </a:r>
            <a:r>
              <a:rPr lang="en-US" sz="2200" dirty="0">
                <a:latin typeface="Tahoma" pitchFamily="34" charset="0"/>
                <a:cs typeface="Tahoma" pitchFamily="34" charset="0"/>
              </a:rPr>
              <a:t> </a:t>
            </a:r>
            <a:r>
              <a:rPr lang="en-US" sz="2200" dirty="0" err="1">
                <a:latin typeface="Tahoma" pitchFamily="34" charset="0"/>
                <a:cs typeface="Tahoma" pitchFamily="34" charset="0"/>
              </a:rPr>
              <a:t>để</a:t>
            </a:r>
            <a:r>
              <a:rPr lang="en-US" sz="2200" dirty="0">
                <a:latin typeface="Tahoma" pitchFamily="34" charset="0"/>
                <a:cs typeface="Tahoma" pitchFamily="34" charset="0"/>
              </a:rPr>
              <a:t> </a:t>
            </a:r>
            <a:r>
              <a:rPr lang="en-US" sz="2200" dirty="0" err="1">
                <a:latin typeface="Tahoma" pitchFamily="34" charset="0"/>
                <a:cs typeface="Tahoma" pitchFamily="34" charset="0"/>
              </a:rPr>
              <a:t>hình</a:t>
            </a:r>
            <a:r>
              <a:rPr lang="en-US" sz="2200" dirty="0">
                <a:latin typeface="Tahoma" pitchFamily="34" charset="0"/>
                <a:cs typeface="Tahoma" pitchFamily="34" charset="0"/>
              </a:rPr>
              <a:t> </a:t>
            </a:r>
            <a:r>
              <a:rPr lang="en-US" sz="2200" dirty="0" err="1">
                <a:latin typeface="Tahoma" pitchFamily="34" charset="0"/>
                <a:cs typeface="Tahoma" pitchFamily="34" charset="0"/>
              </a:rPr>
              <a:t>thành</a:t>
            </a:r>
            <a:r>
              <a:rPr lang="en-US" sz="2200" dirty="0">
                <a:latin typeface="Tahoma" pitchFamily="34" charset="0"/>
                <a:cs typeface="Tahoma" pitchFamily="34" charset="0"/>
              </a:rPr>
              <a:t> </a:t>
            </a:r>
            <a:r>
              <a:rPr lang="en-US" sz="2200" dirty="0" err="1">
                <a:latin typeface="Tahoma" pitchFamily="34" charset="0"/>
                <a:cs typeface="Tahoma" pitchFamily="34" charset="0"/>
              </a:rPr>
              <a:t>hố</a:t>
            </a:r>
            <a:r>
              <a:rPr lang="en-US" sz="2200" dirty="0">
                <a:latin typeface="Tahoma" pitchFamily="34" charset="0"/>
                <a:cs typeface="Tahoma" pitchFamily="34" charset="0"/>
              </a:rPr>
              <a:t> </a:t>
            </a:r>
            <a:r>
              <a:rPr lang="en-US" sz="2200" dirty="0" err="1">
                <a:latin typeface="Tahoma" pitchFamily="34" charset="0"/>
                <a:cs typeface="Tahoma" pitchFamily="34" charset="0"/>
              </a:rPr>
              <a:t>đào</a:t>
            </a:r>
            <a:r>
              <a:rPr lang="en-US" sz="2200" dirty="0">
                <a:latin typeface="Tahoma" pitchFamily="34" charset="0"/>
                <a:cs typeface="Tahoma" pitchFamily="34" charset="0"/>
              </a:rPr>
              <a:t>) </a:t>
            </a:r>
            <a:r>
              <a:rPr lang="en-US" sz="2200" dirty="0" err="1">
                <a:latin typeface="Tahoma" pitchFamily="34" charset="0"/>
                <a:cs typeface="Tahoma" pitchFamily="34" charset="0"/>
              </a:rPr>
              <a:t>bằng</a:t>
            </a:r>
            <a:r>
              <a:rPr lang="en-US" sz="2200" b="1" dirty="0">
                <a:latin typeface="Tahoma" pitchFamily="34" charset="0"/>
                <a:cs typeface="Tahoma" pitchFamily="34" charset="0"/>
              </a:rPr>
              <a:t> </a:t>
            </a:r>
            <a:r>
              <a:rPr lang="en-US" sz="2200" dirty="0" err="1">
                <a:latin typeface="Tahoma" pitchFamily="34" charset="0"/>
                <a:cs typeface="Tahoma" pitchFamily="34" charset="0"/>
              </a:rPr>
              <a:t>phương</a:t>
            </a:r>
            <a:r>
              <a:rPr lang="en-US" sz="2200" dirty="0">
                <a:latin typeface="Tahoma" pitchFamily="34" charset="0"/>
                <a:cs typeface="Tahoma" pitchFamily="34" charset="0"/>
              </a:rPr>
              <a:t> </a:t>
            </a:r>
            <a:r>
              <a:rPr lang="en-US" sz="2200" dirty="0" err="1">
                <a:latin typeface="Tahoma" pitchFamily="34" charset="0"/>
                <a:cs typeface="Tahoma" pitchFamily="34" charset="0"/>
              </a:rPr>
              <a:t>pháp</a:t>
            </a:r>
            <a:r>
              <a:rPr lang="en-US" sz="2200" dirty="0">
                <a:latin typeface="Tahoma" pitchFamily="34" charset="0"/>
                <a:cs typeface="Tahoma" pitchFamily="34" charset="0"/>
              </a:rPr>
              <a:t> </a:t>
            </a:r>
            <a:r>
              <a:rPr lang="en-US" sz="2200" dirty="0" err="1">
                <a:latin typeface="Tahoma" pitchFamily="34" charset="0"/>
                <a:cs typeface="Tahoma" pitchFamily="34" charset="0"/>
              </a:rPr>
              <a:t>khoan</a:t>
            </a:r>
            <a:endParaRPr lang="en-US" sz="2200" b="1" dirty="0">
              <a:latin typeface="Tahoma" pitchFamily="34" charset="0"/>
              <a:cs typeface="Tahoma" pitchFamily="34" charset="0"/>
            </a:endParaRPr>
          </a:p>
          <a:p>
            <a:endParaRPr lang="en-US" sz="2200" b="1" dirty="0" smtClean="0">
              <a:latin typeface="Tahoma" pitchFamily="34" charset="0"/>
              <a:cs typeface="Tahoma" pitchFamily="34" charset="0"/>
            </a:endParaRPr>
          </a:p>
        </p:txBody>
      </p:sp>
      <p:pic>
        <p:nvPicPr>
          <p:cNvPr id="12" name="Picture 11"/>
          <p:cNvPicPr/>
          <p:nvPr/>
        </p:nvPicPr>
        <p:blipFill>
          <a:blip r:embed="rId2">
            <a:extLst>
              <a:ext uri="{28A0092B-C50C-407E-A947-70E740481C1C}">
                <a14:useLocalDpi xmlns:a14="http://schemas.microsoft.com/office/drawing/2010/main" val="0"/>
              </a:ext>
            </a:extLst>
          </a:blip>
          <a:stretch>
            <a:fillRect/>
          </a:stretch>
        </p:blipFill>
        <p:spPr>
          <a:xfrm>
            <a:off x="1562100" y="2438400"/>
            <a:ext cx="6019800" cy="3404275"/>
          </a:xfrm>
          <a:prstGeom prst="rect">
            <a:avLst/>
          </a:prstGeom>
        </p:spPr>
      </p:pic>
    </p:spTree>
    <p:extLst>
      <p:ext uri="{BB962C8B-B14F-4D97-AF65-F5344CB8AC3E}">
        <p14:creationId xmlns:p14="http://schemas.microsoft.com/office/powerpoint/2010/main" val="2916818935"/>
      </p:ext>
    </p:extLst>
  </p:cSld>
  <p:clrMapOvr>
    <a:masterClrMapping/>
  </p:clrMapOvr>
  <p:transition>
    <p:zo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0" y="0"/>
            <a:ext cx="9144000" cy="659130"/>
          </a:xfrm>
          <a:custGeom>
            <a:avLst/>
            <a:gdLst/>
            <a:ahLst/>
            <a:cxnLst/>
            <a:rect l="l" t="t" r="r" b="b"/>
            <a:pathLst>
              <a:path w="9144000" h="659130">
                <a:moveTo>
                  <a:pt x="24384" y="633984"/>
                </a:moveTo>
                <a:lnTo>
                  <a:pt x="24384" y="0"/>
                </a:lnTo>
                <a:lnTo>
                  <a:pt x="0" y="0"/>
                </a:lnTo>
                <a:lnTo>
                  <a:pt x="0" y="655129"/>
                </a:lnTo>
                <a:lnTo>
                  <a:pt x="4572" y="659130"/>
                </a:lnTo>
                <a:lnTo>
                  <a:pt x="11430" y="659130"/>
                </a:lnTo>
                <a:lnTo>
                  <a:pt x="11430" y="633984"/>
                </a:lnTo>
                <a:lnTo>
                  <a:pt x="24384" y="633984"/>
                </a:lnTo>
                <a:close/>
              </a:path>
              <a:path w="9144000" h="659130">
                <a:moveTo>
                  <a:pt x="9133332" y="633984"/>
                </a:moveTo>
                <a:lnTo>
                  <a:pt x="11430" y="633984"/>
                </a:lnTo>
                <a:lnTo>
                  <a:pt x="24384" y="646176"/>
                </a:lnTo>
                <a:lnTo>
                  <a:pt x="24384" y="659130"/>
                </a:lnTo>
                <a:lnTo>
                  <a:pt x="9120378" y="659130"/>
                </a:lnTo>
                <a:lnTo>
                  <a:pt x="9120378" y="646176"/>
                </a:lnTo>
                <a:lnTo>
                  <a:pt x="9133332" y="633984"/>
                </a:lnTo>
                <a:close/>
              </a:path>
              <a:path w="9144000" h="659130">
                <a:moveTo>
                  <a:pt x="24384" y="659130"/>
                </a:moveTo>
                <a:lnTo>
                  <a:pt x="24384" y="646176"/>
                </a:lnTo>
                <a:lnTo>
                  <a:pt x="11430" y="633984"/>
                </a:lnTo>
                <a:lnTo>
                  <a:pt x="11430" y="659130"/>
                </a:lnTo>
                <a:lnTo>
                  <a:pt x="24384" y="659130"/>
                </a:lnTo>
                <a:close/>
              </a:path>
              <a:path w="9144000" h="659130">
                <a:moveTo>
                  <a:pt x="9144000" y="655796"/>
                </a:moveTo>
                <a:lnTo>
                  <a:pt x="9144000" y="0"/>
                </a:lnTo>
                <a:lnTo>
                  <a:pt x="9120378" y="0"/>
                </a:lnTo>
                <a:lnTo>
                  <a:pt x="9120378" y="633984"/>
                </a:lnTo>
                <a:lnTo>
                  <a:pt x="9133332" y="633984"/>
                </a:lnTo>
                <a:lnTo>
                  <a:pt x="9133332" y="659130"/>
                </a:lnTo>
                <a:lnTo>
                  <a:pt x="9140190" y="659130"/>
                </a:lnTo>
                <a:lnTo>
                  <a:pt x="9144000" y="655796"/>
                </a:lnTo>
                <a:close/>
              </a:path>
              <a:path w="9144000" h="659130">
                <a:moveTo>
                  <a:pt x="9133332" y="659130"/>
                </a:moveTo>
                <a:lnTo>
                  <a:pt x="9133332" y="633984"/>
                </a:lnTo>
                <a:lnTo>
                  <a:pt x="9120378" y="646176"/>
                </a:lnTo>
                <a:lnTo>
                  <a:pt x="9120378" y="659130"/>
                </a:lnTo>
                <a:lnTo>
                  <a:pt x="9133332" y="659130"/>
                </a:lnTo>
                <a:close/>
              </a:path>
            </a:pathLst>
          </a:custGeom>
          <a:solidFill>
            <a:srgbClr val="FFFFFF"/>
          </a:solidFill>
        </p:spPr>
        <p:txBody>
          <a:bodyPr wrap="square" lIns="0" tIns="0" rIns="0" bIns="0" rtlCol="0"/>
          <a:lstStyle/>
          <a:p>
            <a:endParaRPr dirty="0"/>
          </a:p>
        </p:txBody>
      </p:sp>
      <p:sp>
        <p:nvSpPr>
          <p:cNvPr id="5" name="object 5"/>
          <p:cNvSpPr/>
          <p:nvPr/>
        </p:nvSpPr>
        <p:spPr>
          <a:xfrm>
            <a:off x="533400" y="6249542"/>
            <a:ext cx="3505200" cy="0"/>
          </a:xfrm>
          <a:custGeom>
            <a:avLst/>
            <a:gdLst/>
            <a:ahLst/>
            <a:cxnLst/>
            <a:rect l="l" t="t" r="r" b="b"/>
            <a:pathLst>
              <a:path w="3505200">
                <a:moveTo>
                  <a:pt x="0" y="0"/>
                </a:moveTo>
                <a:lnTo>
                  <a:pt x="3505200" y="0"/>
                </a:lnTo>
              </a:path>
            </a:pathLst>
          </a:custGeom>
          <a:ln w="14477">
            <a:solidFill>
              <a:srgbClr val="006666"/>
            </a:solidFill>
          </a:ln>
        </p:spPr>
        <p:txBody>
          <a:bodyPr wrap="square" lIns="0" tIns="0" rIns="0" bIns="0" rtlCol="0"/>
          <a:lstStyle/>
          <a:p>
            <a:endParaRPr dirty="0"/>
          </a:p>
        </p:txBody>
      </p:sp>
      <p:sp>
        <p:nvSpPr>
          <p:cNvPr id="8" name="object 8"/>
          <p:cNvSpPr txBox="1">
            <a:spLocks noGrp="1"/>
          </p:cNvSpPr>
          <p:nvPr>
            <p:ph type="ftr" sz="quarter" idx="5"/>
          </p:nvPr>
        </p:nvSpPr>
        <p:spPr>
          <a:xfrm>
            <a:off x="304800" y="6386127"/>
            <a:ext cx="4340697" cy="192360"/>
          </a:xfrm>
          <a:prstGeom prst="rect">
            <a:avLst/>
          </a:prstGeom>
        </p:spPr>
        <p:txBody>
          <a:bodyPr vert="horz" wrap="square" lIns="0" tIns="0" rIns="0" bIns="0" rtlCol="0">
            <a:spAutoFit/>
          </a:bodyPr>
          <a:lstStyle/>
          <a:p>
            <a:pPr marL="12700">
              <a:lnSpc>
                <a:spcPts val="1505"/>
              </a:lnSpc>
            </a:pPr>
            <a:r>
              <a:rPr sz="1800" spc="-5" dirty="0" err="1" smtClean="0"/>
              <a:t>Chương</a:t>
            </a:r>
            <a:r>
              <a:rPr sz="1800" spc="-5" dirty="0" smtClean="0"/>
              <a:t> </a:t>
            </a:r>
            <a:r>
              <a:rPr sz="1800" spc="-45" dirty="0" smtClean="0"/>
              <a:t>I</a:t>
            </a:r>
            <a:r>
              <a:rPr lang="en-US" sz="1800" spc="-45" dirty="0"/>
              <a:t>V</a:t>
            </a:r>
            <a:r>
              <a:rPr sz="1800" spc="-45" dirty="0" smtClean="0"/>
              <a:t>: </a:t>
            </a:r>
            <a:r>
              <a:rPr lang="en-US" sz="1800" spc="-5" dirty="0" err="1" smtClean="0"/>
              <a:t>Máy</a:t>
            </a:r>
            <a:r>
              <a:rPr lang="en-US" sz="1800" spc="-5" dirty="0" smtClean="0"/>
              <a:t> </a:t>
            </a:r>
            <a:r>
              <a:rPr lang="en-US" sz="1800" spc="-5" dirty="0" err="1" smtClean="0"/>
              <a:t>thi</a:t>
            </a:r>
            <a:r>
              <a:rPr lang="en-US" sz="1800" spc="-5" dirty="0" smtClean="0"/>
              <a:t> </a:t>
            </a:r>
            <a:r>
              <a:rPr lang="en-US" sz="1800" spc="-5" dirty="0" err="1" smtClean="0"/>
              <a:t>công</a:t>
            </a:r>
            <a:r>
              <a:rPr lang="en-US" sz="1800" spc="-5" dirty="0" smtClean="0"/>
              <a:t> </a:t>
            </a:r>
            <a:r>
              <a:rPr lang="en-US" sz="1800" spc="-5" dirty="0" err="1" smtClean="0"/>
              <a:t>cọc</a:t>
            </a:r>
            <a:endParaRPr sz="1800" spc="-5" dirty="0"/>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25400">
              <a:lnSpc>
                <a:spcPts val="1505"/>
              </a:lnSpc>
            </a:pPr>
            <a:fld id="{81D60167-4931-47E6-BA6A-407CBD079E47}" type="slidenum">
              <a:rPr spc="-5" dirty="0"/>
              <a:t>17</a:t>
            </a:fld>
            <a:endParaRPr spc="-5" dirty="0"/>
          </a:p>
        </p:txBody>
      </p:sp>
      <p:sp>
        <p:nvSpPr>
          <p:cNvPr id="10" name="Title 9"/>
          <p:cNvSpPr>
            <a:spLocks noGrp="1"/>
          </p:cNvSpPr>
          <p:nvPr>
            <p:ph type="title"/>
          </p:nvPr>
        </p:nvSpPr>
        <p:spPr>
          <a:xfrm>
            <a:off x="383540" y="228600"/>
            <a:ext cx="8376919" cy="307777"/>
          </a:xfrm>
        </p:spPr>
        <p:txBody>
          <a:bodyPr/>
          <a:lstStyle/>
          <a:p>
            <a:r>
              <a:rPr lang="en-US" sz="2000" i="1" dirty="0" smtClean="0">
                <a:latin typeface="Times New Roman" pitchFamily="18" charset="0"/>
                <a:cs typeface="Times New Roman" pitchFamily="18" charset="0"/>
              </a:rPr>
              <a:t>MÁY XÂY DỰNG</a:t>
            </a:r>
            <a:endParaRPr lang="en-US" sz="2000" i="1" dirty="0">
              <a:latin typeface="Times New Roman" pitchFamily="18" charset="0"/>
              <a:cs typeface="Times New Roman" pitchFamily="18" charset="0"/>
            </a:endParaRPr>
          </a:p>
        </p:txBody>
      </p:sp>
      <p:sp>
        <p:nvSpPr>
          <p:cNvPr id="11" name="object 7"/>
          <p:cNvSpPr txBox="1"/>
          <p:nvPr/>
        </p:nvSpPr>
        <p:spPr>
          <a:xfrm>
            <a:off x="384175" y="685800"/>
            <a:ext cx="8226425" cy="2369880"/>
          </a:xfrm>
          <a:prstGeom prst="rect">
            <a:avLst/>
          </a:prstGeom>
        </p:spPr>
        <p:txBody>
          <a:bodyPr vert="horz" wrap="square" lIns="0" tIns="0" rIns="0" bIns="0" rtlCol="0">
            <a:spAutoFit/>
          </a:bodyPr>
          <a:lstStyle/>
          <a:p>
            <a:pPr algn="just">
              <a:tabLst>
                <a:tab pos="355600" algn="l"/>
              </a:tabLst>
            </a:pP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Hiện</a:t>
            </a:r>
            <a:r>
              <a:rPr lang="en-US" sz="2200" dirty="0" smtClean="0">
                <a:latin typeface="Tahoma" pitchFamily="34" charset="0"/>
                <a:cs typeface="Tahoma" pitchFamily="34" charset="0"/>
              </a:rPr>
              <a:t> </a:t>
            </a:r>
            <a:r>
              <a:rPr lang="en-US" sz="2200" dirty="0">
                <a:latin typeface="Tahoma" pitchFamily="34" charset="0"/>
                <a:cs typeface="Tahoma" pitchFamily="34" charset="0"/>
              </a:rPr>
              <a:t>nay, </a:t>
            </a:r>
            <a:r>
              <a:rPr lang="en-US" sz="2200" dirty="0" err="1">
                <a:latin typeface="Tahoma" pitchFamily="34" charset="0"/>
                <a:cs typeface="Tahoma" pitchFamily="34" charset="0"/>
              </a:rPr>
              <a:t>có</a:t>
            </a:r>
            <a:r>
              <a:rPr lang="en-US" sz="2200" dirty="0">
                <a:latin typeface="Tahoma" pitchFamily="34" charset="0"/>
                <a:cs typeface="Tahoma" pitchFamily="34" charset="0"/>
              </a:rPr>
              <a:t> 3 </a:t>
            </a:r>
            <a:r>
              <a:rPr lang="en-US" sz="2200" dirty="0" err="1">
                <a:latin typeface="Tahoma" pitchFamily="34" charset="0"/>
                <a:cs typeface="Tahoma" pitchFamily="34" charset="0"/>
              </a:rPr>
              <a:t>loại</a:t>
            </a:r>
            <a:r>
              <a:rPr lang="en-US" sz="2200" dirty="0">
                <a:latin typeface="Tahoma" pitchFamily="34" charset="0"/>
                <a:cs typeface="Tahoma" pitchFamily="34" charset="0"/>
              </a:rPr>
              <a:t> </a:t>
            </a:r>
            <a:r>
              <a:rPr lang="en-US" sz="2200" dirty="0" err="1">
                <a:latin typeface="Tahoma" pitchFamily="34" charset="0"/>
                <a:cs typeface="Tahoma" pitchFamily="34" charset="0"/>
              </a:rPr>
              <a:t>máy</a:t>
            </a:r>
            <a:r>
              <a:rPr lang="en-US" sz="2200" dirty="0">
                <a:latin typeface="Tahoma" pitchFamily="34" charset="0"/>
                <a:cs typeface="Tahoma" pitchFamily="34" charset="0"/>
              </a:rPr>
              <a:t> </a:t>
            </a:r>
            <a:r>
              <a:rPr lang="en-US" sz="2200" dirty="0" err="1">
                <a:latin typeface="Tahoma" pitchFamily="34" charset="0"/>
                <a:cs typeface="Tahoma" pitchFamily="34" charset="0"/>
              </a:rPr>
              <a:t>khoan</a:t>
            </a:r>
            <a:r>
              <a:rPr lang="en-US" sz="2200" dirty="0">
                <a:latin typeface="Tahoma" pitchFamily="34" charset="0"/>
                <a:cs typeface="Tahoma" pitchFamily="34" charset="0"/>
              </a:rPr>
              <a:t> </a:t>
            </a:r>
            <a:r>
              <a:rPr lang="en-US" sz="2200" dirty="0" err="1">
                <a:latin typeface="Tahoma" pitchFamily="34" charset="0"/>
                <a:cs typeface="Tahoma" pitchFamily="34" charset="0"/>
              </a:rPr>
              <a:t>cọc</a:t>
            </a:r>
            <a:r>
              <a:rPr lang="en-US" sz="2200" dirty="0">
                <a:latin typeface="Tahoma" pitchFamily="34" charset="0"/>
                <a:cs typeface="Tahoma" pitchFamily="34" charset="0"/>
              </a:rPr>
              <a:t> </a:t>
            </a:r>
            <a:r>
              <a:rPr lang="en-US" sz="2200" dirty="0" err="1">
                <a:latin typeface="Tahoma" pitchFamily="34" charset="0"/>
                <a:cs typeface="Tahoma" pitchFamily="34" charset="0"/>
              </a:rPr>
              <a:t>nhồi</a:t>
            </a:r>
            <a:r>
              <a:rPr lang="en-US" sz="2200" dirty="0">
                <a:latin typeface="Tahoma" pitchFamily="34" charset="0"/>
                <a:cs typeface="Tahoma" pitchFamily="34" charset="0"/>
              </a:rPr>
              <a:t> </a:t>
            </a:r>
            <a:r>
              <a:rPr lang="en-US" sz="2200" dirty="0" err="1">
                <a:latin typeface="Tahoma" pitchFamily="34" charset="0"/>
                <a:cs typeface="Tahoma" pitchFamily="34" charset="0"/>
              </a:rPr>
              <a:t>được</a:t>
            </a:r>
            <a:r>
              <a:rPr lang="en-US" sz="2200" dirty="0">
                <a:latin typeface="Tahoma" pitchFamily="34" charset="0"/>
                <a:cs typeface="Tahoma" pitchFamily="34" charset="0"/>
              </a:rPr>
              <a:t> </a:t>
            </a:r>
            <a:r>
              <a:rPr lang="en-US" sz="2200" dirty="0" err="1">
                <a:latin typeface="Tahoma" pitchFamily="34" charset="0"/>
                <a:cs typeface="Tahoma" pitchFamily="34" charset="0"/>
              </a:rPr>
              <a:t>sử</a:t>
            </a:r>
            <a:r>
              <a:rPr lang="en-US" sz="2200" dirty="0">
                <a:latin typeface="Tahoma" pitchFamily="34" charset="0"/>
                <a:cs typeface="Tahoma" pitchFamily="34" charset="0"/>
              </a:rPr>
              <a:t> </a:t>
            </a:r>
            <a:r>
              <a:rPr lang="en-US" sz="2200" dirty="0" err="1">
                <a:latin typeface="Tahoma" pitchFamily="34" charset="0"/>
                <a:cs typeface="Tahoma" pitchFamily="34" charset="0"/>
              </a:rPr>
              <a:t>dụng</a:t>
            </a:r>
            <a:r>
              <a:rPr lang="en-US" sz="2200" dirty="0">
                <a:latin typeface="Tahoma" pitchFamily="34" charset="0"/>
                <a:cs typeface="Tahoma" pitchFamily="34" charset="0"/>
              </a:rPr>
              <a:t> </a:t>
            </a:r>
            <a:r>
              <a:rPr lang="en-US" sz="2200" dirty="0" err="1">
                <a:latin typeface="Tahoma" pitchFamily="34" charset="0"/>
                <a:cs typeface="Tahoma" pitchFamily="34" charset="0"/>
              </a:rPr>
              <a:t>phổ</a:t>
            </a:r>
            <a:r>
              <a:rPr lang="en-US" sz="2200" dirty="0">
                <a:latin typeface="Tahoma" pitchFamily="34" charset="0"/>
                <a:cs typeface="Tahoma" pitchFamily="34" charset="0"/>
              </a:rPr>
              <a:t> </a:t>
            </a:r>
            <a:r>
              <a:rPr lang="en-US" sz="2200" dirty="0" err="1">
                <a:latin typeface="Tahoma" pitchFamily="34" charset="0"/>
                <a:cs typeface="Tahoma" pitchFamily="34" charset="0"/>
              </a:rPr>
              <a:t>biến</a:t>
            </a:r>
            <a:r>
              <a:rPr lang="en-US" sz="2200" dirty="0">
                <a:latin typeface="Tahoma" pitchFamily="34" charset="0"/>
                <a:cs typeface="Tahoma" pitchFamily="34" charset="0"/>
              </a:rPr>
              <a:t> </a:t>
            </a:r>
            <a:r>
              <a:rPr lang="en-US" sz="2200" dirty="0" err="1">
                <a:latin typeface="Tahoma" pitchFamily="34" charset="0"/>
                <a:cs typeface="Tahoma" pitchFamily="34" charset="0"/>
              </a:rPr>
              <a:t>trong</a:t>
            </a:r>
            <a:r>
              <a:rPr lang="en-US" sz="2200" dirty="0">
                <a:latin typeface="Tahoma" pitchFamily="34" charset="0"/>
                <a:cs typeface="Tahoma" pitchFamily="34" charset="0"/>
              </a:rPr>
              <a:t> </a:t>
            </a:r>
            <a:r>
              <a:rPr lang="en-US" sz="2200" dirty="0" err="1">
                <a:latin typeface="Tahoma" pitchFamily="34" charset="0"/>
                <a:cs typeface="Tahoma" pitchFamily="34" charset="0"/>
              </a:rPr>
              <a:t>lĩnh</a:t>
            </a:r>
            <a:r>
              <a:rPr lang="en-US" sz="2200" dirty="0">
                <a:latin typeface="Tahoma" pitchFamily="34" charset="0"/>
                <a:cs typeface="Tahoma" pitchFamily="34" charset="0"/>
              </a:rPr>
              <a:t> </a:t>
            </a:r>
            <a:r>
              <a:rPr lang="en-US" sz="2200" dirty="0" err="1">
                <a:latin typeface="Tahoma" pitchFamily="34" charset="0"/>
                <a:cs typeface="Tahoma" pitchFamily="34" charset="0"/>
              </a:rPr>
              <a:t>vực</a:t>
            </a:r>
            <a:r>
              <a:rPr lang="en-US" sz="2200" dirty="0">
                <a:latin typeface="Tahoma" pitchFamily="34" charset="0"/>
                <a:cs typeface="Tahoma" pitchFamily="34" charset="0"/>
              </a:rPr>
              <a:t> </a:t>
            </a:r>
            <a:r>
              <a:rPr lang="en-US" sz="2200" dirty="0" err="1">
                <a:latin typeface="Tahoma" pitchFamily="34" charset="0"/>
                <a:cs typeface="Tahoma" pitchFamily="34" charset="0"/>
              </a:rPr>
              <a:t>xây</a:t>
            </a:r>
            <a:r>
              <a:rPr lang="en-US" sz="2200" dirty="0">
                <a:latin typeface="Tahoma" pitchFamily="34" charset="0"/>
                <a:cs typeface="Tahoma" pitchFamily="34" charset="0"/>
              </a:rPr>
              <a:t> </a:t>
            </a:r>
            <a:r>
              <a:rPr lang="en-US" sz="2200" dirty="0" err="1">
                <a:latin typeface="Tahoma" pitchFamily="34" charset="0"/>
                <a:cs typeface="Tahoma" pitchFamily="34" charset="0"/>
              </a:rPr>
              <a:t>dựng</a:t>
            </a:r>
            <a:r>
              <a:rPr lang="en-US" sz="2200" dirty="0">
                <a:latin typeface="Tahoma" pitchFamily="34" charset="0"/>
                <a:cs typeface="Tahoma" pitchFamily="34" charset="0"/>
              </a:rPr>
              <a:t>:</a:t>
            </a:r>
            <a:endParaRPr lang="en-US" sz="2200" b="1" dirty="0">
              <a:latin typeface="Tahoma" pitchFamily="34" charset="0"/>
              <a:cs typeface="Tahoma" pitchFamily="34" charset="0"/>
            </a:endParaRPr>
          </a:p>
          <a:p>
            <a:pPr algn="just"/>
            <a:r>
              <a:rPr lang="en-US" sz="2200" i="1" dirty="0">
                <a:latin typeface="Tahoma" pitchFamily="34" charset="0"/>
                <a:cs typeface="Tahoma" pitchFamily="34" charset="0"/>
              </a:rPr>
              <a:t>- </a:t>
            </a:r>
            <a:r>
              <a:rPr lang="en-US" sz="2200" dirty="0" err="1">
                <a:latin typeface="Tahoma" pitchFamily="34" charset="0"/>
                <a:cs typeface="Tahoma" pitchFamily="34" charset="0"/>
              </a:rPr>
              <a:t>Máy</a:t>
            </a:r>
            <a:r>
              <a:rPr lang="en-US" sz="2200" dirty="0">
                <a:latin typeface="Tahoma" pitchFamily="34" charset="0"/>
                <a:cs typeface="Tahoma" pitchFamily="34" charset="0"/>
              </a:rPr>
              <a:t> </a:t>
            </a:r>
            <a:r>
              <a:rPr lang="en-US" sz="2200" dirty="0" err="1">
                <a:latin typeface="Tahoma" pitchFamily="34" charset="0"/>
                <a:cs typeface="Tahoma" pitchFamily="34" charset="0"/>
              </a:rPr>
              <a:t>khoan</a:t>
            </a:r>
            <a:r>
              <a:rPr lang="en-US" sz="2200" dirty="0">
                <a:latin typeface="Tahoma" pitchFamily="34" charset="0"/>
                <a:cs typeface="Tahoma" pitchFamily="34" charset="0"/>
              </a:rPr>
              <a:t> </a:t>
            </a:r>
            <a:r>
              <a:rPr lang="en-US" sz="2200" dirty="0" err="1">
                <a:latin typeface="Tahoma" pitchFamily="34" charset="0"/>
                <a:cs typeface="Tahoma" pitchFamily="34" charset="0"/>
              </a:rPr>
              <a:t>cọc</a:t>
            </a:r>
            <a:r>
              <a:rPr lang="en-US" sz="2200" dirty="0">
                <a:latin typeface="Tahoma" pitchFamily="34" charset="0"/>
                <a:cs typeface="Tahoma" pitchFamily="34" charset="0"/>
              </a:rPr>
              <a:t> </a:t>
            </a:r>
            <a:r>
              <a:rPr lang="en-US" sz="2200" dirty="0" err="1">
                <a:latin typeface="Tahoma" pitchFamily="34" charset="0"/>
                <a:cs typeface="Tahoma" pitchFamily="34" charset="0"/>
              </a:rPr>
              <a:t>nhồi</a:t>
            </a:r>
            <a:r>
              <a:rPr lang="en-US" sz="2200" dirty="0">
                <a:latin typeface="Tahoma" pitchFamily="34" charset="0"/>
                <a:cs typeface="Tahoma" pitchFamily="34" charset="0"/>
              </a:rPr>
              <a:t> </a:t>
            </a:r>
            <a:r>
              <a:rPr lang="en-US" sz="2200" dirty="0" err="1">
                <a:latin typeface="Tahoma" pitchFamily="34" charset="0"/>
                <a:cs typeface="Tahoma" pitchFamily="34" charset="0"/>
              </a:rPr>
              <a:t>kiểu</a:t>
            </a:r>
            <a:r>
              <a:rPr lang="en-US" sz="2200" dirty="0">
                <a:latin typeface="Tahoma" pitchFamily="34" charset="0"/>
                <a:cs typeface="Tahoma" pitchFamily="34" charset="0"/>
              </a:rPr>
              <a:t> </a:t>
            </a:r>
            <a:r>
              <a:rPr lang="en-US" sz="2200" dirty="0" err="1">
                <a:latin typeface="Tahoma" pitchFamily="34" charset="0"/>
                <a:cs typeface="Tahoma" pitchFamily="34" charset="0"/>
              </a:rPr>
              <a:t>mũi</a:t>
            </a:r>
            <a:r>
              <a:rPr lang="en-US" sz="2200" dirty="0">
                <a:latin typeface="Tahoma" pitchFamily="34" charset="0"/>
                <a:cs typeface="Tahoma" pitchFamily="34" charset="0"/>
              </a:rPr>
              <a:t> </a:t>
            </a:r>
            <a:r>
              <a:rPr lang="en-US" sz="2200" dirty="0" err="1">
                <a:latin typeface="Tahoma" pitchFamily="34" charset="0"/>
                <a:cs typeface="Tahoma" pitchFamily="34" charset="0"/>
              </a:rPr>
              <a:t>khoan</a:t>
            </a:r>
            <a:r>
              <a:rPr lang="en-US" sz="2200" dirty="0">
                <a:latin typeface="Tahoma" pitchFamily="34" charset="0"/>
                <a:cs typeface="Tahoma" pitchFamily="34" charset="0"/>
              </a:rPr>
              <a:t> </a:t>
            </a:r>
            <a:r>
              <a:rPr lang="en-US" sz="2200" dirty="0" err="1">
                <a:latin typeface="Tahoma" pitchFamily="34" charset="0"/>
                <a:cs typeface="Tahoma" pitchFamily="34" charset="0"/>
              </a:rPr>
              <a:t>cánh</a:t>
            </a:r>
            <a:r>
              <a:rPr lang="en-US" sz="2200" dirty="0">
                <a:latin typeface="Tahoma" pitchFamily="34" charset="0"/>
                <a:cs typeface="Tahoma" pitchFamily="34" charset="0"/>
              </a:rPr>
              <a:t> </a:t>
            </a:r>
            <a:r>
              <a:rPr lang="en-US" sz="2200" dirty="0" err="1" smtClean="0">
                <a:latin typeface="Tahoma" pitchFamily="34" charset="0"/>
                <a:cs typeface="Tahoma" pitchFamily="34" charset="0"/>
              </a:rPr>
              <a:t>xoắn</a:t>
            </a:r>
            <a:r>
              <a:rPr lang="en-US" sz="2200" dirty="0">
                <a:latin typeface="Tahoma" pitchFamily="34" charset="0"/>
                <a:cs typeface="Tahoma" pitchFamily="34" charset="0"/>
              </a:rPr>
              <a:t> (</a:t>
            </a:r>
            <a:r>
              <a:rPr lang="en-US" sz="2200" dirty="0" err="1">
                <a:latin typeface="Tahoma" pitchFamily="34" charset="0"/>
                <a:cs typeface="Tahoma" pitchFamily="34" charset="0"/>
              </a:rPr>
              <a:t>tuần</a:t>
            </a:r>
            <a:r>
              <a:rPr lang="en-US" sz="2200" dirty="0">
                <a:latin typeface="Tahoma" pitchFamily="34" charset="0"/>
                <a:cs typeface="Tahoma" pitchFamily="34" charset="0"/>
              </a:rPr>
              <a:t> </a:t>
            </a:r>
            <a:r>
              <a:rPr lang="en-US" sz="2200" dirty="0" err="1">
                <a:latin typeface="Tahoma" pitchFamily="34" charset="0"/>
                <a:cs typeface="Tahoma" pitchFamily="34" charset="0"/>
              </a:rPr>
              <a:t>hoàn</a:t>
            </a:r>
            <a:r>
              <a:rPr lang="en-US" sz="2200" dirty="0">
                <a:latin typeface="Tahoma" pitchFamily="34" charset="0"/>
                <a:cs typeface="Tahoma" pitchFamily="34" charset="0"/>
              </a:rPr>
              <a:t> </a:t>
            </a:r>
            <a:r>
              <a:rPr lang="en-US" sz="2200" dirty="0" err="1" smtClean="0">
                <a:latin typeface="Tahoma" pitchFamily="34" charset="0"/>
                <a:cs typeface="Tahoma" pitchFamily="34" charset="0"/>
              </a:rPr>
              <a:t>thuận</a:t>
            </a:r>
            <a:r>
              <a:rPr lang="en-US" sz="2200" dirty="0" smtClean="0">
                <a:latin typeface="Tahoma" pitchFamily="34" charset="0"/>
                <a:cs typeface="Tahoma" pitchFamily="34" charset="0"/>
              </a:rPr>
              <a:t>).</a:t>
            </a:r>
            <a:endParaRPr lang="en-US" sz="2200" b="1" dirty="0">
              <a:latin typeface="Tahoma" pitchFamily="34" charset="0"/>
              <a:cs typeface="Tahoma" pitchFamily="34" charset="0"/>
            </a:endParaRPr>
          </a:p>
          <a:p>
            <a:pPr algn="just"/>
            <a:r>
              <a:rPr lang="en-US" sz="2200" dirty="0">
                <a:latin typeface="Tahoma" pitchFamily="34" charset="0"/>
                <a:cs typeface="Tahoma" pitchFamily="34" charset="0"/>
              </a:rPr>
              <a:t>- </a:t>
            </a:r>
            <a:r>
              <a:rPr lang="en-US" sz="2200" dirty="0" err="1">
                <a:latin typeface="Tahoma" pitchFamily="34" charset="0"/>
                <a:cs typeface="Tahoma" pitchFamily="34" charset="0"/>
              </a:rPr>
              <a:t>Máy</a:t>
            </a:r>
            <a:r>
              <a:rPr lang="en-US" sz="2200" dirty="0">
                <a:latin typeface="Tahoma" pitchFamily="34" charset="0"/>
                <a:cs typeface="Tahoma" pitchFamily="34" charset="0"/>
              </a:rPr>
              <a:t> </a:t>
            </a:r>
            <a:r>
              <a:rPr lang="en-US" sz="2200" dirty="0" err="1">
                <a:latin typeface="Tahoma" pitchFamily="34" charset="0"/>
                <a:cs typeface="Tahoma" pitchFamily="34" charset="0"/>
              </a:rPr>
              <a:t>khoan</a:t>
            </a:r>
            <a:r>
              <a:rPr lang="en-US" sz="2200" dirty="0">
                <a:latin typeface="Tahoma" pitchFamily="34" charset="0"/>
                <a:cs typeface="Tahoma" pitchFamily="34" charset="0"/>
              </a:rPr>
              <a:t> </a:t>
            </a:r>
            <a:r>
              <a:rPr lang="en-US" sz="2200" dirty="0" err="1">
                <a:latin typeface="Tahoma" pitchFamily="34" charset="0"/>
                <a:cs typeface="Tahoma" pitchFamily="34" charset="0"/>
              </a:rPr>
              <a:t>cọc</a:t>
            </a:r>
            <a:r>
              <a:rPr lang="en-US" sz="2200" dirty="0">
                <a:latin typeface="Tahoma" pitchFamily="34" charset="0"/>
                <a:cs typeface="Tahoma" pitchFamily="34" charset="0"/>
              </a:rPr>
              <a:t> </a:t>
            </a:r>
            <a:r>
              <a:rPr lang="en-US" sz="2200" dirty="0" err="1">
                <a:latin typeface="Tahoma" pitchFamily="34" charset="0"/>
                <a:cs typeface="Tahoma" pitchFamily="34" charset="0"/>
              </a:rPr>
              <a:t>nhồi</a:t>
            </a:r>
            <a:r>
              <a:rPr lang="en-US" sz="2200" dirty="0">
                <a:latin typeface="Tahoma" pitchFamily="34" charset="0"/>
                <a:cs typeface="Tahoma" pitchFamily="34" charset="0"/>
              </a:rPr>
              <a:t> </a:t>
            </a:r>
            <a:r>
              <a:rPr lang="en-US" sz="2200" dirty="0" err="1">
                <a:latin typeface="Tahoma" pitchFamily="34" charset="0"/>
                <a:cs typeface="Tahoma" pitchFamily="34" charset="0"/>
              </a:rPr>
              <a:t>kiểu</a:t>
            </a:r>
            <a:r>
              <a:rPr lang="en-US" sz="2200" dirty="0">
                <a:latin typeface="Tahoma" pitchFamily="34" charset="0"/>
                <a:cs typeface="Tahoma" pitchFamily="34" charset="0"/>
              </a:rPr>
              <a:t> </a:t>
            </a:r>
            <a:r>
              <a:rPr lang="en-US" sz="2200" dirty="0" err="1">
                <a:latin typeface="Tahoma" pitchFamily="34" charset="0"/>
                <a:cs typeface="Tahoma" pitchFamily="34" charset="0"/>
              </a:rPr>
              <a:t>thùng</a:t>
            </a:r>
            <a:r>
              <a:rPr lang="en-US" sz="2200" dirty="0">
                <a:latin typeface="Tahoma" pitchFamily="34" charset="0"/>
                <a:cs typeface="Tahoma" pitchFamily="34" charset="0"/>
              </a:rPr>
              <a:t> </a:t>
            </a:r>
            <a:r>
              <a:rPr lang="en-US" sz="2200" dirty="0" err="1" smtClean="0">
                <a:latin typeface="Tahoma" pitchFamily="34" charset="0"/>
                <a:cs typeface="Tahoma" pitchFamily="34" charset="0"/>
              </a:rPr>
              <a:t>đào</a:t>
            </a:r>
            <a:r>
              <a:rPr lang="en-US" sz="2200" dirty="0" smtClean="0">
                <a:latin typeface="Tahoma" pitchFamily="34" charset="0"/>
                <a:cs typeface="Tahoma" pitchFamily="34" charset="0"/>
              </a:rPr>
              <a:t> (</a:t>
            </a:r>
            <a:r>
              <a:rPr lang="en-US" sz="2200" dirty="0" err="1">
                <a:latin typeface="Tahoma" pitchFamily="34" charset="0"/>
                <a:cs typeface="Tahoma" pitchFamily="34" charset="0"/>
              </a:rPr>
              <a:t>tuần</a:t>
            </a:r>
            <a:r>
              <a:rPr lang="en-US" sz="2200" dirty="0">
                <a:latin typeface="Tahoma" pitchFamily="34" charset="0"/>
                <a:cs typeface="Tahoma" pitchFamily="34" charset="0"/>
              </a:rPr>
              <a:t> </a:t>
            </a:r>
            <a:r>
              <a:rPr lang="en-US" sz="2200" dirty="0" err="1">
                <a:latin typeface="Tahoma" pitchFamily="34" charset="0"/>
                <a:cs typeface="Tahoma" pitchFamily="34" charset="0"/>
              </a:rPr>
              <a:t>hoàn</a:t>
            </a:r>
            <a:r>
              <a:rPr lang="en-US" sz="2200" dirty="0">
                <a:latin typeface="Tahoma" pitchFamily="34" charset="0"/>
                <a:cs typeface="Tahoma" pitchFamily="34" charset="0"/>
              </a:rPr>
              <a:t> </a:t>
            </a:r>
            <a:r>
              <a:rPr lang="en-US" sz="2200" dirty="0" err="1" smtClean="0">
                <a:latin typeface="Tahoma" pitchFamily="34" charset="0"/>
                <a:cs typeface="Tahoma" pitchFamily="34" charset="0"/>
              </a:rPr>
              <a:t>thuận</a:t>
            </a:r>
            <a:r>
              <a:rPr lang="en-US" sz="2200" dirty="0" smtClean="0">
                <a:latin typeface="Tahoma" pitchFamily="34" charset="0"/>
                <a:cs typeface="Tahoma" pitchFamily="34" charset="0"/>
              </a:rPr>
              <a:t>).</a:t>
            </a:r>
            <a:endParaRPr lang="en-US" sz="2200" b="1" dirty="0">
              <a:latin typeface="Tahoma" pitchFamily="34" charset="0"/>
              <a:cs typeface="Tahoma" pitchFamily="34" charset="0"/>
            </a:endParaRPr>
          </a:p>
          <a:p>
            <a:pPr algn="just"/>
            <a:r>
              <a:rPr lang="en-US" sz="2200" dirty="0">
                <a:latin typeface="Tahoma" pitchFamily="34" charset="0"/>
                <a:cs typeface="Tahoma" pitchFamily="34" charset="0"/>
              </a:rPr>
              <a:t>- </a:t>
            </a:r>
            <a:r>
              <a:rPr lang="en-US" sz="2200" dirty="0" err="1">
                <a:latin typeface="Tahoma" pitchFamily="34" charset="0"/>
                <a:cs typeface="Tahoma" pitchFamily="34" charset="0"/>
              </a:rPr>
              <a:t>Máy</a:t>
            </a:r>
            <a:r>
              <a:rPr lang="en-US" sz="2200" dirty="0">
                <a:latin typeface="Tahoma" pitchFamily="34" charset="0"/>
                <a:cs typeface="Tahoma" pitchFamily="34" charset="0"/>
              </a:rPr>
              <a:t> </a:t>
            </a:r>
            <a:r>
              <a:rPr lang="en-US" sz="2200" dirty="0" err="1">
                <a:latin typeface="Tahoma" pitchFamily="34" charset="0"/>
                <a:cs typeface="Tahoma" pitchFamily="34" charset="0"/>
              </a:rPr>
              <a:t>khoan</a:t>
            </a:r>
            <a:r>
              <a:rPr lang="en-US" sz="2200" dirty="0">
                <a:latin typeface="Tahoma" pitchFamily="34" charset="0"/>
                <a:cs typeface="Tahoma" pitchFamily="34" charset="0"/>
              </a:rPr>
              <a:t> </a:t>
            </a:r>
            <a:r>
              <a:rPr lang="en-US" sz="2200" dirty="0" err="1">
                <a:latin typeface="Tahoma" pitchFamily="34" charset="0"/>
                <a:cs typeface="Tahoma" pitchFamily="34" charset="0"/>
              </a:rPr>
              <a:t>cọc</a:t>
            </a:r>
            <a:r>
              <a:rPr lang="en-US" sz="2200" dirty="0">
                <a:latin typeface="Tahoma" pitchFamily="34" charset="0"/>
                <a:cs typeface="Tahoma" pitchFamily="34" charset="0"/>
              </a:rPr>
              <a:t> </a:t>
            </a:r>
            <a:r>
              <a:rPr lang="en-US" sz="2200" dirty="0" err="1">
                <a:latin typeface="Tahoma" pitchFamily="34" charset="0"/>
                <a:cs typeface="Tahoma" pitchFamily="34" charset="0"/>
              </a:rPr>
              <a:t>nhồi</a:t>
            </a:r>
            <a:r>
              <a:rPr lang="en-US" sz="2200" dirty="0">
                <a:latin typeface="Tahoma" pitchFamily="34" charset="0"/>
                <a:cs typeface="Tahoma" pitchFamily="34" charset="0"/>
              </a:rPr>
              <a:t> </a:t>
            </a:r>
            <a:r>
              <a:rPr lang="en-US" sz="2200" dirty="0" err="1">
                <a:latin typeface="Tahoma" pitchFamily="34" charset="0"/>
                <a:cs typeface="Tahoma" pitchFamily="34" charset="0"/>
              </a:rPr>
              <a:t>kiểu</a:t>
            </a:r>
            <a:r>
              <a:rPr lang="en-US" sz="2200" dirty="0">
                <a:latin typeface="Tahoma" pitchFamily="34" charset="0"/>
                <a:cs typeface="Tahoma" pitchFamily="34" charset="0"/>
              </a:rPr>
              <a:t> </a:t>
            </a:r>
            <a:r>
              <a:rPr lang="en-US" sz="2200" dirty="0" err="1">
                <a:latin typeface="Tahoma" pitchFamily="34" charset="0"/>
                <a:cs typeface="Tahoma" pitchFamily="34" charset="0"/>
              </a:rPr>
              <a:t>bơm</a:t>
            </a:r>
            <a:r>
              <a:rPr lang="en-US" sz="2200" dirty="0">
                <a:latin typeface="Tahoma" pitchFamily="34" charset="0"/>
                <a:cs typeface="Tahoma" pitchFamily="34" charset="0"/>
              </a:rPr>
              <a:t> </a:t>
            </a:r>
            <a:r>
              <a:rPr lang="en-US" sz="2200" dirty="0" err="1" smtClean="0">
                <a:latin typeface="Tahoma" pitchFamily="34" charset="0"/>
                <a:cs typeface="Tahoma" pitchFamily="34" charset="0"/>
              </a:rPr>
              <a:t>tuần</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hoàn</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nghịch</a:t>
            </a:r>
            <a:r>
              <a:rPr lang="en-US" sz="2200" dirty="0" smtClean="0">
                <a:latin typeface="Tahoma" pitchFamily="34" charset="0"/>
                <a:cs typeface="Tahoma" pitchFamily="34" charset="0"/>
              </a:rPr>
              <a:t>.</a:t>
            </a:r>
            <a:endParaRPr lang="en-US" sz="2200" b="1" dirty="0">
              <a:latin typeface="Tahoma" pitchFamily="34" charset="0"/>
              <a:cs typeface="Tahoma" pitchFamily="34" charset="0"/>
            </a:endParaRPr>
          </a:p>
          <a:p>
            <a:pPr algn="just"/>
            <a:endParaRPr lang="en-US" sz="2200" b="1" dirty="0" smtClean="0">
              <a:latin typeface="Tahoma" pitchFamily="34" charset="0"/>
              <a:cs typeface="Tahoma" pitchFamily="34" charset="0"/>
            </a:endParaRPr>
          </a:p>
        </p:txBody>
      </p:sp>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757268"/>
            <a:ext cx="7162800" cy="24106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1650" y="5257800"/>
            <a:ext cx="523875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descr="D:\MYWORK\HSGD_VUVANNHAN\MAYXAYDUNG\MayKhoanKieuBomPhanTuanHoan-225x30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1020" y="3086100"/>
            <a:ext cx="1971675" cy="26289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D:\MYWORK\HSGD_VUVANNHAN\MAYXAYDUNG\muikhoankep.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5233" y="4848664"/>
            <a:ext cx="1507367" cy="13598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7936542"/>
      </p:ext>
    </p:extLst>
  </p:cSld>
  <p:clrMapOvr>
    <a:masterClrMapping/>
  </p:clrMapOvr>
  <p:transition>
    <p:zo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0" y="0"/>
            <a:ext cx="9144000" cy="659130"/>
          </a:xfrm>
          <a:custGeom>
            <a:avLst/>
            <a:gdLst/>
            <a:ahLst/>
            <a:cxnLst/>
            <a:rect l="l" t="t" r="r" b="b"/>
            <a:pathLst>
              <a:path w="9144000" h="659130">
                <a:moveTo>
                  <a:pt x="24384" y="633984"/>
                </a:moveTo>
                <a:lnTo>
                  <a:pt x="24384" y="0"/>
                </a:lnTo>
                <a:lnTo>
                  <a:pt x="0" y="0"/>
                </a:lnTo>
                <a:lnTo>
                  <a:pt x="0" y="655129"/>
                </a:lnTo>
                <a:lnTo>
                  <a:pt x="4572" y="659130"/>
                </a:lnTo>
                <a:lnTo>
                  <a:pt x="11430" y="659130"/>
                </a:lnTo>
                <a:lnTo>
                  <a:pt x="11430" y="633984"/>
                </a:lnTo>
                <a:lnTo>
                  <a:pt x="24384" y="633984"/>
                </a:lnTo>
                <a:close/>
              </a:path>
              <a:path w="9144000" h="659130">
                <a:moveTo>
                  <a:pt x="9133332" y="633984"/>
                </a:moveTo>
                <a:lnTo>
                  <a:pt x="11430" y="633984"/>
                </a:lnTo>
                <a:lnTo>
                  <a:pt x="24384" y="646176"/>
                </a:lnTo>
                <a:lnTo>
                  <a:pt x="24384" y="659130"/>
                </a:lnTo>
                <a:lnTo>
                  <a:pt x="9120378" y="659130"/>
                </a:lnTo>
                <a:lnTo>
                  <a:pt x="9120378" y="646176"/>
                </a:lnTo>
                <a:lnTo>
                  <a:pt x="9133332" y="633984"/>
                </a:lnTo>
                <a:close/>
              </a:path>
              <a:path w="9144000" h="659130">
                <a:moveTo>
                  <a:pt x="24384" y="659130"/>
                </a:moveTo>
                <a:lnTo>
                  <a:pt x="24384" y="646176"/>
                </a:lnTo>
                <a:lnTo>
                  <a:pt x="11430" y="633984"/>
                </a:lnTo>
                <a:lnTo>
                  <a:pt x="11430" y="659130"/>
                </a:lnTo>
                <a:lnTo>
                  <a:pt x="24384" y="659130"/>
                </a:lnTo>
                <a:close/>
              </a:path>
              <a:path w="9144000" h="659130">
                <a:moveTo>
                  <a:pt x="9144000" y="655796"/>
                </a:moveTo>
                <a:lnTo>
                  <a:pt x="9144000" y="0"/>
                </a:lnTo>
                <a:lnTo>
                  <a:pt x="9120378" y="0"/>
                </a:lnTo>
                <a:lnTo>
                  <a:pt x="9120378" y="633984"/>
                </a:lnTo>
                <a:lnTo>
                  <a:pt x="9133332" y="633984"/>
                </a:lnTo>
                <a:lnTo>
                  <a:pt x="9133332" y="659130"/>
                </a:lnTo>
                <a:lnTo>
                  <a:pt x="9140190" y="659130"/>
                </a:lnTo>
                <a:lnTo>
                  <a:pt x="9144000" y="655796"/>
                </a:lnTo>
                <a:close/>
              </a:path>
              <a:path w="9144000" h="659130">
                <a:moveTo>
                  <a:pt x="9133332" y="659130"/>
                </a:moveTo>
                <a:lnTo>
                  <a:pt x="9133332" y="633984"/>
                </a:lnTo>
                <a:lnTo>
                  <a:pt x="9120378" y="646176"/>
                </a:lnTo>
                <a:lnTo>
                  <a:pt x="9120378" y="659130"/>
                </a:lnTo>
                <a:lnTo>
                  <a:pt x="9133332" y="659130"/>
                </a:lnTo>
                <a:close/>
              </a:path>
            </a:pathLst>
          </a:custGeom>
          <a:solidFill>
            <a:srgbClr val="FFFFFF"/>
          </a:solidFill>
        </p:spPr>
        <p:txBody>
          <a:bodyPr wrap="square" lIns="0" tIns="0" rIns="0" bIns="0" rtlCol="0"/>
          <a:lstStyle/>
          <a:p>
            <a:endParaRPr dirty="0"/>
          </a:p>
        </p:txBody>
      </p:sp>
      <p:sp>
        <p:nvSpPr>
          <p:cNvPr id="5" name="object 5"/>
          <p:cNvSpPr/>
          <p:nvPr/>
        </p:nvSpPr>
        <p:spPr>
          <a:xfrm>
            <a:off x="533400" y="6249542"/>
            <a:ext cx="3505200" cy="0"/>
          </a:xfrm>
          <a:custGeom>
            <a:avLst/>
            <a:gdLst/>
            <a:ahLst/>
            <a:cxnLst/>
            <a:rect l="l" t="t" r="r" b="b"/>
            <a:pathLst>
              <a:path w="3505200">
                <a:moveTo>
                  <a:pt x="0" y="0"/>
                </a:moveTo>
                <a:lnTo>
                  <a:pt x="3505200" y="0"/>
                </a:lnTo>
              </a:path>
            </a:pathLst>
          </a:custGeom>
          <a:ln w="14477">
            <a:solidFill>
              <a:srgbClr val="006666"/>
            </a:solidFill>
          </a:ln>
        </p:spPr>
        <p:txBody>
          <a:bodyPr wrap="square" lIns="0" tIns="0" rIns="0" bIns="0" rtlCol="0"/>
          <a:lstStyle/>
          <a:p>
            <a:endParaRPr dirty="0"/>
          </a:p>
        </p:txBody>
      </p:sp>
      <p:sp>
        <p:nvSpPr>
          <p:cNvPr id="8" name="object 8"/>
          <p:cNvSpPr txBox="1">
            <a:spLocks noGrp="1"/>
          </p:cNvSpPr>
          <p:nvPr>
            <p:ph type="ftr" sz="quarter" idx="5"/>
          </p:nvPr>
        </p:nvSpPr>
        <p:spPr>
          <a:xfrm>
            <a:off x="304800" y="6386127"/>
            <a:ext cx="4340697" cy="192360"/>
          </a:xfrm>
          <a:prstGeom prst="rect">
            <a:avLst/>
          </a:prstGeom>
        </p:spPr>
        <p:txBody>
          <a:bodyPr vert="horz" wrap="square" lIns="0" tIns="0" rIns="0" bIns="0" rtlCol="0">
            <a:spAutoFit/>
          </a:bodyPr>
          <a:lstStyle/>
          <a:p>
            <a:pPr marL="12700">
              <a:lnSpc>
                <a:spcPts val="1505"/>
              </a:lnSpc>
            </a:pPr>
            <a:r>
              <a:rPr sz="1800" spc="-5" dirty="0" err="1" smtClean="0"/>
              <a:t>Chương</a:t>
            </a:r>
            <a:r>
              <a:rPr sz="1800" spc="-5" dirty="0" smtClean="0"/>
              <a:t> </a:t>
            </a:r>
            <a:r>
              <a:rPr sz="1800" spc="-45" dirty="0" smtClean="0"/>
              <a:t>I</a:t>
            </a:r>
            <a:r>
              <a:rPr lang="en-US" sz="1800" spc="-45" dirty="0"/>
              <a:t>V</a:t>
            </a:r>
            <a:r>
              <a:rPr sz="1800" spc="-45" dirty="0" smtClean="0"/>
              <a:t>: </a:t>
            </a:r>
            <a:r>
              <a:rPr lang="en-US" sz="1800" spc="-5" dirty="0" err="1" smtClean="0"/>
              <a:t>Máy</a:t>
            </a:r>
            <a:r>
              <a:rPr lang="en-US" sz="1800" spc="-5" dirty="0" smtClean="0"/>
              <a:t> </a:t>
            </a:r>
            <a:r>
              <a:rPr lang="en-US" sz="1800" spc="-5" dirty="0" err="1" smtClean="0"/>
              <a:t>thi</a:t>
            </a:r>
            <a:r>
              <a:rPr lang="en-US" sz="1800" spc="-5" dirty="0" smtClean="0"/>
              <a:t> </a:t>
            </a:r>
            <a:r>
              <a:rPr lang="en-US" sz="1800" spc="-5" dirty="0" err="1" smtClean="0"/>
              <a:t>công</a:t>
            </a:r>
            <a:r>
              <a:rPr lang="en-US" sz="1800" spc="-5" dirty="0" smtClean="0"/>
              <a:t> </a:t>
            </a:r>
            <a:r>
              <a:rPr lang="en-US" sz="1800" spc="-5" dirty="0" err="1" smtClean="0"/>
              <a:t>cọc</a:t>
            </a:r>
            <a:endParaRPr sz="1800" spc="-5" dirty="0"/>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25400">
              <a:lnSpc>
                <a:spcPts val="1505"/>
              </a:lnSpc>
            </a:pPr>
            <a:fld id="{81D60167-4931-47E6-BA6A-407CBD079E47}" type="slidenum">
              <a:rPr spc="-5" dirty="0"/>
              <a:t>2</a:t>
            </a:fld>
            <a:endParaRPr spc="-5" dirty="0"/>
          </a:p>
        </p:txBody>
      </p:sp>
      <p:sp>
        <p:nvSpPr>
          <p:cNvPr id="10" name="Title 9"/>
          <p:cNvSpPr>
            <a:spLocks noGrp="1"/>
          </p:cNvSpPr>
          <p:nvPr>
            <p:ph type="title"/>
          </p:nvPr>
        </p:nvSpPr>
        <p:spPr>
          <a:xfrm>
            <a:off x="383540" y="228600"/>
            <a:ext cx="8376919" cy="307777"/>
          </a:xfrm>
        </p:spPr>
        <p:txBody>
          <a:bodyPr/>
          <a:lstStyle/>
          <a:p>
            <a:r>
              <a:rPr lang="en-US" sz="2000" i="1" dirty="0" smtClean="0">
                <a:latin typeface="Times New Roman" pitchFamily="18" charset="0"/>
                <a:cs typeface="Times New Roman" pitchFamily="18" charset="0"/>
              </a:rPr>
              <a:t>MÁY XÂY DỰNG</a:t>
            </a:r>
            <a:endParaRPr lang="en-US" sz="2000" i="1" dirty="0">
              <a:latin typeface="Times New Roman" pitchFamily="18" charset="0"/>
              <a:cs typeface="Times New Roman" pitchFamily="18" charset="0"/>
            </a:endParaRPr>
          </a:p>
        </p:txBody>
      </p:sp>
      <p:sp>
        <p:nvSpPr>
          <p:cNvPr id="11" name="object 7"/>
          <p:cNvSpPr txBox="1"/>
          <p:nvPr/>
        </p:nvSpPr>
        <p:spPr>
          <a:xfrm>
            <a:off x="384175" y="659130"/>
            <a:ext cx="4721226" cy="5552289"/>
          </a:xfrm>
          <a:prstGeom prst="rect">
            <a:avLst/>
          </a:prstGeom>
        </p:spPr>
        <p:txBody>
          <a:bodyPr vert="horz" wrap="square" lIns="0" tIns="0" rIns="0" bIns="0" rtlCol="0">
            <a:spAutoFit/>
          </a:bodyPr>
          <a:lstStyle/>
          <a:p>
            <a:pPr>
              <a:lnSpc>
                <a:spcPct val="110000"/>
              </a:lnSpc>
            </a:pPr>
            <a:r>
              <a:rPr lang="en-US" sz="2400" b="1" dirty="0">
                <a:latin typeface="Tahoma" pitchFamily="34" charset="0"/>
                <a:cs typeface="Tahoma" pitchFamily="34" charset="0"/>
              </a:rPr>
              <a:t>4.1. </a:t>
            </a:r>
            <a:r>
              <a:rPr lang="en-US" sz="2400" b="1" dirty="0" err="1">
                <a:latin typeface="Tahoma" pitchFamily="34" charset="0"/>
                <a:cs typeface="Tahoma" pitchFamily="34" charset="0"/>
              </a:rPr>
              <a:t>Công</a:t>
            </a:r>
            <a:r>
              <a:rPr lang="en-US" sz="2400" b="1" dirty="0">
                <a:latin typeface="Tahoma" pitchFamily="34" charset="0"/>
                <a:cs typeface="Tahoma" pitchFamily="34" charset="0"/>
              </a:rPr>
              <a:t> </a:t>
            </a:r>
            <a:r>
              <a:rPr lang="en-US" sz="2400" b="1" dirty="0" err="1">
                <a:latin typeface="Tahoma" pitchFamily="34" charset="0"/>
                <a:cs typeface="Tahoma" pitchFamily="34" charset="0"/>
              </a:rPr>
              <a:t>dụng</a:t>
            </a:r>
            <a:r>
              <a:rPr lang="en-US" sz="2400" b="1" dirty="0">
                <a:latin typeface="Tahoma" pitchFamily="34" charset="0"/>
                <a:cs typeface="Tahoma" pitchFamily="34" charset="0"/>
              </a:rPr>
              <a:t> </a:t>
            </a:r>
            <a:r>
              <a:rPr lang="en-US" sz="2400" b="1" dirty="0" err="1">
                <a:latin typeface="Tahoma" pitchFamily="34" charset="0"/>
                <a:cs typeface="Tahoma" pitchFamily="34" charset="0"/>
              </a:rPr>
              <a:t>và</a:t>
            </a:r>
            <a:r>
              <a:rPr lang="en-US" sz="2400" b="1" dirty="0">
                <a:latin typeface="Tahoma" pitchFamily="34" charset="0"/>
                <a:cs typeface="Tahoma" pitchFamily="34" charset="0"/>
              </a:rPr>
              <a:t> </a:t>
            </a:r>
            <a:r>
              <a:rPr lang="en-US" sz="2400" b="1" dirty="0" err="1">
                <a:latin typeface="Tahoma" pitchFamily="34" charset="0"/>
                <a:cs typeface="Tahoma" pitchFamily="34" charset="0"/>
              </a:rPr>
              <a:t>phân</a:t>
            </a:r>
            <a:r>
              <a:rPr lang="en-US" sz="2400" b="1" dirty="0">
                <a:latin typeface="Tahoma" pitchFamily="34" charset="0"/>
                <a:cs typeface="Tahoma" pitchFamily="34" charset="0"/>
              </a:rPr>
              <a:t> </a:t>
            </a:r>
            <a:r>
              <a:rPr lang="en-US" sz="2400" b="1" dirty="0" err="1">
                <a:latin typeface="Tahoma" pitchFamily="34" charset="0"/>
                <a:cs typeface="Tahoma" pitchFamily="34" charset="0"/>
              </a:rPr>
              <a:t>loại</a:t>
            </a:r>
            <a:endParaRPr lang="en-US" sz="2400" b="1" dirty="0">
              <a:latin typeface="Tahoma" pitchFamily="34" charset="0"/>
              <a:cs typeface="Tahoma" pitchFamily="34" charset="0"/>
            </a:endParaRPr>
          </a:p>
          <a:p>
            <a:pPr>
              <a:lnSpc>
                <a:spcPct val="110000"/>
              </a:lnSpc>
            </a:pPr>
            <a:r>
              <a:rPr lang="en-US" sz="2200" i="1" dirty="0">
                <a:latin typeface="Tahoma" pitchFamily="34" charset="0"/>
                <a:cs typeface="Tahoma" pitchFamily="34" charset="0"/>
              </a:rPr>
              <a:t>a) </a:t>
            </a:r>
            <a:r>
              <a:rPr lang="en-US" sz="2200" i="1" dirty="0" err="1">
                <a:latin typeface="Tahoma" pitchFamily="34" charset="0"/>
                <a:cs typeface="Tahoma" pitchFamily="34" charset="0"/>
              </a:rPr>
              <a:t>Công</a:t>
            </a:r>
            <a:r>
              <a:rPr lang="en-US" sz="2200" i="1" dirty="0">
                <a:latin typeface="Tahoma" pitchFamily="34" charset="0"/>
                <a:cs typeface="Tahoma" pitchFamily="34" charset="0"/>
              </a:rPr>
              <a:t> </a:t>
            </a:r>
            <a:r>
              <a:rPr lang="en-US" sz="2200" i="1" dirty="0" err="1">
                <a:latin typeface="Tahoma" pitchFamily="34" charset="0"/>
                <a:cs typeface="Tahoma" pitchFamily="34" charset="0"/>
              </a:rPr>
              <a:t>dụng</a:t>
            </a:r>
            <a:endParaRPr lang="en-US" sz="2200" b="1" dirty="0">
              <a:latin typeface="Tahoma" pitchFamily="34" charset="0"/>
              <a:cs typeface="Tahoma" pitchFamily="34" charset="0"/>
            </a:endParaRPr>
          </a:p>
          <a:p>
            <a:pPr algn="just">
              <a:lnSpc>
                <a:spcPct val="110000"/>
              </a:lnSpc>
              <a:tabLst>
                <a:tab pos="355600" algn="l"/>
              </a:tabLst>
            </a:pPr>
            <a:r>
              <a:rPr lang="en-US" sz="2200" dirty="0">
                <a:latin typeface="Tahoma" pitchFamily="34" charset="0"/>
                <a:cs typeface="Tahoma" pitchFamily="34" charset="0"/>
              </a:rPr>
              <a:t>	</a:t>
            </a:r>
            <a:r>
              <a:rPr lang="en-US" sz="2200" dirty="0" err="1" smtClean="0">
                <a:latin typeface="Tahoma" pitchFamily="34" charset="0"/>
                <a:cs typeface="Tahoma" pitchFamily="34" charset="0"/>
              </a:rPr>
              <a:t>Đưa</a:t>
            </a:r>
            <a:r>
              <a:rPr lang="en-US" sz="2200" dirty="0" smtClean="0">
                <a:latin typeface="Tahoma" pitchFamily="34" charset="0"/>
                <a:cs typeface="Tahoma" pitchFamily="34" charset="0"/>
              </a:rPr>
              <a:t> </a:t>
            </a:r>
            <a:r>
              <a:rPr lang="en-US" sz="2200" dirty="0" err="1">
                <a:latin typeface="Tahoma" pitchFamily="34" charset="0"/>
                <a:cs typeface="Tahoma" pitchFamily="34" charset="0"/>
              </a:rPr>
              <a:t>cọc</a:t>
            </a:r>
            <a:r>
              <a:rPr lang="en-US" sz="2200" dirty="0">
                <a:latin typeface="Tahoma" pitchFamily="34" charset="0"/>
                <a:cs typeface="Tahoma" pitchFamily="34" charset="0"/>
              </a:rPr>
              <a:t> </a:t>
            </a:r>
            <a:r>
              <a:rPr lang="en-US" sz="2200" dirty="0" err="1">
                <a:latin typeface="Tahoma" pitchFamily="34" charset="0"/>
                <a:cs typeface="Tahoma" pitchFamily="34" charset="0"/>
              </a:rPr>
              <a:t>vào</a:t>
            </a:r>
            <a:r>
              <a:rPr lang="en-US" sz="2200" dirty="0">
                <a:latin typeface="Tahoma" pitchFamily="34" charset="0"/>
                <a:cs typeface="Tahoma" pitchFamily="34" charset="0"/>
              </a:rPr>
              <a:t> </a:t>
            </a:r>
            <a:r>
              <a:rPr lang="en-US" sz="2200" dirty="0" err="1">
                <a:latin typeface="Tahoma" pitchFamily="34" charset="0"/>
                <a:cs typeface="Tahoma" pitchFamily="34" charset="0"/>
              </a:rPr>
              <a:t>nền</a:t>
            </a:r>
            <a:r>
              <a:rPr lang="en-US" sz="2200" dirty="0">
                <a:latin typeface="Tahoma" pitchFamily="34" charset="0"/>
                <a:cs typeface="Tahoma" pitchFamily="34" charset="0"/>
              </a:rPr>
              <a:t> </a:t>
            </a:r>
            <a:r>
              <a:rPr lang="en-US" sz="2200" dirty="0" err="1">
                <a:latin typeface="Tahoma" pitchFamily="34" charset="0"/>
                <a:cs typeface="Tahoma" pitchFamily="34" charset="0"/>
              </a:rPr>
              <a:t>đất</a:t>
            </a:r>
            <a:r>
              <a:rPr lang="en-US" sz="2200" dirty="0">
                <a:latin typeface="Tahoma" pitchFamily="34" charset="0"/>
                <a:cs typeface="Tahoma" pitchFamily="34" charset="0"/>
              </a:rPr>
              <a:t> </a:t>
            </a:r>
            <a:r>
              <a:rPr lang="en-US" sz="2200" dirty="0" err="1">
                <a:latin typeface="Tahoma" pitchFamily="34" charset="0"/>
                <a:cs typeface="Tahoma" pitchFamily="34" charset="0"/>
              </a:rPr>
              <a:t>để</a:t>
            </a:r>
            <a:r>
              <a:rPr lang="en-US" sz="2200" dirty="0">
                <a:latin typeface="Tahoma" pitchFamily="34" charset="0"/>
                <a:cs typeface="Tahoma" pitchFamily="34" charset="0"/>
              </a:rPr>
              <a:t> </a:t>
            </a:r>
            <a:r>
              <a:rPr lang="en-US" sz="2200" dirty="0" err="1">
                <a:latin typeface="Tahoma" pitchFamily="34" charset="0"/>
                <a:cs typeface="Tahoma" pitchFamily="34" charset="0"/>
              </a:rPr>
              <a:t>cải</a:t>
            </a:r>
            <a:r>
              <a:rPr lang="en-US" sz="2200" dirty="0">
                <a:latin typeface="Tahoma" pitchFamily="34" charset="0"/>
                <a:cs typeface="Tahoma" pitchFamily="34" charset="0"/>
              </a:rPr>
              <a:t> </a:t>
            </a:r>
            <a:r>
              <a:rPr lang="en-US" sz="2200" dirty="0" err="1">
                <a:latin typeface="Tahoma" pitchFamily="34" charset="0"/>
                <a:cs typeface="Tahoma" pitchFamily="34" charset="0"/>
              </a:rPr>
              <a:t>thiện</a:t>
            </a:r>
            <a:r>
              <a:rPr lang="en-US" sz="2200" dirty="0">
                <a:latin typeface="Tahoma" pitchFamily="34" charset="0"/>
                <a:cs typeface="Tahoma" pitchFamily="34" charset="0"/>
              </a:rPr>
              <a:t> </a:t>
            </a:r>
            <a:r>
              <a:rPr lang="en-US" sz="2200" dirty="0" err="1">
                <a:latin typeface="Tahoma" pitchFamily="34" charset="0"/>
                <a:cs typeface="Tahoma" pitchFamily="34" charset="0"/>
              </a:rPr>
              <a:t>sức</a:t>
            </a:r>
            <a:r>
              <a:rPr lang="en-US" sz="2200" dirty="0">
                <a:latin typeface="Tahoma" pitchFamily="34" charset="0"/>
                <a:cs typeface="Tahoma" pitchFamily="34" charset="0"/>
              </a:rPr>
              <a:t> </a:t>
            </a:r>
            <a:r>
              <a:rPr lang="en-US" sz="2200" dirty="0" err="1">
                <a:latin typeface="Tahoma" pitchFamily="34" charset="0"/>
                <a:cs typeface="Tahoma" pitchFamily="34" charset="0"/>
              </a:rPr>
              <a:t>chịu</a:t>
            </a:r>
            <a:r>
              <a:rPr lang="en-US" sz="2200" dirty="0">
                <a:latin typeface="Tahoma" pitchFamily="34" charset="0"/>
                <a:cs typeface="Tahoma" pitchFamily="34" charset="0"/>
              </a:rPr>
              <a:t> </a:t>
            </a:r>
            <a:r>
              <a:rPr lang="en-US" sz="2200" dirty="0" err="1" smtClean="0">
                <a:latin typeface="Tahoma" pitchFamily="34" charset="0"/>
                <a:cs typeface="Tahoma" pitchFamily="34" charset="0"/>
              </a:rPr>
              <a:t>tải</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của</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nền</a:t>
            </a:r>
            <a:r>
              <a:rPr lang="en-US" sz="2200" dirty="0" smtClean="0">
                <a:latin typeface="Tahoma" pitchFamily="34" charset="0"/>
                <a:cs typeface="Tahoma" pitchFamily="34" charset="0"/>
              </a:rPr>
              <a:t>.</a:t>
            </a:r>
          </a:p>
          <a:p>
            <a:pPr algn="just">
              <a:lnSpc>
                <a:spcPct val="110000"/>
              </a:lnSpc>
              <a:tabLst>
                <a:tab pos="355600" algn="l"/>
              </a:tabLst>
            </a:pPr>
            <a:r>
              <a:rPr lang="en-US" sz="2200" i="1" dirty="0" smtClean="0">
                <a:latin typeface="Tahoma" pitchFamily="34" charset="0"/>
                <a:cs typeface="Tahoma" pitchFamily="34" charset="0"/>
              </a:rPr>
              <a:t>b</a:t>
            </a:r>
            <a:r>
              <a:rPr lang="en-US" sz="2200" i="1" dirty="0">
                <a:latin typeface="Tahoma" pitchFamily="34" charset="0"/>
                <a:cs typeface="Tahoma" pitchFamily="34" charset="0"/>
              </a:rPr>
              <a:t>) </a:t>
            </a:r>
            <a:r>
              <a:rPr lang="en-US" sz="2200" i="1" dirty="0" err="1">
                <a:latin typeface="Tahoma" pitchFamily="34" charset="0"/>
                <a:cs typeface="Tahoma" pitchFamily="34" charset="0"/>
              </a:rPr>
              <a:t>Phân</a:t>
            </a:r>
            <a:r>
              <a:rPr lang="en-US" sz="2200" i="1" dirty="0">
                <a:latin typeface="Tahoma" pitchFamily="34" charset="0"/>
                <a:cs typeface="Tahoma" pitchFamily="34" charset="0"/>
              </a:rPr>
              <a:t> </a:t>
            </a:r>
            <a:r>
              <a:rPr lang="en-US" sz="2200" i="1" dirty="0" err="1">
                <a:latin typeface="Tahoma" pitchFamily="34" charset="0"/>
                <a:cs typeface="Tahoma" pitchFamily="34" charset="0"/>
              </a:rPr>
              <a:t>loại</a:t>
            </a:r>
            <a:endParaRPr lang="en-US" sz="2200" b="1" dirty="0">
              <a:latin typeface="Tahoma" pitchFamily="34" charset="0"/>
              <a:cs typeface="Tahoma" pitchFamily="34" charset="0"/>
            </a:endParaRPr>
          </a:p>
          <a:p>
            <a:pPr>
              <a:lnSpc>
                <a:spcPct val="110000"/>
              </a:lnSpc>
            </a:pP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Máy</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đóng</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cọc</a:t>
            </a:r>
            <a:r>
              <a:rPr lang="en-US" sz="2200" dirty="0" smtClean="0">
                <a:latin typeface="Tahoma" pitchFamily="34" charset="0"/>
                <a:cs typeface="Tahoma" pitchFamily="34" charset="0"/>
              </a:rPr>
              <a:t> </a:t>
            </a:r>
          </a:p>
          <a:p>
            <a:pPr>
              <a:lnSpc>
                <a:spcPct val="110000"/>
              </a:lnSpc>
            </a:pP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Dùng</a:t>
            </a:r>
            <a:r>
              <a:rPr lang="en-US" sz="2200" dirty="0" smtClean="0">
                <a:latin typeface="Tahoma" pitchFamily="34" charset="0"/>
                <a:cs typeface="Tahoma" pitchFamily="34" charset="0"/>
              </a:rPr>
              <a:t> </a:t>
            </a:r>
            <a:r>
              <a:rPr lang="en-US" sz="2200" dirty="0" err="1">
                <a:latin typeface="Tahoma" pitchFamily="34" charset="0"/>
                <a:cs typeface="Tahoma" pitchFamily="34" charset="0"/>
              </a:rPr>
              <a:t>lực</a:t>
            </a:r>
            <a:r>
              <a:rPr lang="en-US" sz="2200" dirty="0">
                <a:latin typeface="Tahoma" pitchFamily="34" charset="0"/>
                <a:cs typeface="Tahoma" pitchFamily="34" charset="0"/>
              </a:rPr>
              <a:t> </a:t>
            </a:r>
            <a:r>
              <a:rPr lang="en-US" sz="2200" dirty="0" err="1">
                <a:latin typeface="Tahoma" pitchFamily="34" charset="0"/>
                <a:cs typeface="Tahoma" pitchFamily="34" charset="0"/>
              </a:rPr>
              <a:t>chấn</a:t>
            </a:r>
            <a:r>
              <a:rPr lang="en-US" sz="2200" dirty="0">
                <a:latin typeface="Tahoma" pitchFamily="34" charset="0"/>
                <a:cs typeface="Tahoma" pitchFamily="34" charset="0"/>
              </a:rPr>
              <a:t> </a:t>
            </a:r>
            <a:r>
              <a:rPr lang="en-US" sz="2200" dirty="0" err="1" smtClean="0">
                <a:latin typeface="Tahoma" pitchFamily="34" charset="0"/>
                <a:cs typeface="Tahoma" pitchFamily="34" charset="0"/>
              </a:rPr>
              <a:t>động</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hạ</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cọc</a:t>
            </a:r>
            <a:r>
              <a:rPr lang="en-US" sz="2200" dirty="0" smtClean="0">
                <a:latin typeface="Tahoma" pitchFamily="34" charset="0"/>
                <a:cs typeface="Tahoma" pitchFamily="34" charset="0"/>
              </a:rPr>
              <a:t>.</a:t>
            </a:r>
          </a:p>
          <a:p>
            <a:pPr>
              <a:lnSpc>
                <a:spcPct val="110000"/>
              </a:lnSpc>
            </a:pP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Dùng</a:t>
            </a:r>
            <a:r>
              <a:rPr lang="en-US" sz="2200" dirty="0" smtClean="0">
                <a:latin typeface="Tahoma" pitchFamily="34" charset="0"/>
                <a:cs typeface="Tahoma" pitchFamily="34" charset="0"/>
              </a:rPr>
              <a:t> </a:t>
            </a:r>
            <a:r>
              <a:rPr lang="en-US" sz="2200" dirty="0" err="1">
                <a:latin typeface="Tahoma" pitchFamily="34" charset="0"/>
                <a:cs typeface="Tahoma" pitchFamily="34" charset="0"/>
              </a:rPr>
              <a:t>lực</a:t>
            </a:r>
            <a:r>
              <a:rPr lang="en-US" sz="2200" dirty="0">
                <a:latin typeface="Tahoma" pitchFamily="34" charset="0"/>
                <a:cs typeface="Tahoma" pitchFamily="34" charset="0"/>
              </a:rPr>
              <a:t> </a:t>
            </a:r>
            <a:r>
              <a:rPr lang="en-US" sz="2200" dirty="0" err="1">
                <a:latin typeface="Tahoma" pitchFamily="34" charset="0"/>
                <a:cs typeface="Tahoma" pitchFamily="34" charset="0"/>
              </a:rPr>
              <a:t>ép</a:t>
            </a:r>
            <a:r>
              <a:rPr lang="en-US" sz="2200" dirty="0">
                <a:latin typeface="Tahoma" pitchFamily="34" charset="0"/>
                <a:cs typeface="Tahoma" pitchFamily="34" charset="0"/>
              </a:rPr>
              <a:t> </a:t>
            </a:r>
            <a:r>
              <a:rPr lang="en-US" sz="2200" dirty="0" err="1">
                <a:latin typeface="Tahoma" pitchFamily="34" charset="0"/>
                <a:cs typeface="Tahoma" pitchFamily="34" charset="0"/>
              </a:rPr>
              <a:t>tĩnh</a:t>
            </a:r>
            <a:r>
              <a:rPr lang="en-US" sz="2200" dirty="0">
                <a:latin typeface="Tahoma" pitchFamily="34" charset="0"/>
                <a:cs typeface="Tahoma" pitchFamily="34" charset="0"/>
              </a:rPr>
              <a:t> </a:t>
            </a:r>
            <a:r>
              <a:rPr lang="en-US" sz="2200" dirty="0" err="1">
                <a:latin typeface="Tahoma" pitchFamily="34" charset="0"/>
                <a:cs typeface="Tahoma" pitchFamily="34" charset="0"/>
              </a:rPr>
              <a:t>hạ</a:t>
            </a:r>
            <a:r>
              <a:rPr lang="en-US" sz="2200" dirty="0">
                <a:latin typeface="Tahoma" pitchFamily="34" charset="0"/>
                <a:cs typeface="Tahoma" pitchFamily="34" charset="0"/>
              </a:rPr>
              <a:t> </a:t>
            </a:r>
            <a:r>
              <a:rPr lang="en-US" sz="2200" dirty="0" err="1">
                <a:latin typeface="Tahoma" pitchFamily="34" charset="0"/>
                <a:cs typeface="Tahoma" pitchFamily="34" charset="0"/>
              </a:rPr>
              <a:t>cọc</a:t>
            </a:r>
            <a:r>
              <a:rPr lang="en-US" sz="2200" dirty="0" smtClean="0">
                <a:latin typeface="Tahoma" pitchFamily="34" charset="0"/>
                <a:cs typeface="Tahoma" pitchFamily="34" charset="0"/>
              </a:rPr>
              <a:t>.</a:t>
            </a:r>
          </a:p>
          <a:p>
            <a:pPr>
              <a:lnSpc>
                <a:spcPct val="110000"/>
              </a:lnSpc>
            </a:pPr>
            <a:r>
              <a:rPr lang="en-US" sz="2200" dirty="0">
                <a:latin typeface="Tahoma" pitchFamily="34" charset="0"/>
                <a:cs typeface="Tahoma" pitchFamily="34" charset="0"/>
              </a:rPr>
              <a:t>- </a:t>
            </a:r>
            <a:r>
              <a:rPr lang="en-US" sz="2200" dirty="0" err="1">
                <a:latin typeface="Tahoma" pitchFamily="34" charset="0"/>
                <a:cs typeface="Tahoma" pitchFamily="34" charset="0"/>
              </a:rPr>
              <a:t>Cọc</a:t>
            </a:r>
            <a:r>
              <a:rPr lang="en-US" sz="2200" dirty="0">
                <a:latin typeface="Tahoma" pitchFamily="34" charset="0"/>
                <a:cs typeface="Tahoma" pitchFamily="34" charset="0"/>
              </a:rPr>
              <a:t> </a:t>
            </a:r>
            <a:r>
              <a:rPr lang="en-US" sz="2200" dirty="0" err="1">
                <a:latin typeface="Tahoma" pitchFamily="34" charset="0"/>
                <a:cs typeface="Tahoma" pitchFamily="34" charset="0"/>
              </a:rPr>
              <a:t>khoan</a:t>
            </a:r>
            <a:r>
              <a:rPr lang="en-US" sz="2200" dirty="0">
                <a:latin typeface="Tahoma" pitchFamily="34" charset="0"/>
                <a:cs typeface="Tahoma" pitchFamily="34" charset="0"/>
              </a:rPr>
              <a:t> </a:t>
            </a:r>
            <a:r>
              <a:rPr lang="en-US" sz="2200" dirty="0" err="1">
                <a:latin typeface="Tahoma" pitchFamily="34" charset="0"/>
                <a:cs typeface="Tahoma" pitchFamily="34" charset="0"/>
              </a:rPr>
              <a:t>nhồi</a:t>
            </a:r>
            <a:endParaRPr lang="en-US" sz="2200" dirty="0">
              <a:latin typeface="Tahoma" pitchFamily="34" charset="0"/>
              <a:cs typeface="Tahoma" pitchFamily="34" charset="0"/>
            </a:endParaRPr>
          </a:p>
          <a:p>
            <a:pPr>
              <a:lnSpc>
                <a:spcPct val="110000"/>
              </a:lnSpc>
            </a:pP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Dùng</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xói</a:t>
            </a:r>
            <a:r>
              <a:rPr lang="en-US" sz="2200" dirty="0" smtClean="0">
                <a:latin typeface="Tahoma" pitchFamily="34" charset="0"/>
                <a:cs typeface="Tahoma" pitchFamily="34" charset="0"/>
              </a:rPr>
              <a:t> </a:t>
            </a:r>
            <a:r>
              <a:rPr lang="en-US" sz="2200" dirty="0" err="1">
                <a:latin typeface="Tahoma" pitchFamily="34" charset="0"/>
                <a:cs typeface="Tahoma" pitchFamily="34" charset="0"/>
              </a:rPr>
              <a:t>nước</a:t>
            </a:r>
            <a:r>
              <a:rPr lang="en-US" sz="2200" dirty="0">
                <a:latin typeface="Tahoma" pitchFamily="34" charset="0"/>
                <a:cs typeface="Tahoma" pitchFamily="34" charset="0"/>
              </a:rPr>
              <a:t> </a:t>
            </a:r>
            <a:r>
              <a:rPr lang="en-US" sz="2200" dirty="0" err="1" smtClean="0">
                <a:latin typeface="Tahoma" pitchFamily="34" charset="0"/>
                <a:cs typeface="Tahoma" pitchFamily="34" charset="0"/>
              </a:rPr>
              <a:t>hạ</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cọc</a:t>
            </a:r>
            <a:r>
              <a:rPr lang="en-US" sz="2200" dirty="0">
                <a:latin typeface="Tahoma" pitchFamily="34" charset="0"/>
                <a:cs typeface="Tahoma" pitchFamily="34" charset="0"/>
              </a:rPr>
              <a:t>: </a:t>
            </a:r>
            <a:r>
              <a:rPr lang="en-US" sz="2000" dirty="0">
                <a:latin typeface="Tahoma" pitchFamily="34" charset="0"/>
                <a:cs typeface="Tahoma" pitchFamily="34" charset="0"/>
                <a:hlinkClick r:id="rId2"/>
              </a:rPr>
              <a:t>http://www.dnt.com.vn/2013/10/phuong-phap-phun-nuoc-ap-luc-ho-tro.html</a:t>
            </a:r>
            <a:endParaRPr lang="en-US" sz="2000" dirty="0" smtClean="0">
              <a:latin typeface="Tahoma" pitchFamily="34" charset="0"/>
              <a:cs typeface="Tahoma" pitchFamily="34" charset="0"/>
            </a:endParaRPr>
          </a:p>
          <a:p>
            <a:pPr>
              <a:lnSpc>
                <a:spcPct val="110000"/>
              </a:lnSpc>
            </a:pP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Tạo</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mômen</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xoắn</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để</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xoáy</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cọc</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tiến</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xuống</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lòng</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đất</a:t>
            </a:r>
            <a:endParaRPr lang="en-US" sz="2200" dirty="0" smtClean="0">
              <a:latin typeface="Tahoma" pitchFamily="34" charset="0"/>
              <a:cs typeface="Tahoma" pitchFamily="34" charset="0"/>
            </a:endParaRPr>
          </a:p>
          <a:p>
            <a:pPr>
              <a:lnSpc>
                <a:spcPct val="110000"/>
              </a:lnSpc>
            </a:pPr>
            <a:endParaRPr lang="en-US" sz="2200" dirty="0">
              <a:latin typeface="Tahoma" pitchFamily="34" charset="0"/>
              <a:cs typeface="Tahoma" pitchFamily="34" charset="0"/>
            </a:endParaRPr>
          </a:p>
        </p:txBody>
      </p:sp>
      <p:grpSp>
        <p:nvGrpSpPr>
          <p:cNvPr id="13" name="Group 12"/>
          <p:cNvGrpSpPr/>
          <p:nvPr/>
        </p:nvGrpSpPr>
        <p:grpSpPr>
          <a:xfrm>
            <a:off x="5334000" y="584200"/>
            <a:ext cx="1400175" cy="2159000"/>
            <a:chOff x="0" y="0"/>
            <a:chExt cx="1400783" cy="2159541"/>
          </a:xfrm>
        </p:grpSpPr>
        <p:pic>
          <p:nvPicPr>
            <p:cNvPr id="14" name="Picture 13" descr="D:\MYWORK\HSGD_VUVANNHAN\MAYXAYDUNG\jiy1255071521.jpg"/>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400783" cy="1867711"/>
            </a:xfrm>
            <a:prstGeom prst="rect">
              <a:avLst/>
            </a:prstGeom>
            <a:noFill/>
            <a:extLst/>
          </p:spPr>
        </p:pic>
        <p:sp>
          <p:nvSpPr>
            <p:cNvPr id="15" name="Text Box 1"/>
            <p:cNvSpPr txBox="1"/>
            <p:nvPr/>
          </p:nvSpPr>
          <p:spPr>
            <a:xfrm>
              <a:off x="0" y="1857983"/>
              <a:ext cx="1400783" cy="301558"/>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1000"/>
                </a:spcAft>
              </a:pPr>
              <a:r>
                <a:rPr lang="en-US" sz="1100" b="1" u="sng" dirty="0" err="1" smtClean="0">
                  <a:effectLst/>
                  <a:ea typeface="Calibri"/>
                  <a:cs typeface="Times New Roman"/>
                </a:rPr>
                <a:t>Búa</a:t>
              </a:r>
              <a:r>
                <a:rPr lang="en-US" sz="1100" b="1" u="sng" dirty="0" smtClean="0">
                  <a:effectLst/>
                  <a:ea typeface="Calibri"/>
                  <a:cs typeface="Times New Roman"/>
                </a:rPr>
                <a:t> </a:t>
              </a:r>
              <a:r>
                <a:rPr lang="en-US" sz="1100" b="1" u="sng" dirty="0" err="1" smtClean="0">
                  <a:effectLst/>
                  <a:ea typeface="Calibri"/>
                  <a:cs typeface="Times New Roman"/>
                </a:rPr>
                <a:t>đóng</a:t>
              </a:r>
              <a:r>
                <a:rPr lang="en-US" sz="1100" b="1" u="sng" dirty="0" smtClean="0">
                  <a:effectLst/>
                  <a:ea typeface="Calibri"/>
                  <a:cs typeface="Times New Roman"/>
                </a:rPr>
                <a:t> </a:t>
              </a:r>
              <a:r>
                <a:rPr lang="en-US" sz="1100" b="1" u="sng" dirty="0" err="1">
                  <a:effectLst/>
                  <a:ea typeface="Calibri"/>
                  <a:cs typeface="Times New Roman"/>
                </a:rPr>
                <a:t>cọc</a:t>
              </a:r>
              <a:endParaRPr lang="en-US" sz="1100" dirty="0">
                <a:effectLst/>
                <a:ea typeface="Calibri"/>
                <a:cs typeface="Times New Roman"/>
              </a:endParaRPr>
            </a:p>
          </p:txBody>
        </p:sp>
      </p:grpSp>
      <p:grpSp>
        <p:nvGrpSpPr>
          <p:cNvPr id="17" name="Group 16"/>
          <p:cNvGrpSpPr/>
          <p:nvPr/>
        </p:nvGrpSpPr>
        <p:grpSpPr>
          <a:xfrm>
            <a:off x="6980914" y="594362"/>
            <a:ext cx="1497965" cy="2148838"/>
            <a:chOff x="0" y="0"/>
            <a:chExt cx="1498060" cy="2149245"/>
          </a:xfrm>
        </p:grpSpPr>
        <p:sp>
          <p:nvSpPr>
            <p:cNvPr id="18" name="Text Box 1"/>
            <p:cNvSpPr txBox="1"/>
            <p:nvPr/>
          </p:nvSpPr>
          <p:spPr>
            <a:xfrm>
              <a:off x="19455" y="1848255"/>
              <a:ext cx="1400175" cy="30099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1000"/>
                </a:spcAft>
              </a:pPr>
              <a:r>
                <a:rPr lang="en-US" sz="1100" b="1" u="sng" dirty="0" err="1" smtClean="0">
                  <a:effectLst/>
                  <a:ea typeface="Calibri"/>
                  <a:cs typeface="Times New Roman"/>
                </a:rPr>
                <a:t>Búa</a:t>
              </a:r>
              <a:r>
                <a:rPr lang="en-US" sz="1100" b="1" u="sng" dirty="0" smtClean="0">
                  <a:effectLst/>
                  <a:ea typeface="Calibri"/>
                  <a:cs typeface="Times New Roman"/>
                </a:rPr>
                <a:t> rung </a:t>
              </a:r>
              <a:r>
                <a:rPr lang="en-US" sz="1100" b="1" u="sng" dirty="0" err="1" smtClean="0">
                  <a:effectLst/>
                  <a:ea typeface="Calibri"/>
                  <a:cs typeface="Times New Roman"/>
                </a:rPr>
                <a:t>hạ</a:t>
              </a:r>
              <a:r>
                <a:rPr lang="en-US" sz="1100" b="1" u="sng" dirty="0" smtClean="0">
                  <a:effectLst/>
                  <a:ea typeface="Calibri"/>
                  <a:cs typeface="Times New Roman"/>
                </a:rPr>
                <a:t> </a:t>
              </a:r>
              <a:r>
                <a:rPr lang="en-US" sz="1100" b="1" u="sng" dirty="0" err="1">
                  <a:effectLst/>
                  <a:ea typeface="Calibri"/>
                  <a:cs typeface="Times New Roman"/>
                </a:rPr>
                <a:t>cọc</a:t>
              </a:r>
              <a:endParaRPr lang="en-US" sz="1100" dirty="0">
                <a:effectLst/>
                <a:ea typeface="Calibri"/>
                <a:cs typeface="Times New Roman"/>
              </a:endParaRPr>
            </a:p>
          </p:txBody>
        </p:sp>
        <p:pic>
          <p:nvPicPr>
            <p:cNvPr id="19" name="Picture 18"/>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498060" cy="1857983"/>
            </a:xfrm>
            <a:prstGeom prst="rect">
              <a:avLst/>
            </a:prstGeom>
            <a:noFill/>
            <a:ln>
              <a:noFill/>
            </a:ln>
          </p:spPr>
        </p:pic>
      </p:grpSp>
      <p:pic>
        <p:nvPicPr>
          <p:cNvPr id="1028" name="Picture 3" descr="Description: D:\MYWORK\HSGD_VUVANNHAN\MAYXAYDUNG\coc van du ung luc (17).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27662" y="4686300"/>
            <a:ext cx="3182938" cy="1790700"/>
          </a:xfrm>
          <a:prstGeom prst="rect">
            <a:avLst/>
          </a:prstGeom>
          <a:noFill/>
          <a:extLst>
            <a:ext uri="{909E8E84-426E-40DD-AFC4-6F175D3DCCD1}">
              <a14:hiddenFill xmlns:a14="http://schemas.microsoft.com/office/drawing/2010/main">
                <a:solidFill>
                  <a:srgbClr val="FFFFFF"/>
                </a:solidFill>
              </a14:hiddenFill>
            </a:ext>
          </a:extLst>
        </p:spPr>
      </p:pic>
      <p:grpSp>
        <p:nvGrpSpPr>
          <p:cNvPr id="20" name="Group 19"/>
          <p:cNvGrpSpPr/>
          <p:nvPr/>
        </p:nvGrpSpPr>
        <p:grpSpPr>
          <a:xfrm>
            <a:off x="5410200" y="4690404"/>
            <a:ext cx="3122295" cy="2148840"/>
            <a:chOff x="0" y="0"/>
            <a:chExt cx="3122579" cy="2149245"/>
          </a:xfrm>
        </p:grpSpPr>
        <p:sp>
          <p:nvSpPr>
            <p:cNvPr id="21" name="Text Box 1"/>
            <p:cNvSpPr txBox="1"/>
            <p:nvPr/>
          </p:nvSpPr>
          <p:spPr>
            <a:xfrm>
              <a:off x="19455" y="1848255"/>
              <a:ext cx="3103124" cy="30099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1000"/>
                </a:spcAft>
              </a:pPr>
              <a:r>
                <a:rPr lang="en-US" sz="1100" b="1" u="sng">
                  <a:effectLst/>
                  <a:ea typeface="Calibri"/>
                  <a:cs typeface="Times New Roman"/>
                </a:rPr>
                <a:t>Xói nước hạ có ván dự ứng lực</a:t>
              </a:r>
              <a:endParaRPr lang="en-US" sz="1100">
                <a:effectLst/>
                <a:ea typeface="Calibri"/>
                <a:cs typeface="Times New Roman"/>
              </a:endParaRPr>
            </a:p>
          </p:txBody>
        </p:sp>
        <p:pic>
          <p:nvPicPr>
            <p:cNvPr id="22" name="Picture 2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1128409" cy="943583"/>
            </a:xfrm>
            <a:prstGeom prst="rect">
              <a:avLst/>
            </a:prstGeom>
            <a:noFill/>
            <a:ln>
              <a:noFill/>
            </a:ln>
          </p:spPr>
        </p:pic>
      </p:gr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pSp>
        <p:nvGrpSpPr>
          <p:cNvPr id="24" name="Group 23"/>
          <p:cNvGrpSpPr/>
          <p:nvPr/>
        </p:nvGrpSpPr>
        <p:grpSpPr>
          <a:xfrm>
            <a:off x="4904936" y="2819400"/>
            <a:ext cx="1964690" cy="1799589"/>
            <a:chOff x="0" y="0"/>
            <a:chExt cx="1964987" cy="1799617"/>
          </a:xfrm>
        </p:grpSpPr>
        <p:sp>
          <p:nvSpPr>
            <p:cNvPr id="25" name="Text Box 10"/>
            <p:cNvSpPr txBox="1"/>
            <p:nvPr/>
          </p:nvSpPr>
          <p:spPr>
            <a:xfrm>
              <a:off x="0" y="1478604"/>
              <a:ext cx="1964987" cy="32101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1000"/>
                </a:spcAft>
              </a:pPr>
              <a:r>
                <a:rPr lang="en-US" sz="1100" b="1" u="sng">
                  <a:effectLst/>
                  <a:ea typeface="Calibri"/>
                  <a:cs typeface="Times New Roman"/>
                </a:rPr>
                <a:t>Máy ép cọc</a:t>
              </a:r>
              <a:endParaRPr lang="en-US" sz="1100">
                <a:effectLst/>
                <a:ea typeface="Calibri"/>
                <a:cs typeface="Times New Roman"/>
              </a:endParaRPr>
            </a:p>
          </p:txBody>
        </p:sp>
        <p:pic>
          <p:nvPicPr>
            <p:cNvPr id="26" name="Picture 25" descr="D:\MYWORK\HSGD_VUVANNHAN\MAYXAYDUNG\IMG_0427.jpg"/>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0" y="0"/>
              <a:ext cx="1964987" cy="1478604"/>
            </a:xfrm>
            <a:prstGeom prst="rect">
              <a:avLst/>
            </a:prstGeom>
            <a:noFill/>
            <a:extLst/>
          </p:spPr>
        </p:pic>
      </p:grpSp>
      <p:grpSp>
        <p:nvGrpSpPr>
          <p:cNvPr id="28" name="Group 27"/>
          <p:cNvGrpSpPr/>
          <p:nvPr/>
        </p:nvGrpSpPr>
        <p:grpSpPr>
          <a:xfrm>
            <a:off x="6928677" y="2819400"/>
            <a:ext cx="1984375" cy="1789427"/>
            <a:chOff x="0" y="0"/>
            <a:chExt cx="1984443" cy="1789890"/>
          </a:xfrm>
        </p:grpSpPr>
        <p:sp>
          <p:nvSpPr>
            <p:cNvPr id="29" name="Text Box 10"/>
            <p:cNvSpPr txBox="1"/>
            <p:nvPr/>
          </p:nvSpPr>
          <p:spPr>
            <a:xfrm>
              <a:off x="19455" y="1468877"/>
              <a:ext cx="1964987" cy="32101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1000"/>
                </a:spcAft>
              </a:pPr>
              <a:r>
                <a:rPr lang="en-US" sz="1100" b="1" u="sng">
                  <a:effectLst/>
                  <a:ea typeface="Calibri"/>
                  <a:cs typeface="Times New Roman"/>
                </a:rPr>
                <a:t>Máy khoan cọc nhồi</a:t>
              </a:r>
              <a:endParaRPr lang="en-US" sz="1100">
                <a:effectLst/>
                <a:ea typeface="Calibri"/>
                <a:cs typeface="Times New Roman"/>
              </a:endParaRPr>
            </a:p>
          </p:txBody>
        </p:sp>
        <p:pic>
          <p:nvPicPr>
            <p:cNvPr id="30" name="Picture 29" descr="D:\MYWORK\HSGD_VUVANNHAN\MAYXAYDUNG\nhao-HVQP (1).jpg"/>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0"/>
              <a:ext cx="1984443" cy="1478604"/>
            </a:xfrm>
            <a:prstGeom prst="rect">
              <a:avLst/>
            </a:prstGeom>
            <a:noFill/>
            <a:ln>
              <a:noFill/>
            </a:ln>
          </p:spPr>
        </p:pic>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animEffect transition="in" filter="fade">
                                      <p:cBhvr>
                                        <p:cTn id="7" dur="500"/>
                                        <p:tgtEl>
                                          <p:spTgt spid="11">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1">
                                            <p:txEl>
                                              <p:pRg st="2" end="2"/>
                                            </p:txEl>
                                          </p:spTgt>
                                        </p:tgtEl>
                                        <p:attrNameLst>
                                          <p:attrName>style.visibility</p:attrName>
                                        </p:attrNameLst>
                                      </p:cBhvr>
                                      <p:to>
                                        <p:strVal val="visible"/>
                                      </p:to>
                                    </p:set>
                                    <p:animEffect transition="in" filter="fade">
                                      <p:cBhvr>
                                        <p:cTn id="10" dur="500"/>
                                        <p:tgtEl>
                                          <p:spTgt spid="11">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1">
                                            <p:txEl>
                                              <p:pRg st="3" end="3"/>
                                            </p:txEl>
                                          </p:spTgt>
                                        </p:tgtEl>
                                        <p:attrNameLst>
                                          <p:attrName>style.visibility</p:attrName>
                                        </p:attrNameLst>
                                      </p:cBhvr>
                                      <p:to>
                                        <p:strVal val="visible"/>
                                      </p:to>
                                    </p:set>
                                    <p:animEffect transition="in" filter="fade">
                                      <p:cBhvr>
                                        <p:cTn id="15" dur="500"/>
                                        <p:tgtEl>
                                          <p:spTgt spid="11">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1">
                                            <p:txEl>
                                              <p:pRg st="4" end="4"/>
                                            </p:txEl>
                                          </p:spTgt>
                                        </p:tgtEl>
                                        <p:attrNameLst>
                                          <p:attrName>style.visibility</p:attrName>
                                        </p:attrNameLst>
                                      </p:cBhvr>
                                      <p:to>
                                        <p:strVal val="visible"/>
                                      </p:to>
                                    </p:set>
                                    <p:animEffect transition="in" filter="fade">
                                      <p:cBhvr>
                                        <p:cTn id="20" dur="500"/>
                                        <p:tgtEl>
                                          <p:spTgt spid="11">
                                            <p:txEl>
                                              <p:pRg st="4" end="4"/>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1">
                                            <p:txEl>
                                              <p:pRg st="5" end="5"/>
                                            </p:txEl>
                                          </p:spTgt>
                                        </p:tgtEl>
                                        <p:attrNameLst>
                                          <p:attrName>style.visibility</p:attrName>
                                        </p:attrNameLst>
                                      </p:cBhvr>
                                      <p:to>
                                        <p:strVal val="visible"/>
                                      </p:to>
                                    </p:set>
                                    <p:animEffect transition="in" filter="fade">
                                      <p:cBhvr>
                                        <p:cTn id="28" dur="500"/>
                                        <p:tgtEl>
                                          <p:spTgt spid="11">
                                            <p:txEl>
                                              <p:pRg st="5" end="5"/>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1">
                                            <p:txEl>
                                              <p:pRg st="6" end="6"/>
                                            </p:txEl>
                                          </p:spTgt>
                                        </p:tgtEl>
                                        <p:attrNameLst>
                                          <p:attrName>style.visibility</p:attrName>
                                        </p:attrNameLst>
                                      </p:cBhvr>
                                      <p:to>
                                        <p:strVal val="visible"/>
                                      </p:to>
                                    </p:set>
                                    <p:animEffect transition="in" filter="fade">
                                      <p:cBhvr>
                                        <p:cTn id="36" dur="500"/>
                                        <p:tgtEl>
                                          <p:spTgt spid="11">
                                            <p:txEl>
                                              <p:pRg st="6" end="6"/>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11">
                                            <p:txEl>
                                              <p:pRg st="7" end="7"/>
                                            </p:txEl>
                                          </p:spTgt>
                                        </p:tgtEl>
                                        <p:attrNameLst>
                                          <p:attrName>style.visibility</p:attrName>
                                        </p:attrNameLst>
                                      </p:cBhvr>
                                      <p:to>
                                        <p:strVal val="visible"/>
                                      </p:to>
                                    </p:set>
                                    <p:animEffect transition="in" filter="fade">
                                      <p:cBhvr>
                                        <p:cTn id="44" dur="500"/>
                                        <p:tgtEl>
                                          <p:spTgt spid="11">
                                            <p:txEl>
                                              <p:pRg st="7" end="7"/>
                                            </p:txEl>
                                          </p:spTgt>
                                        </p:tgtEl>
                                      </p:cBhvr>
                                    </p:animEffect>
                                  </p:childTnLst>
                                </p:cTn>
                              </p:par>
                              <p:par>
                                <p:cTn id="45" presetID="10" presetClass="entr" presetSubtype="0" fill="hold"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1">
                                            <p:txEl>
                                              <p:pRg st="8" end="8"/>
                                            </p:txEl>
                                          </p:spTgt>
                                        </p:tgtEl>
                                        <p:attrNameLst>
                                          <p:attrName>style.visibility</p:attrName>
                                        </p:attrNameLst>
                                      </p:cBhvr>
                                      <p:to>
                                        <p:strVal val="visible"/>
                                      </p:to>
                                    </p:set>
                                    <p:animEffect transition="in" filter="fade">
                                      <p:cBhvr>
                                        <p:cTn id="52" dur="500"/>
                                        <p:tgtEl>
                                          <p:spTgt spid="11">
                                            <p:txEl>
                                              <p:pRg st="8" end="8"/>
                                            </p:txEl>
                                          </p:spTgt>
                                        </p:tgtEl>
                                      </p:cBhvr>
                                    </p:animEffect>
                                  </p:childTnLst>
                                </p:cTn>
                              </p:par>
                              <p:par>
                                <p:cTn id="53" presetID="10" presetClass="entr" presetSubtype="0" fill="hold" nodeType="withEffect">
                                  <p:stCondLst>
                                    <p:cond delay="0"/>
                                  </p:stCondLst>
                                  <p:childTnLst>
                                    <p:set>
                                      <p:cBhvr>
                                        <p:cTn id="54" dur="1" fill="hold">
                                          <p:stCondLst>
                                            <p:cond delay="0"/>
                                          </p:stCondLst>
                                        </p:cTn>
                                        <p:tgtEl>
                                          <p:spTgt spid="1028"/>
                                        </p:tgtEl>
                                        <p:attrNameLst>
                                          <p:attrName>style.visibility</p:attrName>
                                        </p:attrNameLst>
                                      </p:cBhvr>
                                      <p:to>
                                        <p:strVal val="visible"/>
                                      </p:to>
                                    </p:set>
                                    <p:animEffect transition="in" filter="fade">
                                      <p:cBhvr>
                                        <p:cTn id="55" dur="500"/>
                                        <p:tgtEl>
                                          <p:spTgt spid="1028"/>
                                        </p:tgtEl>
                                      </p:cBhvr>
                                    </p:animEffect>
                                  </p:childTnLst>
                                </p:cTn>
                              </p:par>
                              <p:par>
                                <p:cTn id="56" presetID="10" presetClass="entr" presetSubtype="0" fill="hold" nodeType="with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fade">
                                      <p:cBhvr>
                                        <p:cTn id="58" dur="500"/>
                                        <p:tgtEl>
                                          <p:spTgt spid="20"/>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11">
                                            <p:txEl>
                                              <p:pRg st="9" end="9"/>
                                            </p:txEl>
                                          </p:spTgt>
                                        </p:tgtEl>
                                        <p:attrNameLst>
                                          <p:attrName>style.visibility</p:attrName>
                                        </p:attrNameLst>
                                      </p:cBhvr>
                                      <p:to>
                                        <p:strVal val="visible"/>
                                      </p:to>
                                    </p:set>
                                    <p:animEffect transition="in" filter="fade">
                                      <p:cBhvr>
                                        <p:cTn id="63" dur="500"/>
                                        <p:tgtEl>
                                          <p:spTgt spid="11">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0" y="0"/>
            <a:ext cx="9144000" cy="659130"/>
          </a:xfrm>
          <a:custGeom>
            <a:avLst/>
            <a:gdLst/>
            <a:ahLst/>
            <a:cxnLst/>
            <a:rect l="l" t="t" r="r" b="b"/>
            <a:pathLst>
              <a:path w="9144000" h="659130">
                <a:moveTo>
                  <a:pt x="24384" y="633984"/>
                </a:moveTo>
                <a:lnTo>
                  <a:pt x="24384" y="0"/>
                </a:lnTo>
                <a:lnTo>
                  <a:pt x="0" y="0"/>
                </a:lnTo>
                <a:lnTo>
                  <a:pt x="0" y="655129"/>
                </a:lnTo>
                <a:lnTo>
                  <a:pt x="4572" y="659130"/>
                </a:lnTo>
                <a:lnTo>
                  <a:pt x="11430" y="659130"/>
                </a:lnTo>
                <a:lnTo>
                  <a:pt x="11430" y="633984"/>
                </a:lnTo>
                <a:lnTo>
                  <a:pt x="24384" y="633984"/>
                </a:lnTo>
                <a:close/>
              </a:path>
              <a:path w="9144000" h="659130">
                <a:moveTo>
                  <a:pt x="9133332" y="633984"/>
                </a:moveTo>
                <a:lnTo>
                  <a:pt x="11430" y="633984"/>
                </a:lnTo>
                <a:lnTo>
                  <a:pt x="24384" y="646176"/>
                </a:lnTo>
                <a:lnTo>
                  <a:pt x="24384" y="659130"/>
                </a:lnTo>
                <a:lnTo>
                  <a:pt x="9120378" y="659130"/>
                </a:lnTo>
                <a:lnTo>
                  <a:pt x="9120378" y="646176"/>
                </a:lnTo>
                <a:lnTo>
                  <a:pt x="9133332" y="633984"/>
                </a:lnTo>
                <a:close/>
              </a:path>
              <a:path w="9144000" h="659130">
                <a:moveTo>
                  <a:pt x="24384" y="659130"/>
                </a:moveTo>
                <a:lnTo>
                  <a:pt x="24384" y="646176"/>
                </a:lnTo>
                <a:lnTo>
                  <a:pt x="11430" y="633984"/>
                </a:lnTo>
                <a:lnTo>
                  <a:pt x="11430" y="659130"/>
                </a:lnTo>
                <a:lnTo>
                  <a:pt x="24384" y="659130"/>
                </a:lnTo>
                <a:close/>
              </a:path>
              <a:path w="9144000" h="659130">
                <a:moveTo>
                  <a:pt x="9144000" y="655796"/>
                </a:moveTo>
                <a:lnTo>
                  <a:pt x="9144000" y="0"/>
                </a:lnTo>
                <a:lnTo>
                  <a:pt x="9120378" y="0"/>
                </a:lnTo>
                <a:lnTo>
                  <a:pt x="9120378" y="633984"/>
                </a:lnTo>
                <a:lnTo>
                  <a:pt x="9133332" y="633984"/>
                </a:lnTo>
                <a:lnTo>
                  <a:pt x="9133332" y="659130"/>
                </a:lnTo>
                <a:lnTo>
                  <a:pt x="9140190" y="659130"/>
                </a:lnTo>
                <a:lnTo>
                  <a:pt x="9144000" y="655796"/>
                </a:lnTo>
                <a:close/>
              </a:path>
              <a:path w="9144000" h="659130">
                <a:moveTo>
                  <a:pt x="9133332" y="659130"/>
                </a:moveTo>
                <a:lnTo>
                  <a:pt x="9133332" y="633984"/>
                </a:lnTo>
                <a:lnTo>
                  <a:pt x="9120378" y="646176"/>
                </a:lnTo>
                <a:lnTo>
                  <a:pt x="9120378" y="659130"/>
                </a:lnTo>
                <a:lnTo>
                  <a:pt x="9133332" y="659130"/>
                </a:lnTo>
                <a:close/>
              </a:path>
            </a:pathLst>
          </a:custGeom>
          <a:solidFill>
            <a:srgbClr val="FFFFFF"/>
          </a:solidFill>
        </p:spPr>
        <p:txBody>
          <a:bodyPr wrap="square" lIns="0" tIns="0" rIns="0" bIns="0" rtlCol="0"/>
          <a:lstStyle/>
          <a:p>
            <a:endParaRPr dirty="0"/>
          </a:p>
        </p:txBody>
      </p:sp>
      <p:sp>
        <p:nvSpPr>
          <p:cNvPr id="5" name="object 5"/>
          <p:cNvSpPr/>
          <p:nvPr/>
        </p:nvSpPr>
        <p:spPr>
          <a:xfrm>
            <a:off x="533400" y="6249542"/>
            <a:ext cx="3505200" cy="0"/>
          </a:xfrm>
          <a:custGeom>
            <a:avLst/>
            <a:gdLst/>
            <a:ahLst/>
            <a:cxnLst/>
            <a:rect l="l" t="t" r="r" b="b"/>
            <a:pathLst>
              <a:path w="3505200">
                <a:moveTo>
                  <a:pt x="0" y="0"/>
                </a:moveTo>
                <a:lnTo>
                  <a:pt x="3505200" y="0"/>
                </a:lnTo>
              </a:path>
            </a:pathLst>
          </a:custGeom>
          <a:ln w="14477">
            <a:solidFill>
              <a:srgbClr val="006666"/>
            </a:solidFill>
          </a:ln>
        </p:spPr>
        <p:txBody>
          <a:bodyPr wrap="square" lIns="0" tIns="0" rIns="0" bIns="0" rtlCol="0"/>
          <a:lstStyle/>
          <a:p>
            <a:endParaRPr dirty="0"/>
          </a:p>
        </p:txBody>
      </p:sp>
      <p:sp>
        <p:nvSpPr>
          <p:cNvPr id="8" name="object 8"/>
          <p:cNvSpPr txBox="1">
            <a:spLocks noGrp="1"/>
          </p:cNvSpPr>
          <p:nvPr>
            <p:ph type="ftr" sz="quarter" idx="5"/>
          </p:nvPr>
        </p:nvSpPr>
        <p:spPr>
          <a:xfrm>
            <a:off x="304800" y="6386127"/>
            <a:ext cx="4340697" cy="192360"/>
          </a:xfrm>
          <a:prstGeom prst="rect">
            <a:avLst/>
          </a:prstGeom>
        </p:spPr>
        <p:txBody>
          <a:bodyPr vert="horz" wrap="square" lIns="0" tIns="0" rIns="0" bIns="0" rtlCol="0">
            <a:spAutoFit/>
          </a:bodyPr>
          <a:lstStyle/>
          <a:p>
            <a:pPr marL="12700">
              <a:lnSpc>
                <a:spcPts val="1505"/>
              </a:lnSpc>
            </a:pPr>
            <a:r>
              <a:rPr sz="1800" spc="-5" dirty="0" err="1" smtClean="0"/>
              <a:t>Chương</a:t>
            </a:r>
            <a:r>
              <a:rPr sz="1800" spc="-5" dirty="0" smtClean="0"/>
              <a:t> </a:t>
            </a:r>
            <a:r>
              <a:rPr sz="1800" spc="-45" dirty="0" smtClean="0"/>
              <a:t>I</a:t>
            </a:r>
            <a:r>
              <a:rPr lang="en-US" sz="1800" spc="-45" dirty="0"/>
              <a:t>V</a:t>
            </a:r>
            <a:r>
              <a:rPr sz="1800" spc="-45" dirty="0" smtClean="0"/>
              <a:t>: </a:t>
            </a:r>
            <a:r>
              <a:rPr lang="en-US" sz="1800" spc="-5" dirty="0" err="1" smtClean="0"/>
              <a:t>Máy</a:t>
            </a:r>
            <a:r>
              <a:rPr lang="en-US" sz="1800" spc="-5" dirty="0" smtClean="0"/>
              <a:t> </a:t>
            </a:r>
            <a:r>
              <a:rPr lang="en-US" sz="1800" spc="-5" dirty="0" err="1" smtClean="0"/>
              <a:t>thi</a:t>
            </a:r>
            <a:r>
              <a:rPr lang="en-US" sz="1800" spc="-5" dirty="0" smtClean="0"/>
              <a:t> </a:t>
            </a:r>
            <a:r>
              <a:rPr lang="en-US" sz="1800" spc="-5" dirty="0" err="1" smtClean="0"/>
              <a:t>công</a:t>
            </a:r>
            <a:r>
              <a:rPr lang="en-US" sz="1800" spc="-5" dirty="0" smtClean="0"/>
              <a:t> </a:t>
            </a:r>
            <a:r>
              <a:rPr lang="en-US" sz="1800" spc="-5" dirty="0" err="1" smtClean="0"/>
              <a:t>cọc</a:t>
            </a:r>
            <a:endParaRPr sz="1800" spc="-5" dirty="0"/>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25400">
              <a:lnSpc>
                <a:spcPts val="1505"/>
              </a:lnSpc>
            </a:pPr>
            <a:fld id="{81D60167-4931-47E6-BA6A-407CBD079E47}" type="slidenum">
              <a:rPr spc="-5" dirty="0"/>
              <a:t>3</a:t>
            </a:fld>
            <a:endParaRPr spc="-5" dirty="0"/>
          </a:p>
        </p:txBody>
      </p:sp>
      <p:sp>
        <p:nvSpPr>
          <p:cNvPr id="10" name="Title 9"/>
          <p:cNvSpPr>
            <a:spLocks noGrp="1"/>
          </p:cNvSpPr>
          <p:nvPr>
            <p:ph type="title"/>
          </p:nvPr>
        </p:nvSpPr>
        <p:spPr>
          <a:xfrm>
            <a:off x="383540" y="228600"/>
            <a:ext cx="8376919" cy="307777"/>
          </a:xfrm>
        </p:spPr>
        <p:txBody>
          <a:bodyPr/>
          <a:lstStyle/>
          <a:p>
            <a:r>
              <a:rPr lang="en-US" sz="2000" i="1" dirty="0" smtClean="0">
                <a:latin typeface="Times New Roman" pitchFamily="18" charset="0"/>
                <a:cs typeface="Times New Roman" pitchFamily="18" charset="0"/>
              </a:rPr>
              <a:t>MÁY XÂY DỰNG</a:t>
            </a:r>
            <a:endParaRPr lang="en-US" sz="2000" i="1" dirty="0">
              <a:latin typeface="Times New Roman" pitchFamily="18" charset="0"/>
              <a:cs typeface="Times New Roman" pitchFamily="18" charset="0"/>
            </a:endParaRPr>
          </a:p>
        </p:txBody>
      </p:sp>
      <p:sp>
        <p:nvSpPr>
          <p:cNvPr id="11" name="object 7"/>
          <p:cNvSpPr txBox="1"/>
          <p:nvPr/>
        </p:nvSpPr>
        <p:spPr>
          <a:xfrm>
            <a:off x="384175" y="685800"/>
            <a:ext cx="8226425" cy="2302169"/>
          </a:xfrm>
          <a:prstGeom prst="rect">
            <a:avLst/>
          </a:prstGeom>
        </p:spPr>
        <p:txBody>
          <a:bodyPr vert="horz" wrap="square" lIns="0" tIns="0" rIns="0" bIns="0" rtlCol="0">
            <a:spAutoFit/>
          </a:bodyPr>
          <a:lstStyle/>
          <a:p>
            <a:r>
              <a:rPr lang="en-US" sz="2200" b="1" dirty="0" smtClean="0">
                <a:latin typeface="Tahoma" pitchFamily="34" charset="0"/>
                <a:cs typeface="Tahoma" pitchFamily="34" charset="0"/>
              </a:rPr>
              <a:t>4.2. </a:t>
            </a:r>
            <a:r>
              <a:rPr lang="en-US" sz="2200" b="1" dirty="0" err="1" smtClean="0">
                <a:latin typeface="Tahoma" pitchFamily="34" charset="0"/>
                <a:cs typeface="Tahoma" pitchFamily="34" charset="0"/>
              </a:rPr>
              <a:t>Thiết</a:t>
            </a:r>
            <a:r>
              <a:rPr lang="en-US" sz="2200" b="1" dirty="0" smtClean="0">
                <a:latin typeface="Tahoma" pitchFamily="34" charset="0"/>
                <a:cs typeface="Tahoma" pitchFamily="34" charset="0"/>
              </a:rPr>
              <a:t> </a:t>
            </a:r>
            <a:r>
              <a:rPr lang="en-US" sz="2200" b="1" dirty="0" err="1" smtClean="0">
                <a:latin typeface="Tahoma" pitchFamily="34" charset="0"/>
                <a:cs typeface="Tahoma" pitchFamily="34" charset="0"/>
              </a:rPr>
              <a:t>bị</a:t>
            </a:r>
            <a:r>
              <a:rPr lang="en-US" sz="2200" b="1" dirty="0" smtClean="0">
                <a:latin typeface="Tahoma" pitchFamily="34" charset="0"/>
                <a:cs typeface="Tahoma" pitchFamily="34" charset="0"/>
              </a:rPr>
              <a:t> </a:t>
            </a:r>
            <a:r>
              <a:rPr lang="en-US" sz="2200" b="1" dirty="0" err="1" smtClean="0">
                <a:latin typeface="Tahoma" pitchFamily="34" charset="0"/>
                <a:cs typeface="Tahoma" pitchFamily="34" charset="0"/>
              </a:rPr>
              <a:t>hạ</a:t>
            </a:r>
            <a:r>
              <a:rPr lang="en-US" sz="2200" b="1" dirty="0" smtClean="0">
                <a:latin typeface="Tahoma" pitchFamily="34" charset="0"/>
                <a:cs typeface="Tahoma" pitchFamily="34" charset="0"/>
              </a:rPr>
              <a:t> </a:t>
            </a:r>
            <a:r>
              <a:rPr lang="en-US" sz="2200" b="1" dirty="0" err="1" smtClean="0">
                <a:latin typeface="Tahoma" pitchFamily="34" charset="0"/>
                <a:cs typeface="Tahoma" pitchFamily="34" charset="0"/>
              </a:rPr>
              <a:t>cọc</a:t>
            </a:r>
            <a:endParaRPr lang="en-US" sz="2200" b="1" dirty="0">
              <a:latin typeface="Tahoma" pitchFamily="34" charset="0"/>
              <a:cs typeface="Tahoma" pitchFamily="34" charset="0"/>
            </a:endParaRPr>
          </a:p>
          <a:p>
            <a:r>
              <a:rPr lang="en-US" sz="2200" b="1" i="1" dirty="0" smtClean="0">
                <a:latin typeface="Tahoma" pitchFamily="34" charset="0"/>
                <a:cs typeface="Tahoma" pitchFamily="34" charset="0"/>
              </a:rPr>
              <a:t>4.2.1. </a:t>
            </a:r>
            <a:r>
              <a:rPr lang="en-US" sz="2200" b="1" i="1" dirty="0" err="1" smtClean="0">
                <a:latin typeface="Tahoma" pitchFamily="34" charset="0"/>
                <a:cs typeface="Tahoma" pitchFamily="34" charset="0"/>
              </a:rPr>
              <a:t>Máy</a:t>
            </a:r>
            <a:r>
              <a:rPr lang="en-US" sz="2200" b="1" i="1" dirty="0" smtClean="0">
                <a:latin typeface="Tahoma" pitchFamily="34" charset="0"/>
                <a:cs typeface="Tahoma" pitchFamily="34" charset="0"/>
              </a:rPr>
              <a:t> </a:t>
            </a:r>
            <a:r>
              <a:rPr lang="en-US" sz="2200" b="1" i="1" dirty="0" err="1" smtClean="0">
                <a:latin typeface="Tahoma" pitchFamily="34" charset="0"/>
                <a:cs typeface="Tahoma" pitchFamily="34" charset="0"/>
              </a:rPr>
              <a:t>đóng</a:t>
            </a:r>
            <a:r>
              <a:rPr lang="en-US" sz="2200" b="1" i="1" dirty="0" smtClean="0">
                <a:latin typeface="Tahoma" pitchFamily="34" charset="0"/>
                <a:cs typeface="Tahoma" pitchFamily="34" charset="0"/>
              </a:rPr>
              <a:t> </a:t>
            </a:r>
            <a:r>
              <a:rPr lang="en-US" sz="2200" b="1" i="1" dirty="0" err="1" smtClean="0">
                <a:latin typeface="Tahoma" pitchFamily="34" charset="0"/>
                <a:cs typeface="Tahoma" pitchFamily="34" charset="0"/>
              </a:rPr>
              <a:t>cọc</a:t>
            </a:r>
            <a:endParaRPr lang="en-US" sz="2200" b="1" i="1" dirty="0" smtClean="0">
              <a:latin typeface="Tahoma" pitchFamily="34" charset="0"/>
              <a:cs typeface="Tahoma" pitchFamily="34" charset="0"/>
            </a:endParaRPr>
          </a:p>
          <a:p>
            <a:pPr>
              <a:lnSpc>
                <a:spcPct val="120000"/>
              </a:lnSpc>
            </a:pPr>
            <a:r>
              <a:rPr lang="en-US" sz="2200" i="1" dirty="0" smtClean="0">
                <a:latin typeface="Tahoma" pitchFamily="34" charset="0"/>
                <a:cs typeface="Tahoma" pitchFamily="34" charset="0"/>
              </a:rPr>
              <a:t>a) </a:t>
            </a:r>
            <a:r>
              <a:rPr lang="en-US" sz="2200" i="1" dirty="0" err="1" smtClean="0">
                <a:latin typeface="Tahoma" pitchFamily="34" charset="0"/>
                <a:cs typeface="Tahoma" pitchFamily="34" charset="0"/>
              </a:rPr>
              <a:t>Phân</a:t>
            </a:r>
            <a:r>
              <a:rPr lang="en-US" sz="2200" i="1" dirty="0" smtClean="0">
                <a:latin typeface="Tahoma" pitchFamily="34" charset="0"/>
                <a:cs typeface="Tahoma" pitchFamily="34" charset="0"/>
              </a:rPr>
              <a:t> </a:t>
            </a:r>
            <a:r>
              <a:rPr lang="en-US" sz="2200" i="1" dirty="0" err="1" smtClean="0">
                <a:latin typeface="Tahoma" pitchFamily="34" charset="0"/>
                <a:cs typeface="Tahoma" pitchFamily="34" charset="0"/>
              </a:rPr>
              <a:t>loại</a:t>
            </a:r>
            <a:endParaRPr lang="en-US" sz="2200" i="1" dirty="0">
              <a:latin typeface="Tahoma" pitchFamily="34" charset="0"/>
              <a:cs typeface="Tahoma" pitchFamily="34" charset="0"/>
            </a:endParaRPr>
          </a:p>
          <a:p>
            <a:pPr algn="just">
              <a:lnSpc>
                <a:spcPct val="120000"/>
              </a:lnSpc>
            </a:pPr>
            <a:r>
              <a:rPr lang="en-US" sz="2200" dirty="0" smtClean="0">
                <a:latin typeface="Tahoma" pitchFamily="34" charset="0"/>
                <a:cs typeface="Tahoma" pitchFamily="34" charset="0"/>
              </a:rPr>
              <a:t>- Theo </a:t>
            </a:r>
            <a:r>
              <a:rPr lang="en-US" sz="2200" dirty="0" err="1">
                <a:latin typeface="Tahoma" pitchFamily="34" charset="0"/>
                <a:cs typeface="Tahoma" pitchFamily="34" charset="0"/>
              </a:rPr>
              <a:t>lực</a:t>
            </a:r>
            <a:r>
              <a:rPr lang="en-US" sz="2200" dirty="0">
                <a:latin typeface="Tahoma" pitchFamily="34" charset="0"/>
                <a:cs typeface="Tahoma" pitchFamily="34" charset="0"/>
              </a:rPr>
              <a:t> </a:t>
            </a:r>
            <a:r>
              <a:rPr lang="en-US" sz="2200" dirty="0" err="1">
                <a:latin typeface="Tahoma" pitchFamily="34" charset="0"/>
                <a:cs typeface="Tahoma" pitchFamily="34" charset="0"/>
              </a:rPr>
              <a:t>tác</a:t>
            </a:r>
            <a:r>
              <a:rPr lang="en-US" sz="2200" dirty="0">
                <a:latin typeface="Tahoma" pitchFamily="34" charset="0"/>
                <a:cs typeface="Tahoma" pitchFamily="34" charset="0"/>
              </a:rPr>
              <a:t> </a:t>
            </a:r>
            <a:r>
              <a:rPr lang="en-US" sz="2200" dirty="0" err="1" smtClean="0">
                <a:latin typeface="Tahoma" pitchFamily="34" charset="0"/>
                <a:cs typeface="Tahoma" pitchFamily="34" charset="0"/>
              </a:rPr>
              <a:t>dụng</a:t>
            </a:r>
            <a:r>
              <a:rPr lang="en-US" sz="2200" dirty="0" smtClean="0">
                <a:latin typeface="Tahoma" pitchFamily="34" charset="0"/>
                <a:cs typeface="Tahoma" pitchFamily="34" charset="0"/>
              </a:rPr>
              <a:t> : </a:t>
            </a:r>
            <a:r>
              <a:rPr lang="en-US" sz="2200" dirty="0" err="1">
                <a:latin typeface="Tahoma" pitchFamily="34" charset="0"/>
                <a:cs typeface="Tahoma" pitchFamily="34" charset="0"/>
              </a:rPr>
              <a:t>Máy</a:t>
            </a:r>
            <a:r>
              <a:rPr lang="en-US" sz="2200" dirty="0">
                <a:latin typeface="Tahoma" pitchFamily="34" charset="0"/>
                <a:cs typeface="Tahoma" pitchFamily="34" charset="0"/>
              </a:rPr>
              <a:t> </a:t>
            </a:r>
            <a:r>
              <a:rPr lang="en-US" sz="2200" dirty="0" err="1">
                <a:latin typeface="Tahoma" pitchFamily="34" charset="0"/>
                <a:cs typeface="Tahoma" pitchFamily="34" charset="0"/>
              </a:rPr>
              <a:t>xung</a:t>
            </a:r>
            <a:r>
              <a:rPr lang="en-US" sz="2200" dirty="0">
                <a:latin typeface="Tahoma" pitchFamily="34" charset="0"/>
                <a:cs typeface="Tahoma" pitchFamily="34" charset="0"/>
              </a:rPr>
              <a:t> </a:t>
            </a:r>
            <a:r>
              <a:rPr lang="en-US" sz="2200" dirty="0" err="1">
                <a:latin typeface="Tahoma" pitchFamily="34" charset="0"/>
                <a:cs typeface="Tahoma" pitchFamily="34" charset="0"/>
              </a:rPr>
              <a:t>kích</a:t>
            </a:r>
            <a:r>
              <a:rPr lang="en-US" sz="2200" dirty="0">
                <a:latin typeface="Tahoma" pitchFamily="34" charset="0"/>
                <a:cs typeface="Tahoma" pitchFamily="34" charset="0"/>
              </a:rPr>
              <a:t>, </a:t>
            </a:r>
            <a:r>
              <a:rPr lang="en-US" sz="2200" dirty="0" err="1">
                <a:latin typeface="Tahoma" pitchFamily="34" charset="0"/>
                <a:cs typeface="Tahoma" pitchFamily="34" charset="0"/>
              </a:rPr>
              <a:t>máy</a:t>
            </a:r>
            <a:r>
              <a:rPr lang="en-US" sz="2200" dirty="0">
                <a:latin typeface="Tahoma" pitchFamily="34" charset="0"/>
                <a:cs typeface="Tahoma" pitchFamily="34" charset="0"/>
              </a:rPr>
              <a:t> </a:t>
            </a:r>
            <a:r>
              <a:rPr lang="en-US" sz="2200" dirty="0" err="1">
                <a:latin typeface="Tahoma" pitchFamily="34" charset="0"/>
                <a:cs typeface="Tahoma" pitchFamily="34" charset="0"/>
              </a:rPr>
              <a:t>chấn</a:t>
            </a:r>
            <a:r>
              <a:rPr lang="en-US" sz="2200" dirty="0">
                <a:latin typeface="Tahoma" pitchFamily="34" charset="0"/>
                <a:cs typeface="Tahoma" pitchFamily="34" charset="0"/>
              </a:rPr>
              <a:t> </a:t>
            </a:r>
            <a:r>
              <a:rPr lang="en-US" sz="2200" dirty="0" err="1">
                <a:latin typeface="Tahoma" pitchFamily="34" charset="0"/>
                <a:cs typeface="Tahoma" pitchFamily="34" charset="0"/>
              </a:rPr>
              <a:t>động</a:t>
            </a:r>
            <a:r>
              <a:rPr lang="en-US" sz="2200" dirty="0">
                <a:latin typeface="Tahoma" pitchFamily="34" charset="0"/>
                <a:cs typeface="Tahoma" pitchFamily="34" charset="0"/>
              </a:rPr>
              <a:t> </a:t>
            </a:r>
            <a:r>
              <a:rPr lang="en-US" sz="2200" dirty="0" err="1">
                <a:latin typeface="Tahoma" pitchFamily="34" charset="0"/>
                <a:cs typeface="Tahoma" pitchFamily="34" charset="0"/>
              </a:rPr>
              <a:t>và</a:t>
            </a:r>
            <a:r>
              <a:rPr lang="en-US" sz="2200" dirty="0">
                <a:latin typeface="Tahoma" pitchFamily="34" charset="0"/>
                <a:cs typeface="Tahoma" pitchFamily="34" charset="0"/>
              </a:rPr>
              <a:t> </a:t>
            </a:r>
            <a:r>
              <a:rPr lang="en-US" sz="2200" dirty="0" err="1">
                <a:latin typeface="Tahoma" pitchFamily="34" charset="0"/>
                <a:cs typeface="Tahoma" pitchFamily="34" charset="0"/>
              </a:rPr>
              <a:t>máy</a:t>
            </a:r>
            <a:r>
              <a:rPr lang="en-US" sz="2200" dirty="0">
                <a:latin typeface="Tahoma" pitchFamily="34" charset="0"/>
                <a:cs typeface="Tahoma" pitchFamily="34" charset="0"/>
              </a:rPr>
              <a:t> </a:t>
            </a:r>
            <a:r>
              <a:rPr lang="en-US" sz="2200" dirty="0" err="1">
                <a:latin typeface="Tahoma" pitchFamily="34" charset="0"/>
                <a:cs typeface="Tahoma" pitchFamily="34" charset="0"/>
              </a:rPr>
              <a:t>nén</a:t>
            </a:r>
            <a:r>
              <a:rPr lang="en-US" sz="2200" dirty="0">
                <a:latin typeface="Tahoma" pitchFamily="34" charset="0"/>
                <a:cs typeface="Tahoma" pitchFamily="34" charset="0"/>
              </a:rPr>
              <a:t>.</a:t>
            </a:r>
          </a:p>
          <a:p>
            <a:pPr algn="just">
              <a:lnSpc>
                <a:spcPct val="120000"/>
              </a:lnSpc>
            </a:pPr>
            <a:r>
              <a:rPr lang="en-US" sz="2200" dirty="0" smtClean="0">
                <a:latin typeface="Tahoma" pitchFamily="34" charset="0"/>
                <a:cs typeface="Tahoma" pitchFamily="34" charset="0"/>
              </a:rPr>
              <a:t>- Theo </a:t>
            </a:r>
            <a:r>
              <a:rPr lang="en-US" sz="2200" dirty="0" err="1">
                <a:latin typeface="Tahoma" pitchFamily="34" charset="0"/>
                <a:cs typeface="Tahoma" pitchFamily="34" charset="0"/>
              </a:rPr>
              <a:t>động</a:t>
            </a:r>
            <a:r>
              <a:rPr lang="en-US" sz="2200" dirty="0">
                <a:latin typeface="Tahoma" pitchFamily="34" charset="0"/>
                <a:cs typeface="Tahoma" pitchFamily="34" charset="0"/>
              </a:rPr>
              <a:t> </a:t>
            </a:r>
            <a:r>
              <a:rPr lang="en-US" sz="2200" dirty="0" err="1">
                <a:latin typeface="Tahoma" pitchFamily="34" charset="0"/>
                <a:cs typeface="Tahoma" pitchFamily="34" charset="0"/>
              </a:rPr>
              <a:t>lực</a:t>
            </a:r>
            <a:r>
              <a:rPr lang="en-US" sz="2200" dirty="0">
                <a:latin typeface="Tahoma" pitchFamily="34" charset="0"/>
                <a:cs typeface="Tahoma" pitchFamily="34" charset="0"/>
              </a:rPr>
              <a:t> </a:t>
            </a:r>
            <a:r>
              <a:rPr lang="en-US" sz="2200" dirty="0" err="1">
                <a:latin typeface="Tahoma" pitchFamily="34" charset="0"/>
                <a:cs typeface="Tahoma" pitchFamily="34" charset="0"/>
              </a:rPr>
              <a:t>nâng</a:t>
            </a:r>
            <a:r>
              <a:rPr lang="en-US" sz="2200" dirty="0">
                <a:latin typeface="Tahoma" pitchFamily="34" charset="0"/>
                <a:cs typeface="Tahoma" pitchFamily="34" charset="0"/>
              </a:rPr>
              <a:t> </a:t>
            </a:r>
            <a:r>
              <a:rPr lang="en-US" sz="2200" dirty="0" err="1">
                <a:latin typeface="Tahoma" pitchFamily="34" charset="0"/>
                <a:cs typeface="Tahoma" pitchFamily="34" charset="0"/>
              </a:rPr>
              <a:t>hạ</a:t>
            </a:r>
            <a:r>
              <a:rPr lang="en-US" sz="2200" dirty="0">
                <a:latin typeface="Tahoma" pitchFamily="34" charset="0"/>
                <a:cs typeface="Tahoma" pitchFamily="34" charset="0"/>
              </a:rPr>
              <a:t> </a:t>
            </a:r>
            <a:r>
              <a:rPr lang="en-US" sz="2200" dirty="0" err="1">
                <a:latin typeface="Tahoma" pitchFamily="34" charset="0"/>
                <a:cs typeface="Tahoma" pitchFamily="34" charset="0"/>
              </a:rPr>
              <a:t>búa</a:t>
            </a:r>
            <a:r>
              <a:rPr lang="en-US" sz="2200" dirty="0">
                <a:latin typeface="Tahoma" pitchFamily="34" charset="0"/>
                <a:cs typeface="Tahoma" pitchFamily="34" charset="0"/>
              </a:rPr>
              <a:t> : </a:t>
            </a:r>
            <a:r>
              <a:rPr lang="en-US" sz="2200" dirty="0" err="1" smtClean="0">
                <a:latin typeface="Tahoma" pitchFamily="34" charset="0"/>
                <a:cs typeface="Tahoma" pitchFamily="34" charset="0"/>
              </a:rPr>
              <a:t>búa</a:t>
            </a:r>
            <a:r>
              <a:rPr lang="en-US" sz="2200" dirty="0" smtClean="0">
                <a:latin typeface="Tahoma" pitchFamily="34" charset="0"/>
                <a:cs typeface="Tahoma" pitchFamily="34" charset="0"/>
              </a:rPr>
              <a:t> </a:t>
            </a:r>
            <a:r>
              <a:rPr lang="en-US" sz="2200" dirty="0" err="1">
                <a:latin typeface="Tahoma" pitchFamily="34" charset="0"/>
                <a:cs typeface="Tahoma" pitchFamily="34" charset="0"/>
              </a:rPr>
              <a:t>rơi</a:t>
            </a:r>
            <a:r>
              <a:rPr lang="en-US" sz="2200" dirty="0">
                <a:latin typeface="Tahoma" pitchFamily="34" charset="0"/>
                <a:cs typeface="Tahoma" pitchFamily="34" charset="0"/>
              </a:rPr>
              <a:t>, </a:t>
            </a:r>
            <a:r>
              <a:rPr lang="en-US" sz="2200" dirty="0" err="1">
                <a:latin typeface="Tahoma" pitchFamily="34" charset="0"/>
                <a:cs typeface="Tahoma" pitchFamily="34" charset="0"/>
              </a:rPr>
              <a:t>búa</a:t>
            </a:r>
            <a:r>
              <a:rPr lang="en-US" sz="2200" dirty="0">
                <a:latin typeface="Tahoma" pitchFamily="34" charset="0"/>
                <a:cs typeface="Tahoma" pitchFamily="34" charset="0"/>
              </a:rPr>
              <a:t> </a:t>
            </a:r>
            <a:r>
              <a:rPr lang="en-US" sz="2200" dirty="0" err="1">
                <a:latin typeface="Tahoma" pitchFamily="34" charset="0"/>
                <a:cs typeface="Tahoma" pitchFamily="34" charset="0"/>
              </a:rPr>
              <a:t>hơi</a:t>
            </a:r>
            <a:r>
              <a:rPr lang="en-US" sz="2200" dirty="0">
                <a:latin typeface="Tahoma" pitchFamily="34" charset="0"/>
                <a:cs typeface="Tahoma" pitchFamily="34" charset="0"/>
              </a:rPr>
              <a:t>, </a:t>
            </a:r>
            <a:r>
              <a:rPr lang="en-US" sz="2200" dirty="0" err="1">
                <a:latin typeface="Tahoma" pitchFamily="34" charset="0"/>
                <a:cs typeface="Tahoma" pitchFamily="34" charset="0"/>
              </a:rPr>
              <a:t>búa</a:t>
            </a:r>
            <a:r>
              <a:rPr lang="en-US" sz="2200" dirty="0">
                <a:latin typeface="Tahoma" pitchFamily="34" charset="0"/>
                <a:cs typeface="Tahoma" pitchFamily="34" charset="0"/>
              </a:rPr>
              <a:t> </a:t>
            </a:r>
            <a:r>
              <a:rPr lang="en-US" sz="2200" dirty="0" err="1">
                <a:latin typeface="Tahoma" pitchFamily="34" charset="0"/>
                <a:cs typeface="Tahoma" pitchFamily="34" charset="0"/>
              </a:rPr>
              <a:t>điezen</a:t>
            </a:r>
            <a:r>
              <a:rPr lang="en-US" sz="2200" dirty="0">
                <a:latin typeface="Tahoma" pitchFamily="34" charset="0"/>
                <a:cs typeface="Tahoma" pitchFamily="34" charset="0"/>
              </a:rPr>
              <a:t> (</a:t>
            </a:r>
            <a:r>
              <a:rPr lang="en-US" sz="2200" dirty="0" err="1">
                <a:latin typeface="Tahoma" pitchFamily="34" charset="0"/>
                <a:cs typeface="Tahoma" pitchFamily="34" charset="0"/>
              </a:rPr>
              <a:t>nổ</a:t>
            </a:r>
            <a:r>
              <a:rPr lang="en-US" sz="2200" dirty="0">
                <a:latin typeface="Tahoma" pitchFamily="34" charset="0"/>
                <a:cs typeface="Tahoma" pitchFamily="34" charset="0"/>
              </a:rPr>
              <a:t>), </a:t>
            </a:r>
            <a:r>
              <a:rPr lang="en-US" sz="2200" dirty="0" err="1">
                <a:latin typeface="Tahoma" pitchFamily="34" charset="0"/>
                <a:cs typeface="Tahoma" pitchFamily="34" charset="0"/>
              </a:rPr>
              <a:t>búa</a:t>
            </a:r>
            <a:r>
              <a:rPr lang="en-US" sz="2200" dirty="0">
                <a:latin typeface="Tahoma" pitchFamily="34" charset="0"/>
                <a:cs typeface="Tahoma" pitchFamily="34" charset="0"/>
              </a:rPr>
              <a:t> </a:t>
            </a:r>
            <a:r>
              <a:rPr lang="en-US" sz="2200" dirty="0" err="1">
                <a:latin typeface="Tahoma" pitchFamily="34" charset="0"/>
                <a:cs typeface="Tahoma" pitchFamily="34" charset="0"/>
              </a:rPr>
              <a:t>thủy</a:t>
            </a:r>
            <a:r>
              <a:rPr lang="en-US" sz="2200" dirty="0">
                <a:latin typeface="Tahoma" pitchFamily="34" charset="0"/>
                <a:cs typeface="Tahoma" pitchFamily="34" charset="0"/>
              </a:rPr>
              <a:t> </a:t>
            </a:r>
            <a:r>
              <a:rPr lang="en-US" sz="2200" dirty="0" err="1">
                <a:latin typeface="Tahoma" pitchFamily="34" charset="0"/>
                <a:cs typeface="Tahoma" pitchFamily="34" charset="0"/>
              </a:rPr>
              <a:t>lực</a:t>
            </a:r>
            <a:r>
              <a:rPr lang="en-US" sz="2200" dirty="0">
                <a:latin typeface="Tahoma" pitchFamily="34" charset="0"/>
                <a:cs typeface="Tahoma" pitchFamily="34" charset="0"/>
              </a:rPr>
              <a:t>, </a:t>
            </a:r>
            <a:r>
              <a:rPr lang="en-US" sz="2200" dirty="0" err="1">
                <a:latin typeface="Tahoma" pitchFamily="34" charset="0"/>
                <a:cs typeface="Tahoma" pitchFamily="34" charset="0"/>
              </a:rPr>
              <a:t>búa</a:t>
            </a:r>
            <a:r>
              <a:rPr lang="en-US" sz="2200" dirty="0">
                <a:latin typeface="Tahoma" pitchFamily="34" charset="0"/>
                <a:cs typeface="Tahoma" pitchFamily="34" charset="0"/>
              </a:rPr>
              <a:t> </a:t>
            </a:r>
            <a:r>
              <a:rPr lang="en-US" sz="2200" dirty="0" err="1">
                <a:latin typeface="Tahoma" pitchFamily="34" charset="0"/>
                <a:cs typeface="Tahoma" pitchFamily="34" charset="0"/>
              </a:rPr>
              <a:t>chấn</a:t>
            </a:r>
            <a:r>
              <a:rPr lang="en-US" sz="2200" dirty="0">
                <a:latin typeface="Tahoma" pitchFamily="34" charset="0"/>
                <a:cs typeface="Tahoma" pitchFamily="34" charset="0"/>
              </a:rPr>
              <a:t> </a:t>
            </a:r>
            <a:r>
              <a:rPr lang="en-US" sz="2200" dirty="0" err="1">
                <a:latin typeface="Tahoma" pitchFamily="34" charset="0"/>
                <a:cs typeface="Tahoma" pitchFamily="34" charset="0"/>
              </a:rPr>
              <a:t>động</a:t>
            </a:r>
            <a:r>
              <a:rPr lang="en-US" sz="2200" dirty="0">
                <a:latin typeface="Tahoma" pitchFamily="34" charset="0"/>
                <a:cs typeface="Tahoma" pitchFamily="34" charset="0"/>
              </a:rPr>
              <a:t> (rung), </a:t>
            </a:r>
            <a:r>
              <a:rPr lang="en-US" sz="2200" dirty="0" err="1">
                <a:latin typeface="Tahoma" pitchFamily="34" charset="0"/>
                <a:cs typeface="Tahoma" pitchFamily="34" charset="0"/>
              </a:rPr>
              <a:t>búa</a:t>
            </a:r>
            <a:r>
              <a:rPr lang="en-US" sz="2200" dirty="0">
                <a:latin typeface="Tahoma" pitchFamily="34" charset="0"/>
                <a:cs typeface="Tahoma" pitchFamily="34" charset="0"/>
              </a:rPr>
              <a:t> </a:t>
            </a:r>
            <a:r>
              <a:rPr lang="en-US" sz="2200" dirty="0" err="1">
                <a:latin typeface="Tahoma" pitchFamily="34" charset="0"/>
                <a:cs typeface="Tahoma" pitchFamily="34" charset="0"/>
              </a:rPr>
              <a:t>chấn</a:t>
            </a:r>
            <a:r>
              <a:rPr lang="en-US" sz="2200" dirty="0">
                <a:latin typeface="Tahoma" pitchFamily="34" charset="0"/>
                <a:cs typeface="Tahoma" pitchFamily="34" charset="0"/>
              </a:rPr>
              <a:t> </a:t>
            </a:r>
            <a:r>
              <a:rPr lang="en-US" sz="2200" dirty="0" err="1" smtClean="0">
                <a:latin typeface="Tahoma" pitchFamily="34" charset="0"/>
                <a:cs typeface="Tahoma" pitchFamily="34" charset="0"/>
              </a:rPr>
              <a:t>động-xung</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kích</a:t>
            </a:r>
            <a:r>
              <a:rPr lang="en-US" sz="2200" dirty="0" smtClean="0">
                <a:latin typeface="Tahoma" pitchFamily="34" charset="0"/>
                <a:cs typeface="Tahoma" pitchFamily="34" charset="0"/>
              </a:rPr>
              <a:t>.</a:t>
            </a:r>
            <a:endParaRPr lang="en-US" sz="2200" dirty="0">
              <a:latin typeface="Tahoma" pitchFamily="34" charset="0"/>
              <a:cs typeface="Tahoma" pitchFamily="34" charset="0"/>
            </a:endParaRPr>
          </a:p>
        </p:txBody>
      </p:sp>
      <p:sp>
        <p:nvSpPr>
          <p:cNvPr id="12" name="object 7"/>
          <p:cNvSpPr txBox="1"/>
          <p:nvPr/>
        </p:nvSpPr>
        <p:spPr>
          <a:xfrm>
            <a:off x="396876" y="3040320"/>
            <a:ext cx="5013324" cy="3250121"/>
          </a:xfrm>
          <a:prstGeom prst="rect">
            <a:avLst/>
          </a:prstGeom>
        </p:spPr>
        <p:txBody>
          <a:bodyPr vert="horz" wrap="square" lIns="0" tIns="0" rIns="0" bIns="0" rtlCol="0">
            <a:spAutoFit/>
          </a:bodyPr>
          <a:lstStyle/>
          <a:p>
            <a:pPr algn="just">
              <a:lnSpc>
                <a:spcPct val="120000"/>
              </a:lnSpc>
              <a:tabLst>
                <a:tab pos="355600" algn="l"/>
              </a:tabLst>
            </a:pPr>
            <a:r>
              <a:rPr lang="en-US" sz="2200" i="1" dirty="0" smtClean="0">
                <a:latin typeface="Tahoma" pitchFamily="34" charset="0"/>
                <a:cs typeface="Tahoma" pitchFamily="34" charset="0"/>
              </a:rPr>
              <a:t>b</a:t>
            </a:r>
            <a:r>
              <a:rPr lang="en-US" sz="2200" i="1" dirty="0">
                <a:latin typeface="Tahoma" pitchFamily="34" charset="0"/>
                <a:cs typeface="Tahoma" pitchFamily="34" charset="0"/>
              </a:rPr>
              <a:t>) </a:t>
            </a:r>
            <a:r>
              <a:rPr lang="en-US" sz="2200" i="1" dirty="0" err="1">
                <a:latin typeface="Tahoma" pitchFamily="34" charset="0"/>
                <a:cs typeface="Tahoma" pitchFamily="34" charset="0"/>
              </a:rPr>
              <a:t>Các</a:t>
            </a:r>
            <a:r>
              <a:rPr lang="en-US" sz="2200" i="1" dirty="0">
                <a:latin typeface="Tahoma" pitchFamily="34" charset="0"/>
                <a:cs typeface="Tahoma" pitchFamily="34" charset="0"/>
              </a:rPr>
              <a:t> </a:t>
            </a:r>
            <a:r>
              <a:rPr lang="en-US" sz="2200" i="1" dirty="0" err="1">
                <a:latin typeface="Tahoma" pitchFamily="34" charset="0"/>
                <a:cs typeface="Tahoma" pitchFamily="34" charset="0"/>
              </a:rPr>
              <a:t>bộ</a:t>
            </a:r>
            <a:r>
              <a:rPr lang="en-US" sz="2200" i="1" dirty="0">
                <a:latin typeface="Tahoma" pitchFamily="34" charset="0"/>
                <a:cs typeface="Tahoma" pitchFamily="34" charset="0"/>
              </a:rPr>
              <a:t> </a:t>
            </a:r>
            <a:r>
              <a:rPr lang="en-US" sz="2200" i="1" dirty="0" err="1">
                <a:latin typeface="Tahoma" pitchFamily="34" charset="0"/>
                <a:cs typeface="Tahoma" pitchFamily="34" charset="0"/>
              </a:rPr>
              <a:t>phận</a:t>
            </a:r>
            <a:r>
              <a:rPr lang="en-US" sz="2200" i="1" dirty="0">
                <a:latin typeface="Tahoma" pitchFamily="34" charset="0"/>
                <a:cs typeface="Tahoma" pitchFamily="34" charset="0"/>
              </a:rPr>
              <a:t> </a:t>
            </a:r>
            <a:r>
              <a:rPr lang="en-US" sz="2200" i="1" dirty="0" err="1">
                <a:latin typeface="Tahoma" pitchFamily="34" charset="0"/>
                <a:cs typeface="Tahoma" pitchFamily="34" charset="0"/>
              </a:rPr>
              <a:t>chính</a:t>
            </a:r>
            <a:r>
              <a:rPr lang="en-US" sz="2200" i="1" dirty="0">
                <a:latin typeface="Tahoma" pitchFamily="34" charset="0"/>
                <a:cs typeface="Tahoma" pitchFamily="34" charset="0"/>
              </a:rPr>
              <a:t> </a:t>
            </a:r>
            <a:r>
              <a:rPr lang="en-US" sz="2200" i="1" dirty="0" err="1">
                <a:latin typeface="Tahoma" pitchFamily="34" charset="0"/>
                <a:cs typeface="Tahoma" pitchFamily="34" charset="0"/>
              </a:rPr>
              <a:t>của</a:t>
            </a:r>
            <a:r>
              <a:rPr lang="en-US" sz="2200" i="1" dirty="0">
                <a:latin typeface="Tahoma" pitchFamily="34" charset="0"/>
                <a:cs typeface="Tahoma" pitchFamily="34" charset="0"/>
              </a:rPr>
              <a:t> </a:t>
            </a:r>
            <a:r>
              <a:rPr lang="en-US" sz="2200" i="1" dirty="0" err="1">
                <a:latin typeface="Tahoma" pitchFamily="34" charset="0"/>
                <a:cs typeface="Tahoma" pitchFamily="34" charset="0"/>
              </a:rPr>
              <a:t>máy</a:t>
            </a:r>
            <a:r>
              <a:rPr lang="en-US" sz="2200" i="1" dirty="0">
                <a:latin typeface="Tahoma" pitchFamily="34" charset="0"/>
                <a:cs typeface="Tahoma" pitchFamily="34" charset="0"/>
              </a:rPr>
              <a:t> </a:t>
            </a:r>
            <a:r>
              <a:rPr lang="en-US" sz="2200" i="1" dirty="0" err="1">
                <a:latin typeface="Tahoma" pitchFamily="34" charset="0"/>
                <a:cs typeface="Tahoma" pitchFamily="34" charset="0"/>
              </a:rPr>
              <a:t>đóng</a:t>
            </a:r>
            <a:r>
              <a:rPr lang="en-US" sz="2200" i="1" dirty="0">
                <a:latin typeface="Tahoma" pitchFamily="34" charset="0"/>
                <a:cs typeface="Tahoma" pitchFamily="34" charset="0"/>
              </a:rPr>
              <a:t> </a:t>
            </a:r>
            <a:r>
              <a:rPr lang="en-US" sz="2200" i="1" dirty="0" err="1" smtClean="0">
                <a:latin typeface="Tahoma" pitchFamily="34" charset="0"/>
                <a:cs typeface="Tahoma" pitchFamily="34" charset="0"/>
              </a:rPr>
              <a:t>cọc</a:t>
            </a:r>
            <a:endParaRPr lang="en-US" sz="2200" i="1" dirty="0">
              <a:latin typeface="Tahoma" pitchFamily="34" charset="0"/>
              <a:cs typeface="Tahoma" pitchFamily="34" charset="0"/>
            </a:endParaRPr>
          </a:p>
          <a:p>
            <a:pPr algn="just">
              <a:lnSpc>
                <a:spcPct val="120000"/>
              </a:lnSpc>
              <a:tabLst>
                <a:tab pos="355600" algn="l"/>
              </a:tabLst>
            </a:pPr>
            <a:r>
              <a:rPr lang="en-US" sz="2200" i="1" dirty="0">
                <a:latin typeface="Tahoma" pitchFamily="34" charset="0"/>
                <a:cs typeface="Tahoma" pitchFamily="34" charset="0"/>
              </a:rPr>
              <a:t>1. </a:t>
            </a:r>
            <a:r>
              <a:rPr lang="en-US" sz="2200" i="1" dirty="0" err="1">
                <a:latin typeface="Tahoma" pitchFamily="34" charset="0"/>
                <a:cs typeface="Tahoma" pitchFamily="34" charset="0"/>
              </a:rPr>
              <a:t>Máy</a:t>
            </a:r>
            <a:r>
              <a:rPr lang="en-US" sz="2200" i="1" dirty="0">
                <a:latin typeface="Tahoma" pitchFamily="34" charset="0"/>
                <a:cs typeface="Tahoma" pitchFamily="34" charset="0"/>
              </a:rPr>
              <a:t> </a:t>
            </a:r>
            <a:r>
              <a:rPr lang="en-US" sz="2200" i="1" dirty="0" err="1">
                <a:latin typeface="Tahoma" pitchFamily="34" charset="0"/>
                <a:cs typeface="Tahoma" pitchFamily="34" charset="0"/>
              </a:rPr>
              <a:t>cơ</a:t>
            </a:r>
            <a:r>
              <a:rPr lang="en-US" sz="2200" i="1" dirty="0">
                <a:latin typeface="Tahoma" pitchFamily="34" charset="0"/>
                <a:cs typeface="Tahoma" pitchFamily="34" charset="0"/>
              </a:rPr>
              <a:t> </a:t>
            </a:r>
            <a:r>
              <a:rPr lang="en-US" sz="2200" i="1" dirty="0" err="1">
                <a:latin typeface="Tahoma" pitchFamily="34" charset="0"/>
                <a:cs typeface="Tahoma" pitchFamily="34" charset="0"/>
              </a:rPr>
              <a:t>sở</a:t>
            </a:r>
            <a:r>
              <a:rPr lang="en-US" sz="2200" dirty="0">
                <a:latin typeface="Tahoma" pitchFamily="34" charset="0"/>
                <a:cs typeface="Tahoma" pitchFamily="34" charset="0"/>
              </a:rPr>
              <a:t> : </a:t>
            </a:r>
            <a:r>
              <a:rPr lang="en-US" sz="2200" dirty="0" err="1">
                <a:latin typeface="Tahoma" pitchFamily="34" charset="0"/>
                <a:cs typeface="Tahoma" pitchFamily="34" charset="0"/>
              </a:rPr>
              <a:t>Thường</a:t>
            </a:r>
            <a:r>
              <a:rPr lang="en-US" sz="2200" dirty="0">
                <a:latin typeface="Tahoma" pitchFamily="34" charset="0"/>
                <a:cs typeface="Tahoma" pitchFamily="34" charset="0"/>
              </a:rPr>
              <a:t> </a:t>
            </a:r>
            <a:r>
              <a:rPr lang="en-US" sz="2200" dirty="0" err="1">
                <a:latin typeface="Tahoma" pitchFamily="34" charset="0"/>
                <a:cs typeface="Tahoma" pitchFamily="34" charset="0"/>
              </a:rPr>
              <a:t>dùng</a:t>
            </a:r>
            <a:r>
              <a:rPr lang="en-US" sz="2200" dirty="0">
                <a:latin typeface="Tahoma" pitchFamily="34" charset="0"/>
                <a:cs typeface="Tahoma" pitchFamily="34" charset="0"/>
              </a:rPr>
              <a:t> </a:t>
            </a:r>
            <a:r>
              <a:rPr lang="en-US" sz="2200" dirty="0" err="1">
                <a:latin typeface="Tahoma" pitchFamily="34" charset="0"/>
                <a:cs typeface="Tahoma" pitchFamily="34" charset="0"/>
              </a:rPr>
              <a:t>máy</a:t>
            </a:r>
            <a:r>
              <a:rPr lang="en-US" sz="2200" dirty="0">
                <a:latin typeface="Tahoma" pitchFamily="34" charset="0"/>
                <a:cs typeface="Tahoma" pitchFamily="34" charset="0"/>
              </a:rPr>
              <a:t> </a:t>
            </a:r>
            <a:r>
              <a:rPr lang="en-US" sz="2200" dirty="0" err="1">
                <a:latin typeface="Tahoma" pitchFamily="34" charset="0"/>
                <a:cs typeface="Tahoma" pitchFamily="34" charset="0"/>
              </a:rPr>
              <a:t>kéo</a:t>
            </a:r>
            <a:r>
              <a:rPr lang="en-US" sz="2200" dirty="0">
                <a:latin typeface="Tahoma" pitchFamily="34" charset="0"/>
                <a:cs typeface="Tahoma" pitchFamily="34" charset="0"/>
              </a:rPr>
              <a:t> </a:t>
            </a:r>
            <a:r>
              <a:rPr lang="en-US" sz="2200" dirty="0" err="1">
                <a:latin typeface="Tahoma" pitchFamily="34" charset="0"/>
                <a:cs typeface="Tahoma" pitchFamily="34" charset="0"/>
              </a:rPr>
              <a:t>bánh</a:t>
            </a:r>
            <a:r>
              <a:rPr lang="en-US" sz="2200" dirty="0">
                <a:latin typeface="Tahoma" pitchFamily="34" charset="0"/>
                <a:cs typeface="Tahoma" pitchFamily="34" charset="0"/>
              </a:rPr>
              <a:t> </a:t>
            </a:r>
            <a:r>
              <a:rPr lang="en-US" sz="2200" dirty="0" err="1">
                <a:latin typeface="Tahoma" pitchFamily="34" charset="0"/>
                <a:cs typeface="Tahoma" pitchFamily="34" charset="0"/>
              </a:rPr>
              <a:t>xích</a:t>
            </a:r>
            <a:r>
              <a:rPr lang="en-US" sz="2200" dirty="0">
                <a:latin typeface="Tahoma" pitchFamily="34" charset="0"/>
                <a:cs typeface="Tahoma" pitchFamily="34" charset="0"/>
              </a:rPr>
              <a:t>, </a:t>
            </a:r>
            <a:r>
              <a:rPr lang="en-US" sz="2200" dirty="0" err="1">
                <a:latin typeface="Tahoma" pitchFamily="34" charset="0"/>
                <a:cs typeface="Tahoma" pitchFamily="34" charset="0"/>
              </a:rPr>
              <a:t>có</a:t>
            </a:r>
            <a:r>
              <a:rPr lang="en-US" sz="2200" dirty="0">
                <a:latin typeface="Tahoma" pitchFamily="34" charset="0"/>
                <a:cs typeface="Tahoma" pitchFamily="34" charset="0"/>
              </a:rPr>
              <a:t> cabin </a:t>
            </a:r>
            <a:r>
              <a:rPr lang="en-US" sz="2200" dirty="0" err="1">
                <a:latin typeface="Tahoma" pitchFamily="34" charset="0"/>
                <a:cs typeface="Tahoma" pitchFamily="34" charset="0"/>
              </a:rPr>
              <a:t>điều</a:t>
            </a:r>
            <a:r>
              <a:rPr lang="en-US" sz="2200" dirty="0">
                <a:latin typeface="Tahoma" pitchFamily="34" charset="0"/>
                <a:cs typeface="Tahoma" pitchFamily="34" charset="0"/>
              </a:rPr>
              <a:t> </a:t>
            </a:r>
            <a:r>
              <a:rPr lang="en-US" sz="2200" dirty="0" err="1">
                <a:latin typeface="Tahoma" pitchFamily="34" charset="0"/>
                <a:cs typeface="Tahoma" pitchFamily="34" charset="0"/>
              </a:rPr>
              <a:t>khiển</a:t>
            </a:r>
            <a:r>
              <a:rPr lang="en-US" sz="2200" dirty="0">
                <a:latin typeface="Tahoma" pitchFamily="34" charset="0"/>
                <a:cs typeface="Tahoma" pitchFamily="34" charset="0"/>
              </a:rPr>
              <a:t>, </a:t>
            </a:r>
            <a:r>
              <a:rPr lang="en-US" sz="2200" dirty="0" err="1">
                <a:latin typeface="Tahoma" pitchFamily="34" charset="0"/>
                <a:cs typeface="Tahoma" pitchFamily="34" charset="0"/>
              </a:rPr>
              <a:t>nâng</a:t>
            </a:r>
            <a:r>
              <a:rPr lang="en-US" sz="2200" dirty="0">
                <a:latin typeface="Tahoma" pitchFamily="34" charset="0"/>
                <a:cs typeface="Tahoma" pitchFamily="34" charset="0"/>
              </a:rPr>
              <a:t> </a:t>
            </a:r>
            <a:r>
              <a:rPr lang="en-US" sz="2200" dirty="0" err="1">
                <a:latin typeface="Tahoma" pitchFamily="34" charset="0"/>
                <a:cs typeface="Tahoma" pitchFamily="34" charset="0"/>
              </a:rPr>
              <a:t>hạ</a:t>
            </a:r>
            <a:r>
              <a:rPr lang="en-US" sz="2200" dirty="0">
                <a:latin typeface="Tahoma" pitchFamily="34" charset="0"/>
                <a:cs typeface="Tahoma" pitchFamily="34" charset="0"/>
              </a:rPr>
              <a:t> </a:t>
            </a:r>
            <a:r>
              <a:rPr lang="en-US" sz="2200" dirty="0" err="1">
                <a:latin typeface="Tahoma" pitchFamily="34" charset="0"/>
                <a:cs typeface="Tahoma" pitchFamily="34" charset="0"/>
              </a:rPr>
              <a:t>búa</a:t>
            </a:r>
            <a:r>
              <a:rPr lang="en-US" sz="2200" dirty="0">
                <a:latin typeface="Tahoma" pitchFamily="34" charset="0"/>
                <a:cs typeface="Tahoma" pitchFamily="34" charset="0"/>
              </a:rPr>
              <a:t>, </a:t>
            </a:r>
            <a:r>
              <a:rPr lang="en-US" sz="2200" dirty="0" err="1">
                <a:latin typeface="Tahoma" pitchFamily="34" charset="0"/>
                <a:cs typeface="Tahoma" pitchFamily="34" charset="0"/>
              </a:rPr>
              <a:t>giữ</a:t>
            </a:r>
            <a:r>
              <a:rPr lang="en-US" sz="2200" dirty="0">
                <a:latin typeface="Tahoma" pitchFamily="34" charset="0"/>
                <a:cs typeface="Tahoma" pitchFamily="34" charset="0"/>
              </a:rPr>
              <a:t> </a:t>
            </a:r>
            <a:r>
              <a:rPr lang="en-US" sz="2200" dirty="0" err="1">
                <a:latin typeface="Tahoma" pitchFamily="34" charset="0"/>
                <a:cs typeface="Tahoma" pitchFamily="34" charset="0"/>
              </a:rPr>
              <a:t>cọc</a:t>
            </a:r>
            <a:r>
              <a:rPr lang="en-US" sz="2200" dirty="0">
                <a:latin typeface="Tahoma" pitchFamily="34" charset="0"/>
                <a:cs typeface="Tahoma" pitchFamily="34" charset="0"/>
              </a:rPr>
              <a:t>, </a:t>
            </a:r>
            <a:r>
              <a:rPr lang="en-US" sz="2200" dirty="0" err="1">
                <a:latin typeface="Tahoma" pitchFamily="34" charset="0"/>
                <a:cs typeface="Tahoma" pitchFamily="34" charset="0"/>
              </a:rPr>
              <a:t>thiết</a:t>
            </a:r>
            <a:r>
              <a:rPr lang="en-US" sz="2200" dirty="0">
                <a:latin typeface="Tahoma" pitchFamily="34" charset="0"/>
                <a:cs typeface="Tahoma" pitchFamily="34" charset="0"/>
              </a:rPr>
              <a:t> </a:t>
            </a:r>
            <a:r>
              <a:rPr lang="en-US" sz="2200" dirty="0" err="1">
                <a:latin typeface="Tahoma" pitchFamily="34" charset="0"/>
                <a:cs typeface="Tahoma" pitchFamily="34" charset="0"/>
              </a:rPr>
              <a:t>bị</a:t>
            </a:r>
            <a:r>
              <a:rPr lang="en-US" sz="2200" dirty="0">
                <a:latin typeface="Tahoma" pitchFamily="34" charset="0"/>
                <a:cs typeface="Tahoma" pitchFamily="34" charset="0"/>
              </a:rPr>
              <a:t> </a:t>
            </a:r>
            <a:r>
              <a:rPr lang="en-US" sz="2200" dirty="0" err="1">
                <a:latin typeface="Tahoma" pitchFamily="34" charset="0"/>
                <a:cs typeface="Tahoma" pitchFamily="34" charset="0"/>
              </a:rPr>
              <a:t>động</a:t>
            </a:r>
            <a:r>
              <a:rPr lang="en-US" sz="2200" dirty="0">
                <a:latin typeface="Tahoma" pitchFamily="34" charset="0"/>
                <a:cs typeface="Tahoma" pitchFamily="34" charset="0"/>
              </a:rPr>
              <a:t> </a:t>
            </a:r>
            <a:r>
              <a:rPr lang="en-US" sz="2200" dirty="0" err="1">
                <a:latin typeface="Tahoma" pitchFamily="34" charset="0"/>
                <a:cs typeface="Tahoma" pitchFamily="34" charset="0"/>
              </a:rPr>
              <a:t>lực</a:t>
            </a:r>
            <a:endParaRPr lang="en-US" sz="2200" dirty="0">
              <a:latin typeface="Tahoma" pitchFamily="34" charset="0"/>
              <a:cs typeface="Tahoma" pitchFamily="34" charset="0"/>
            </a:endParaRPr>
          </a:p>
          <a:p>
            <a:pPr algn="just">
              <a:lnSpc>
                <a:spcPct val="120000"/>
              </a:lnSpc>
              <a:tabLst>
                <a:tab pos="355600" algn="l"/>
              </a:tabLst>
            </a:pPr>
            <a:r>
              <a:rPr lang="en-US" sz="2200" i="1" dirty="0" smtClean="0">
                <a:latin typeface="Tahoma" pitchFamily="34" charset="0"/>
                <a:cs typeface="Tahoma" pitchFamily="34" charset="0"/>
              </a:rPr>
              <a:t>2. </a:t>
            </a:r>
            <a:r>
              <a:rPr lang="en-US" sz="2200" i="1" dirty="0" err="1" smtClean="0">
                <a:latin typeface="Tahoma" pitchFamily="34" charset="0"/>
                <a:cs typeface="Tahoma" pitchFamily="34" charset="0"/>
              </a:rPr>
              <a:t>Búa</a:t>
            </a:r>
            <a:r>
              <a:rPr lang="en-US" sz="2200" dirty="0">
                <a:latin typeface="Tahoma" pitchFamily="34" charset="0"/>
                <a:cs typeface="Tahoma" pitchFamily="34" charset="0"/>
              </a:rPr>
              <a:t>: </a:t>
            </a:r>
            <a:r>
              <a:rPr lang="en-US" sz="2200" dirty="0" err="1">
                <a:latin typeface="Tahoma" pitchFamily="34" charset="0"/>
                <a:cs typeface="Tahoma" pitchFamily="34" charset="0"/>
              </a:rPr>
              <a:t>Là</a:t>
            </a:r>
            <a:r>
              <a:rPr lang="en-US" sz="2200" dirty="0">
                <a:latin typeface="Tahoma" pitchFamily="34" charset="0"/>
                <a:cs typeface="Tahoma" pitchFamily="34" charset="0"/>
              </a:rPr>
              <a:t> </a:t>
            </a:r>
            <a:r>
              <a:rPr lang="en-US" sz="2200" dirty="0" err="1">
                <a:latin typeface="Tahoma" pitchFamily="34" charset="0"/>
                <a:cs typeface="Tahoma" pitchFamily="34" charset="0"/>
              </a:rPr>
              <a:t>bộ</a:t>
            </a:r>
            <a:r>
              <a:rPr lang="en-US" sz="2200" dirty="0">
                <a:latin typeface="Tahoma" pitchFamily="34" charset="0"/>
                <a:cs typeface="Tahoma" pitchFamily="34" charset="0"/>
              </a:rPr>
              <a:t> </a:t>
            </a:r>
            <a:r>
              <a:rPr lang="en-US" sz="2200" dirty="0" err="1">
                <a:latin typeface="Tahoma" pitchFamily="34" charset="0"/>
                <a:cs typeface="Tahoma" pitchFamily="34" charset="0"/>
              </a:rPr>
              <a:t>phận</a:t>
            </a:r>
            <a:r>
              <a:rPr lang="en-US" sz="2200" dirty="0">
                <a:latin typeface="Tahoma" pitchFamily="34" charset="0"/>
                <a:cs typeface="Tahoma" pitchFamily="34" charset="0"/>
              </a:rPr>
              <a:t> </a:t>
            </a:r>
            <a:r>
              <a:rPr lang="en-US" sz="2200" dirty="0" err="1">
                <a:latin typeface="Tahoma" pitchFamily="34" charset="0"/>
                <a:cs typeface="Tahoma" pitchFamily="34" charset="0"/>
              </a:rPr>
              <a:t>chính</a:t>
            </a:r>
            <a:r>
              <a:rPr lang="en-US" sz="2200" dirty="0">
                <a:latin typeface="Tahoma" pitchFamily="34" charset="0"/>
                <a:cs typeface="Tahoma" pitchFamily="34" charset="0"/>
              </a:rPr>
              <a:t> </a:t>
            </a:r>
            <a:r>
              <a:rPr lang="en-US" sz="2200" dirty="0" err="1">
                <a:latin typeface="Tahoma" pitchFamily="34" charset="0"/>
                <a:cs typeface="Tahoma" pitchFamily="34" charset="0"/>
              </a:rPr>
              <a:t>của</a:t>
            </a:r>
            <a:r>
              <a:rPr lang="en-US" sz="2200" dirty="0">
                <a:latin typeface="Tahoma" pitchFamily="34" charset="0"/>
                <a:cs typeface="Tahoma" pitchFamily="34" charset="0"/>
              </a:rPr>
              <a:t> </a:t>
            </a:r>
            <a:r>
              <a:rPr lang="en-US" sz="2200" dirty="0" err="1">
                <a:latin typeface="Tahoma" pitchFamily="34" charset="0"/>
                <a:cs typeface="Tahoma" pitchFamily="34" charset="0"/>
              </a:rPr>
              <a:t>máy</a:t>
            </a:r>
            <a:r>
              <a:rPr lang="en-US" sz="2200" dirty="0">
                <a:latin typeface="Tahoma" pitchFamily="34" charset="0"/>
                <a:cs typeface="Tahoma" pitchFamily="34" charset="0"/>
              </a:rPr>
              <a:t> </a:t>
            </a:r>
            <a:r>
              <a:rPr lang="en-US" sz="2200" dirty="0" err="1">
                <a:latin typeface="Tahoma" pitchFamily="34" charset="0"/>
                <a:cs typeface="Tahoma" pitchFamily="34" charset="0"/>
              </a:rPr>
              <a:t>đóng</a:t>
            </a:r>
            <a:r>
              <a:rPr lang="en-US" sz="2200" dirty="0">
                <a:latin typeface="Tahoma" pitchFamily="34" charset="0"/>
                <a:cs typeface="Tahoma" pitchFamily="34" charset="0"/>
              </a:rPr>
              <a:t> </a:t>
            </a:r>
            <a:r>
              <a:rPr lang="en-US" sz="2200" dirty="0" err="1">
                <a:latin typeface="Tahoma" pitchFamily="34" charset="0"/>
                <a:cs typeface="Tahoma" pitchFamily="34" charset="0"/>
              </a:rPr>
              <a:t>cọc</a:t>
            </a:r>
            <a:r>
              <a:rPr lang="en-US" sz="2200" dirty="0">
                <a:latin typeface="Tahoma" pitchFamily="34" charset="0"/>
                <a:cs typeface="Tahoma" pitchFamily="34" charset="0"/>
              </a:rPr>
              <a:t>, </a:t>
            </a:r>
            <a:r>
              <a:rPr lang="en-US" sz="2200" dirty="0" err="1">
                <a:latin typeface="Tahoma" pitchFamily="34" charset="0"/>
                <a:cs typeface="Tahoma" pitchFamily="34" charset="0"/>
              </a:rPr>
              <a:t>trực</a:t>
            </a:r>
            <a:r>
              <a:rPr lang="en-US" sz="2200" dirty="0">
                <a:latin typeface="Tahoma" pitchFamily="34" charset="0"/>
                <a:cs typeface="Tahoma" pitchFamily="34" charset="0"/>
              </a:rPr>
              <a:t> </a:t>
            </a:r>
            <a:r>
              <a:rPr lang="en-US" sz="2200" dirty="0" err="1">
                <a:latin typeface="Tahoma" pitchFamily="34" charset="0"/>
                <a:cs typeface="Tahoma" pitchFamily="34" charset="0"/>
              </a:rPr>
              <a:t>tiếp</a:t>
            </a:r>
            <a:r>
              <a:rPr lang="en-US" sz="2200" dirty="0">
                <a:latin typeface="Tahoma" pitchFamily="34" charset="0"/>
                <a:cs typeface="Tahoma" pitchFamily="34" charset="0"/>
              </a:rPr>
              <a:t> </a:t>
            </a:r>
            <a:r>
              <a:rPr lang="en-US" sz="2200" dirty="0" err="1">
                <a:latin typeface="Tahoma" pitchFamily="34" charset="0"/>
                <a:cs typeface="Tahoma" pitchFamily="34" charset="0"/>
              </a:rPr>
              <a:t>gây</a:t>
            </a:r>
            <a:r>
              <a:rPr lang="en-US" sz="2200" dirty="0">
                <a:latin typeface="Tahoma" pitchFamily="34" charset="0"/>
                <a:cs typeface="Tahoma" pitchFamily="34" charset="0"/>
              </a:rPr>
              <a:t> </a:t>
            </a:r>
            <a:r>
              <a:rPr lang="en-US" sz="2200" dirty="0" err="1">
                <a:latin typeface="Tahoma" pitchFamily="34" charset="0"/>
                <a:cs typeface="Tahoma" pitchFamily="34" charset="0"/>
              </a:rPr>
              <a:t>lực</a:t>
            </a:r>
            <a:r>
              <a:rPr lang="en-US" sz="2200" dirty="0">
                <a:latin typeface="Tahoma" pitchFamily="34" charset="0"/>
                <a:cs typeface="Tahoma" pitchFamily="34" charset="0"/>
              </a:rPr>
              <a:t> </a:t>
            </a:r>
            <a:r>
              <a:rPr lang="en-US" sz="2200" dirty="0" err="1">
                <a:latin typeface="Tahoma" pitchFamily="34" charset="0"/>
                <a:cs typeface="Tahoma" pitchFamily="34" charset="0"/>
              </a:rPr>
              <a:t>đóng</a:t>
            </a:r>
            <a:r>
              <a:rPr lang="en-US" sz="2200" dirty="0">
                <a:latin typeface="Tahoma" pitchFamily="34" charset="0"/>
                <a:cs typeface="Tahoma" pitchFamily="34" charset="0"/>
              </a:rPr>
              <a:t> </a:t>
            </a:r>
            <a:r>
              <a:rPr lang="en-US" sz="2200" dirty="0" err="1">
                <a:latin typeface="Tahoma" pitchFamily="34" charset="0"/>
                <a:cs typeface="Tahoma" pitchFamily="34" charset="0"/>
              </a:rPr>
              <a:t>cọc</a:t>
            </a:r>
            <a:r>
              <a:rPr lang="en-US" sz="2200" dirty="0">
                <a:latin typeface="Tahoma" pitchFamily="34" charset="0"/>
                <a:cs typeface="Tahoma" pitchFamily="34" charset="0"/>
              </a:rPr>
              <a:t>. </a:t>
            </a:r>
            <a:endParaRPr lang="en-US" sz="2200" dirty="0" smtClean="0">
              <a:latin typeface="Tahoma" pitchFamily="34" charset="0"/>
              <a:cs typeface="Tahoma" pitchFamily="34" charset="0"/>
            </a:endParaRPr>
          </a:p>
          <a:p>
            <a:pPr>
              <a:lnSpc>
                <a:spcPct val="120000"/>
              </a:lnSpc>
            </a:pPr>
            <a:r>
              <a:rPr lang="en-US" sz="2200" i="1" dirty="0" smtClean="0">
                <a:latin typeface="Tahoma" pitchFamily="34" charset="0"/>
                <a:cs typeface="Tahoma" pitchFamily="34" charset="0"/>
              </a:rPr>
              <a:t>3. </a:t>
            </a:r>
            <a:r>
              <a:rPr lang="en-US" sz="2200" i="1" dirty="0" err="1">
                <a:latin typeface="Tahoma" pitchFamily="34" charset="0"/>
                <a:cs typeface="Tahoma" pitchFamily="34" charset="0"/>
              </a:rPr>
              <a:t>Giá</a:t>
            </a:r>
            <a:r>
              <a:rPr lang="en-US" sz="2200" i="1" dirty="0">
                <a:latin typeface="Tahoma" pitchFamily="34" charset="0"/>
                <a:cs typeface="Tahoma" pitchFamily="34" charset="0"/>
              </a:rPr>
              <a:t> </a:t>
            </a:r>
            <a:r>
              <a:rPr lang="en-US" sz="2200" i="1" dirty="0" err="1">
                <a:latin typeface="Tahoma" pitchFamily="34" charset="0"/>
                <a:cs typeface="Tahoma" pitchFamily="34" charset="0"/>
              </a:rPr>
              <a:t>búa</a:t>
            </a:r>
            <a:r>
              <a:rPr lang="en-US" sz="2200" dirty="0">
                <a:latin typeface="Tahoma" pitchFamily="34" charset="0"/>
                <a:cs typeface="Tahoma" pitchFamily="34" charset="0"/>
              </a:rPr>
              <a:t> : </a:t>
            </a:r>
            <a:r>
              <a:rPr lang="en-US" sz="2200" dirty="0" err="1">
                <a:latin typeface="Tahoma" pitchFamily="34" charset="0"/>
                <a:cs typeface="Tahoma" pitchFamily="34" charset="0"/>
              </a:rPr>
              <a:t>Là</a:t>
            </a:r>
            <a:r>
              <a:rPr lang="en-US" sz="2200" dirty="0">
                <a:latin typeface="Tahoma" pitchFamily="34" charset="0"/>
                <a:cs typeface="Tahoma" pitchFamily="34" charset="0"/>
              </a:rPr>
              <a:t> </a:t>
            </a:r>
            <a:r>
              <a:rPr lang="en-US" sz="2200" dirty="0" err="1">
                <a:latin typeface="Tahoma" pitchFamily="34" charset="0"/>
                <a:cs typeface="Tahoma" pitchFamily="34" charset="0"/>
              </a:rPr>
              <a:t>bộ</a:t>
            </a:r>
            <a:r>
              <a:rPr lang="en-US" sz="2200" dirty="0">
                <a:latin typeface="Tahoma" pitchFamily="34" charset="0"/>
                <a:cs typeface="Tahoma" pitchFamily="34" charset="0"/>
              </a:rPr>
              <a:t> </a:t>
            </a:r>
            <a:r>
              <a:rPr lang="en-US" sz="2200" dirty="0" err="1">
                <a:latin typeface="Tahoma" pitchFamily="34" charset="0"/>
                <a:cs typeface="Tahoma" pitchFamily="34" charset="0"/>
              </a:rPr>
              <a:t>phận</a:t>
            </a:r>
            <a:r>
              <a:rPr lang="en-US" sz="2200" dirty="0">
                <a:latin typeface="Tahoma" pitchFamily="34" charset="0"/>
                <a:cs typeface="Tahoma" pitchFamily="34" charset="0"/>
              </a:rPr>
              <a:t> </a:t>
            </a:r>
            <a:r>
              <a:rPr lang="en-US" sz="2200" dirty="0" err="1">
                <a:latin typeface="Tahoma" pitchFamily="34" charset="0"/>
                <a:cs typeface="Tahoma" pitchFamily="34" charset="0"/>
              </a:rPr>
              <a:t>để</a:t>
            </a:r>
            <a:r>
              <a:rPr lang="en-US" sz="2200" dirty="0">
                <a:latin typeface="Tahoma" pitchFamily="34" charset="0"/>
                <a:cs typeface="Tahoma" pitchFamily="34" charset="0"/>
              </a:rPr>
              <a:t> </a:t>
            </a:r>
            <a:r>
              <a:rPr lang="en-US" sz="2200" dirty="0" err="1">
                <a:latin typeface="Tahoma" pitchFamily="34" charset="0"/>
                <a:cs typeface="Tahoma" pitchFamily="34" charset="0"/>
              </a:rPr>
              <a:t>treo</a:t>
            </a:r>
            <a:r>
              <a:rPr lang="en-US" sz="2200" dirty="0">
                <a:latin typeface="Tahoma" pitchFamily="34" charset="0"/>
                <a:cs typeface="Tahoma" pitchFamily="34" charset="0"/>
              </a:rPr>
              <a:t> </a:t>
            </a:r>
            <a:r>
              <a:rPr lang="en-US" sz="2200" dirty="0" err="1">
                <a:latin typeface="Tahoma" pitchFamily="34" charset="0"/>
                <a:cs typeface="Tahoma" pitchFamily="34" charset="0"/>
              </a:rPr>
              <a:t>búa</a:t>
            </a:r>
            <a:r>
              <a:rPr lang="en-US" sz="2200" dirty="0">
                <a:latin typeface="Tahoma" pitchFamily="34" charset="0"/>
                <a:cs typeface="Tahoma" pitchFamily="34" charset="0"/>
              </a:rPr>
              <a:t>, </a:t>
            </a:r>
            <a:r>
              <a:rPr lang="en-US" sz="2200" dirty="0" err="1">
                <a:latin typeface="Tahoma" pitchFamily="34" charset="0"/>
                <a:cs typeface="Tahoma" pitchFamily="34" charset="0"/>
              </a:rPr>
              <a:t>giữ</a:t>
            </a:r>
            <a:r>
              <a:rPr lang="en-US" sz="2200" dirty="0">
                <a:latin typeface="Tahoma" pitchFamily="34" charset="0"/>
                <a:cs typeface="Tahoma" pitchFamily="34" charset="0"/>
              </a:rPr>
              <a:t> </a:t>
            </a:r>
            <a:r>
              <a:rPr lang="en-US" sz="2200" dirty="0" err="1">
                <a:latin typeface="Tahoma" pitchFamily="34" charset="0"/>
                <a:cs typeface="Tahoma" pitchFamily="34" charset="0"/>
              </a:rPr>
              <a:t>cọc</a:t>
            </a:r>
            <a:r>
              <a:rPr lang="en-US" sz="2200" dirty="0">
                <a:latin typeface="Tahoma" pitchFamily="34" charset="0"/>
                <a:cs typeface="Tahoma" pitchFamily="34" charset="0"/>
              </a:rPr>
              <a:t> </a:t>
            </a:r>
            <a:r>
              <a:rPr lang="en-US" sz="2200" dirty="0" err="1">
                <a:latin typeface="Tahoma" pitchFamily="34" charset="0"/>
                <a:cs typeface="Tahoma" pitchFamily="34" charset="0"/>
              </a:rPr>
              <a:t>và</a:t>
            </a:r>
            <a:r>
              <a:rPr lang="en-US" sz="2200" dirty="0">
                <a:latin typeface="Tahoma" pitchFamily="34" charset="0"/>
                <a:cs typeface="Tahoma" pitchFamily="34" charset="0"/>
              </a:rPr>
              <a:t> </a:t>
            </a:r>
            <a:r>
              <a:rPr lang="en-US" sz="2200" dirty="0" err="1">
                <a:latin typeface="Tahoma" pitchFamily="34" charset="0"/>
                <a:cs typeface="Tahoma" pitchFamily="34" charset="0"/>
              </a:rPr>
              <a:t>dẫn</a:t>
            </a:r>
            <a:r>
              <a:rPr lang="en-US" sz="2200" dirty="0">
                <a:latin typeface="Tahoma" pitchFamily="34" charset="0"/>
                <a:cs typeface="Tahoma" pitchFamily="34" charset="0"/>
              </a:rPr>
              <a:t> </a:t>
            </a:r>
            <a:r>
              <a:rPr lang="en-US" sz="2200" dirty="0" err="1">
                <a:latin typeface="Tahoma" pitchFamily="34" charset="0"/>
                <a:cs typeface="Tahoma" pitchFamily="34" charset="0"/>
              </a:rPr>
              <a:t>hướng</a:t>
            </a:r>
            <a:r>
              <a:rPr lang="en-US" sz="2200" dirty="0">
                <a:latin typeface="Tahoma" pitchFamily="34" charset="0"/>
                <a:cs typeface="Tahoma" pitchFamily="34" charset="0"/>
              </a:rPr>
              <a:t> </a:t>
            </a:r>
            <a:r>
              <a:rPr lang="en-US" sz="2200" dirty="0" err="1">
                <a:latin typeface="Tahoma" pitchFamily="34" charset="0"/>
                <a:cs typeface="Tahoma" pitchFamily="34" charset="0"/>
              </a:rPr>
              <a:t>đầu</a:t>
            </a:r>
            <a:r>
              <a:rPr lang="en-US" sz="2200" dirty="0">
                <a:latin typeface="Tahoma" pitchFamily="34" charset="0"/>
                <a:cs typeface="Tahoma" pitchFamily="34" charset="0"/>
              </a:rPr>
              <a:t> </a:t>
            </a:r>
            <a:r>
              <a:rPr lang="en-US" sz="2200" dirty="0" err="1">
                <a:latin typeface="Tahoma" pitchFamily="34" charset="0"/>
                <a:cs typeface="Tahoma" pitchFamily="34" charset="0"/>
              </a:rPr>
              <a:t>búa</a:t>
            </a:r>
            <a:r>
              <a:rPr lang="en-US" sz="2200" dirty="0">
                <a:latin typeface="Tahoma" pitchFamily="34" charset="0"/>
                <a:cs typeface="Tahoma" pitchFamily="34" charset="0"/>
              </a:rPr>
              <a:t> </a:t>
            </a:r>
            <a:r>
              <a:rPr lang="en-US" sz="2200" dirty="0" err="1">
                <a:latin typeface="Tahoma" pitchFamily="34" charset="0"/>
                <a:cs typeface="Tahoma" pitchFamily="34" charset="0"/>
              </a:rPr>
              <a:t>và</a:t>
            </a:r>
            <a:r>
              <a:rPr lang="en-US" sz="2200" dirty="0">
                <a:latin typeface="Tahoma" pitchFamily="34" charset="0"/>
                <a:cs typeface="Tahoma" pitchFamily="34" charset="0"/>
              </a:rPr>
              <a:t> </a:t>
            </a:r>
            <a:r>
              <a:rPr lang="en-US" sz="2200" dirty="0" err="1">
                <a:latin typeface="Tahoma" pitchFamily="34" charset="0"/>
                <a:cs typeface="Tahoma" pitchFamily="34" charset="0"/>
              </a:rPr>
              <a:t>cọc</a:t>
            </a:r>
            <a:r>
              <a:rPr lang="en-US" sz="2200" dirty="0">
                <a:latin typeface="Tahoma" pitchFamily="34" charset="0"/>
                <a:cs typeface="Tahoma" pitchFamily="34" charset="0"/>
              </a:rPr>
              <a:t>. </a:t>
            </a:r>
          </a:p>
        </p:txBody>
      </p:sp>
      <p:pic>
        <p:nvPicPr>
          <p:cNvPr id="1032"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8174" y="3276599"/>
            <a:ext cx="3122559" cy="29702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68728524"/>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animEffect transition="in" filter="fade">
                                      <p:cBhvr>
                                        <p:cTn id="7" dur="500"/>
                                        <p:tgtEl>
                                          <p:spTgt spid="1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xEl>
                                              <p:pRg st="2" end="2"/>
                                            </p:txEl>
                                          </p:spTgt>
                                        </p:tgtEl>
                                        <p:attrNameLst>
                                          <p:attrName>style.visibility</p:attrName>
                                        </p:attrNameLst>
                                      </p:cBhvr>
                                      <p:to>
                                        <p:strVal val="visible"/>
                                      </p:to>
                                    </p:set>
                                    <p:animEffect transition="in" filter="fade">
                                      <p:cBhvr>
                                        <p:cTn id="12" dur="500"/>
                                        <p:tgtEl>
                                          <p:spTgt spid="1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xEl>
                                              <p:pRg st="3" end="3"/>
                                            </p:txEl>
                                          </p:spTgt>
                                        </p:tgtEl>
                                        <p:attrNameLst>
                                          <p:attrName>style.visibility</p:attrName>
                                        </p:attrNameLst>
                                      </p:cBhvr>
                                      <p:to>
                                        <p:strVal val="visible"/>
                                      </p:to>
                                    </p:set>
                                    <p:animEffect transition="in" filter="fade">
                                      <p:cBhvr>
                                        <p:cTn id="17" dur="500"/>
                                        <p:tgtEl>
                                          <p:spTgt spid="11">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xEl>
                                              <p:pRg st="4" end="4"/>
                                            </p:txEl>
                                          </p:spTgt>
                                        </p:tgtEl>
                                        <p:attrNameLst>
                                          <p:attrName>style.visibility</p:attrName>
                                        </p:attrNameLst>
                                      </p:cBhvr>
                                      <p:to>
                                        <p:strVal val="visible"/>
                                      </p:to>
                                    </p:set>
                                    <p:animEffect transition="in" filter="fade">
                                      <p:cBhvr>
                                        <p:cTn id="22" dur="500"/>
                                        <p:tgtEl>
                                          <p:spTgt spid="11">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2">
                                            <p:txEl>
                                              <p:pRg st="0" end="0"/>
                                            </p:txEl>
                                          </p:spTgt>
                                        </p:tgtEl>
                                        <p:attrNameLst>
                                          <p:attrName>style.visibility</p:attrName>
                                        </p:attrNameLst>
                                      </p:cBhvr>
                                      <p:to>
                                        <p:strVal val="visible"/>
                                      </p:to>
                                    </p:set>
                                    <p:animEffect transition="in" filter="fade">
                                      <p:cBhvr>
                                        <p:cTn id="27" dur="500"/>
                                        <p:tgtEl>
                                          <p:spTgt spid="12">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2">
                                            <p:txEl>
                                              <p:pRg st="1" end="1"/>
                                            </p:txEl>
                                          </p:spTgt>
                                        </p:tgtEl>
                                        <p:attrNameLst>
                                          <p:attrName>style.visibility</p:attrName>
                                        </p:attrNameLst>
                                      </p:cBhvr>
                                      <p:to>
                                        <p:strVal val="visible"/>
                                      </p:to>
                                    </p:set>
                                    <p:animEffect transition="in" filter="fade">
                                      <p:cBhvr>
                                        <p:cTn id="32" dur="500"/>
                                        <p:tgtEl>
                                          <p:spTgt spid="12">
                                            <p:txEl>
                                              <p:pRg st="1" end="1"/>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1032"/>
                                        </p:tgtEl>
                                        <p:attrNameLst>
                                          <p:attrName>style.visibility</p:attrName>
                                        </p:attrNameLst>
                                      </p:cBhvr>
                                      <p:to>
                                        <p:strVal val="visible"/>
                                      </p:to>
                                    </p:set>
                                    <p:animEffect transition="in" filter="fade">
                                      <p:cBhvr>
                                        <p:cTn id="35" dur="500"/>
                                        <p:tgtEl>
                                          <p:spTgt spid="1032"/>
                                        </p:tgtEl>
                                      </p:cBhvr>
                                    </p:animEffect>
                                  </p:childTnLst>
                                </p:cTn>
                              </p:par>
                            </p:childTnLst>
                          </p:cTn>
                        </p:par>
                        <p:par>
                          <p:cTn id="36" fill="hold">
                            <p:stCondLst>
                              <p:cond delay="500"/>
                            </p:stCondLst>
                            <p:childTnLst>
                              <p:par>
                                <p:cTn id="37" presetID="10" presetClass="entr" presetSubtype="0" fill="hold" nodeType="afterEffect">
                                  <p:stCondLst>
                                    <p:cond delay="0"/>
                                  </p:stCondLst>
                                  <p:childTnLst>
                                    <p:set>
                                      <p:cBhvr>
                                        <p:cTn id="38" dur="1" fill="hold">
                                          <p:stCondLst>
                                            <p:cond delay="0"/>
                                          </p:stCondLst>
                                        </p:cTn>
                                        <p:tgtEl>
                                          <p:spTgt spid="12">
                                            <p:txEl>
                                              <p:pRg st="2" end="2"/>
                                            </p:txEl>
                                          </p:spTgt>
                                        </p:tgtEl>
                                        <p:attrNameLst>
                                          <p:attrName>style.visibility</p:attrName>
                                        </p:attrNameLst>
                                      </p:cBhvr>
                                      <p:to>
                                        <p:strVal val="visible"/>
                                      </p:to>
                                    </p:set>
                                    <p:animEffect transition="in" filter="fade">
                                      <p:cBhvr>
                                        <p:cTn id="39" dur="500"/>
                                        <p:tgtEl>
                                          <p:spTgt spid="12">
                                            <p:txEl>
                                              <p:pRg st="2" end="2"/>
                                            </p:txEl>
                                          </p:spTgt>
                                        </p:tgtEl>
                                      </p:cBhvr>
                                    </p:animEffect>
                                  </p:childTnLst>
                                </p:cTn>
                              </p:par>
                            </p:childTnLst>
                          </p:cTn>
                        </p:par>
                        <p:par>
                          <p:cTn id="40" fill="hold">
                            <p:stCondLst>
                              <p:cond delay="1000"/>
                            </p:stCondLst>
                            <p:childTnLst>
                              <p:par>
                                <p:cTn id="41" presetID="10" presetClass="entr" presetSubtype="0" fill="hold" nodeType="afterEffect">
                                  <p:stCondLst>
                                    <p:cond delay="0"/>
                                  </p:stCondLst>
                                  <p:childTnLst>
                                    <p:set>
                                      <p:cBhvr>
                                        <p:cTn id="42" dur="1" fill="hold">
                                          <p:stCondLst>
                                            <p:cond delay="0"/>
                                          </p:stCondLst>
                                        </p:cTn>
                                        <p:tgtEl>
                                          <p:spTgt spid="12">
                                            <p:txEl>
                                              <p:pRg st="3" end="3"/>
                                            </p:txEl>
                                          </p:spTgt>
                                        </p:tgtEl>
                                        <p:attrNameLst>
                                          <p:attrName>style.visibility</p:attrName>
                                        </p:attrNameLst>
                                      </p:cBhvr>
                                      <p:to>
                                        <p:strVal val="visible"/>
                                      </p:to>
                                    </p:set>
                                    <p:animEffect transition="in" filter="fade">
                                      <p:cBhvr>
                                        <p:cTn id="43" dur="50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0" y="0"/>
            <a:ext cx="9144000" cy="659130"/>
          </a:xfrm>
          <a:custGeom>
            <a:avLst/>
            <a:gdLst/>
            <a:ahLst/>
            <a:cxnLst/>
            <a:rect l="l" t="t" r="r" b="b"/>
            <a:pathLst>
              <a:path w="9144000" h="659130">
                <a:moveTo>
                  <a:pt x="24384" y="633984"/>
                </a:moveTo>
                <a:lnTo>
                  <a:pt x="24384" y="0"/>
                </a:lnTo>
                <a:lnTo>
                  <a:pt x="0" y="0"/>
                </a:lnTo>
                <a:lnTo>
                  <a:pt x="0" y="655129"/>
                </a:lnTo>
                <a:lnTo>
                  <a:pt x="4572" y="659130"/>
                </a:lnTo>
                <a:lnTo>
                  <a:pt x="11430" y="659130"/>
                </a:lnTo>
                <a:lnTo>
                  <a:pt x="11430" y="633984"/>
                </a:lnTo>
                <a:lnTo>
                  <a:pt x="24384" y="633984"/>
                </a:lnTo>
                <a:close/>
              </a:path>
              <a:path w="9144000" h="659130">
                <a:moveTo>
                  <a:pt x="9133332" y="633984"/>
                </a:moveTo>
                <a:lnTo>
                  <a:pt x="11430" y="633984"/>
                </a:lnTo>
                <a:lnTo>
                  <a:pt x="24384" y="646176"/>
                </a:lnTo>
                <a:lnTo>
                  <a:pt x="24384" y="659130"/>
                </a:lnTo>
                <a:lnTo>
                  <a:pt x="9120378" y="659130"/>
                </a:lnTo>
                <a:lnTo>
                  <a:pt x="9120378" y="646176"/>
                </a:lnTo>
                <a:lnTo>
                  <a:pt x="9133332" y="633984"/>
                </a:lnTo>
                <a:close/>
              </a:path>
              <a:path w="9144000" h="659130">
                <a:moveTo>
                  <a:pt x="24384" y="659130"/>
                </a:moveTo>
                <a:lnTo>
                  <a:pt x="24384" y="646176"/>
                </a:lnTo>
                <a:lnTo>
                  <a:pt x="11430" y="633984"/>
                </a:lnTo>
                <a:lnTo>
                  <a:pt x="11430" y="659130"/>
                </a:lnTo>
                <a:lnTo>
                  <a:pt x="24384" y="659130"/>
                </a:lnTo>
                <a:close/>
              </a:path>
              <a:path w="9144000" h="659130">
                <a:moveTo>
                  <a:pt x="9144000" y="655796"/>
                </a:moveTo>
                <a:lnTo>
                  <a:pt x="9144000" y="0"/>
                </a:lnTo>
                <a:lnTo>
                  <a:pt x="9120378" y="0"/>
                </a:lnTo>
                <a:lnTo>
                  <a:pt x="9120378" y="633984"/>
                </a:lnTo>
                <a:lnTo>
                  <a:pt x="9133332" y="633984"/>
                </a:lnTo>
                <a:lnTo>
                  <a:pt x="9133332" y="659130"/>
                </a:lnTo>
                <a:lnTo>
                  <a:pt x="9140190" y="659130"/>
                </a:lnTo>
                <a:lnTo>
                  <a:pt x="9144000" y="655796"/>
                </a:lnTo>
                <a:close/>
              </a:path>
              <a:path w="9144000" h="659130">
                <a:moveTo>
                  <a:pt x="9133332" y="659130"/>
                </a:moveTo>
                <a:lnTo>
                  <a:pt x="9133332" y="633984"/>
                </a:lnTo>
                <a:lnTo>
                  <a:pt x="9120378" y="646176"/>
                </a:lnTo>
                <a:lnTo>
                  <a:pt x="9120378" y="659130"/>
                </a:lnTo>
                <a:lnTo>
                  <a:pt x="9133332" y="659130"/>
                </a:lnTo>
                <a:close/>
              </a:path>
            </a:pathLst>
          </a:custGeom>
          <a:solidFill>
            <a:srgbClr val="FFFFFF"/>
          </a:solidFill>
        </p:spPr>
        <p:txBody>
          <a:bodyPr wrap="square" lIns="0" tIns="0" rIns="0" bIns="0" rtlCol="0"/>
          <a:lstStyle/>
          <a:p>
            <a:endParaRPr dirty="0"/>
          </a:p>
        </p:txBody>
      </p:sp>
      <p:sp>
        <p:nvSpPr>
          <p:cNvPr id="5" name="object 5"/>
          <p:cNvSpPr/>
          <p:nvPr/>
        </p:nvSpPr>
        <p:spPr>
          <a:xfrm>
            <a:off x="533400" y="6249542"/>
            <a:ext cx="3505200" cy="0"/>
          </a:xfrm>
          <a:custGeom>
            <a:avLst/>
            <a:gdLst/>
            <a:ahLst/>
            <a:cxnLst/>
            <a:rect l="l" t="t" r="r" b="b"/>
            <a:pathLst>
              <a:path w="3505200">
                <a:moveTo>
                  <a:pt x="0" y="0"/>
                </a:moveTo>
                <a:lnTo>
                  <a:pt x="3505200" y="0"/>
                </a:lnTo>
              </a:path>
            </a:pathLst>
          </a:custGeom>
          <a:ln w="14477">
            <a:solidFill>
              <a:srgbClr val="006666"/>
            </a:solidFill>
          </a:ln>
        </p:spPr>
        <p:txBody>
          <a:bodyPr wrap="square" lIns="0" tIns="0" rIns="0" bIns="0" rtlCol="0"/>
          <a:lstStyle/>
          <a:p>
            <a:endParaRPr dirty="0"/>
          </a:p>
        </p:txBody>
      </p:sp>
      <p:sp>
        <p:nvSpPr>
          <p:cNvPr id="8" name="object 8"/>
          <p:cNvSpPr txBox="1">
            <a:spLocks noGrp="1"/>
          </p:cNvSpPr>
          <p:nvPr>
            <p:ph type="ftr" sz="quarter" idx="5"/>
          </p:nvPr>
        </p:nvSpPr>
        <p:spPr>
          <a:xfrm>
            <a:off x="304800" y="6386127"/>
            <a:ext cx="4340697" cy="192360"/>
          </a:xfrm>
          <a:prstGeom prst="rect">
            <a:avLst/>
          </a:prstGeom>
        </p:spPr>
        <p:txBody>
          <a:bodyPr vert="horz" wrap="square" lIns="0" tIns="0" rIns="0" bIns="0" rtlCol="0">
            <a:spAutoFit/>
          </a:bodyPr>
          <a:lstStyle/>
          <a:p>
            <a:pPr marL="12700">
              <a:lnSpc>
                <a:spcPts val="1505"/>
              </a:lnSpc>
            </a:pPr>
            <a:r>
              <a:rPr sz="1800" spc="-5" dirty="0" err="1" smtClean="0"/>
              <a:t>Chương</a:t>
            </a:r>
            <a:r>
              <a:rPr sz="1800" spc="-5" dirty="0" smtClean="0"/>
              <a:t> </a:t>
            </a:r>
            <a:r>
              <a:rPr sz="1800" spc="-45" dirty="0" smtClean="0"/>
              <a:t>I</a:t>
            </a:r>
            <a:r>
              <a:rPr lang="en-US" sz="1800" spc="-45" dirty="0"/>
              <a:t>V</a:t>
            </a:r>
            <a:r>
              <a:rPr sz="1800" spc="-45" dirty="0" smtClean="0"/>
              <a:t>: </a:t>
            </a:r>
            <a:r>
              <a:rPr lang="en-US" sz="1800" spc="-5" dirty="0" err="1" smtClean="0"/>
              <a:t>Máy</a:t>
            </a:r>
            <a:r>
              <a:rPr lang="en-US" sz="1800" spc="-5" dirty="0" smtClean="0"/>
              <a:t> </a:t>
            </a:r>
            <a:r>
              <a:rPr lang="en-US" sz="1800" spc="-5" dirty="0" err="1" smtClean="0"/>
              <a:t>thi</a:t>
            </a:r>
            <a:r>
              <a:rPr lang="en-US" sz="1800" spc="-5" dirty="0" smtClean="0"/>
              <a:t> </a:t>
            </a:r>
            <a:r>
              <a:rPr lang="en-US" sz="1800" spc="-5" dirty="0" err="1" smtClean="0"/>
              <a:t>công</a:t>
            </a:r>
            <a:r>
              <a:rPr lang="en-US" sz="1800" spc="-5" dirty="0" smtClean="0"/>
              <a:t> </a:t>
            </a:r>
            <a:r>
              <a:rPr lang="en-US" sz="1800" spc="-5" dirty="0" err="1" smtClean="0"/>
              <a:t>cọc</a:t>
            </a:r>
            <a:endParaRPr sz="1800" spc="-5" dirty="0"/>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25400">
              <a:lnSpc>
                <a:spcPts val="1505"/>
              </a:lnSpc>
            </a:pPr>
            <a:fld id="{81D60167-4931-47E6-BA6A-407CBD079E47}" type="slidenum">
              <a:rPr spc="-5" dirty="0"/>
              <a:t>4</a:t>
            </a:fld>
            <a:endParaRPr spc="-5" dirty="0"/>
          </a:p>
        </p:txBody>
      </p:sp>
      <p:sp>
        <p:nvSpPr>
          <p:cNvPr id="10" name="Title 9"/>
          <p:cNvSpPr>
            <a:spLocks noGrp="1"/>
          </p:cNvSpPr>
          <p:nvPr>
            <p:ph type="title"/>
          </p:nvPr>
        </p:nvSpPr>
        <p:spPr>
          <a:xfrm>
            <a:off x="383540" y="228600"/>
            <a:ext cx="8376919" cy="307777"/>
          </a:xfrm>
        </p:spPr>
        <p:txBody>
          <a:bodyPr/>
          <a:lstStyle/>
          <a:p>
            <a:r>
              <a:rPr lang="en-US" sz="2000" i="1" dirty="0" smtClean="0">
                <a:latin typeface="Times New Roman" pitchFamily="18" charset="0"/>
                <a:cs typeface="Times New Roman" pitchFamily="18" charset="0"/>
              </a:rPr>
              <a:t>MÁY XÂY DỰNG</a:t>
            </a:r>
            <a:endParaRPr lang="en-US" sz="2000" i="1" dirty="0">
              <a:latin typeface="Times New Roman" pitchFamily="18" charset="0"/>
              <a:cs typeface="Times New Roman" pitchFamily="18" charset="0"/>
            </a:endParaRPr>
          </a:p>
        </p:txBody>
      </p:sp>
      <p:sp>
        <p:nvSpPr>
          <p:cNvPr id="11" name="object 7"/>
          <p:cNvSpPr txBox="1"/>
          <p:nvPr/>
        </p:nvSpPr>
        <p:spPr>
          <a:xfrm>
            <a:off x="384175" y="685800"/>
            <a:ext cx="4568825" cy="3351687"/>
          </a:xfrm>
          <a:prstGeom prst="rect">
            <a:avLst/>
          </a:prstGeom>
        </p:spPr>
        <p:txBody>
          <a:bodyPr vert="horz" wrap="square" lIns="0" tIns="0" rIns="0" bIns="0" rtlCol="0">
            <a:spAutoFit/>
          </a:bodyPr>
          <a:lstStyle/>
          <a:p>
            <a:pPr>
              <a:lnSpc>
                <a:spcPct val="110000"/>
              </a:lnSpc>
            </a:pPr>
            <a:r>
              <a:rPr lang="en-US" sz="2200" i="1" dirty="0" smtClean="0">
                <a:latin typeface="Tahoma" pitchFamily="34" charset="0"/>
                <a:cs typeface="Tahoma" pitchFamily="34" charset="0"/>
              </a:rPr>
              <a:t>c) </a:t>
            </a:r>
            <a:r>
              <a:rPr lang="en-US" sz="2200" i="1" dirty="0" err="1" smtClean="0">
                <a:latin typeface="Tahoma" pitchFamily="34" charset="0"/>
                <a:cs typeface="Tahoma" pitchFamily="34" charset="0"/>
              </a:rPr>
              <a:t>Cấu</a:t>
            </a:r>
            <a:r>
              <a:rPr lang="en-US" sz="2200" i="1" dirty="0" smtClean="0">
                <a:latin typeface="Tahoma" pitchFamily="34" charset="0"/>
                <a:cs typeface="Tahoma" pitchFamily="34" charset="0"/>
              </a:rPr>
              <a:t> </a:t>
            </a:r>
            <a:r>
              <a:rPr lang="en-US" sz="2200" i="1" dirty="0" err="1" smtClean="0">
                <a:latin typeface="Tahoma" pitchFamily="34" charset="0"/>
                <a:cs typeface="Tahoma" pitchFamily="34" charset="0"/>
              </a:rPr>
              <a:t>tạo</a:t>
            </a:r>
            <a:r>
              <a:rPr lang="en-US" sz="2200" i="1" dirty="0" smtClean="0">
                <a:latin typeface="Tahoma" pitchFamily="34" charset="0"/>
                <a:cs typeface="Tahoma" pitchFamily="34" charset="0"/>
              </a:rPr>
              <a:t> </a:t>
            </a:r>
            <a:r>
              <a:rPr lang="en-US" sz="2200" i="1" dirty="0" err="1" smtClean="0">
                <a:latin typeface="Tahoma" pitchFamily="34" charset="0"/>
                <a:cs typeface="Tahoma" pitchFamily="34" charset="0"/>
              </a:rPr>
              <a:t>và</a:t>
            </a:r>
            <a:r>
              <a:rPr lang="en-US" sz="2200" i="1" dirty="0" smtClean="0">
                <a:latin typeface="Tahoma" pitchFamily="34" charset="0"/>
                <a:cs typeface="Tahoma" pitchFamily="34" charset="0"/>
              </a:rPr>
              <a:t> </a:t>
            </a:r>
            <a:r>
              <a:rPr lang="en-US" sz="2200" i="1" dirty="0" err="1" smtClean="0">
                <a:latin typeface="Tahoma" pitchFamily="34" charset="0"/>
                <a:cs typeface="Tahoma" pitchFamily="34" charset="0"/>
              </a:rPr>
              <a:t>phạm</a:t>
            </a:r>
            <a:r>
              <a:rPr lang="en-US" sz="2200" i="1" dirty="0" smtClean="0">
                <a:latin typeface="Tahoma" pitchFamily="34" charset="0"/>
                <a:cs typeface="Tahoma" pitchFamily="34" charset="0"/>
              </a:rPr>
              <a:t> vi </a:t>
            </a:r>
            <a:r>
              <a:rPr lang="en-US" sz="2200" i="1" dirty="0" err="1" smtClean="0">
                <a:latin typeface="Tahoma" pitchFamily="34" charset="0"/>
                <a:cs typeface="Tahoma" pitchFamily="34" charset="0"/>
              </a:rPr>
              <a:t>sử</a:t>
            </a:r>
            <a:r>
              <a:rPr lang="en-US" sz="2200" i="1" dirty="0" smtClean="0">
                <a:latin typeface="Tahoma" pitchFamily="34" charset="0"/>
                <a:cs typeface="Tahoma" pitchFamily="34" charset="0"/>
              </a:rPr>
              <a:t> </a:t>
            </a:r>
            <a:r>
              <a:rPr lang="en-US" sz="2200" i="1" dirty="0" err="1" smtClean="0">
                <a:latin typeface="Tahoma" pitchFamily="34" charset="0"/>
                <a:cs typeface="Tahoma" pitchFamily="34" charset="0"/>
              </a:rPr>
              <a:t>dụng</a:t>
            </a:r>
            <a:endParaRPr lang="en-US" sz="2200" i="1" dirty="0">
              <a:latin typeface="Tahoma" pitchFamily="34" charset="0"/>
              <a:cs typeface="Tahoma" pitchFamily="34" charset="0"/>
            </a:endParaRPr>
          </a:p>
          <a:p>
            <a:pPr>
              <a:lnSpc>
                <a:spcPct val="110000"/>
              </a:lnSpc>
            </a:pPr>
            <a:r>
              <a:rPr lang="en-US" sz="2200" b="1" dirty="0" smtClean="0">
                <a:latin typeface="Tahoma" pitchFamily="34" charset="0"/>
                <a:cs typeface="Tahoma" pitchFamily="34" charset="0"/>
              </a:rPr>
              <a:t>* </a:t>
            </a:r>
            <a:r>
              <a:rPr lang="en-US" sz="2200" b="1" dirty="0" err="1" smtClean="0">
                <a:latin typeface="Tahoma" pitchFamily="34" charset="0"/>
                <a:cs typeface="Tahoma" pitchFamily="34" charset="0"/>
              </a:rPr>
              <a:t>Búa</a:t>
            </a:r>
            <a:r>
              <a:rPr lang="en-US" sz="2200" b="1" dirty="0" smtClean="0">
                <a:latin typeface="Tahoma" pitchFamily="34" charset="0"/>
                <a:cs typeface="Tahoma" pitchFamily="34" charset="0"/>
              </a:rPr>
              <a:t> </a:t>
            </a:r>
            <a:r>
              <a:rPr lang="en-US" sz="2200" b="1" dirty="0" err="1" smtClean="0">
                <a:latin typeface="Tahoma" pitchFamily="34" charset="0"/>
                <a:cs typeface="Tahoma" pitchFamily="34" charset="0"/>
              </a:rPr>
              <a:t>rơi</a:t>
            </a:r>
            <a:r>
              <a:rPr lang="en-US" sz="2200" b="1" dirty="0" smtClean="0">
                <a:latin typeface="Tahoma" pitchFamily="34" charset="0"/>
                <a:cs typeface="Tahoma" pitchFamily="34" charset="0"/>
              </a:rPr>
              <a:t>:</a:t>
            </a:r>
          </a:p>
          <a:p>
            <a:pPr>
              <a:lnSpc>
                <a:spcPct val="110000"/>
              </a:lnSpc>
            </a:pPr>
            <a:r>
              <a:rPr lang="en-US" sz="2200" dirty="0" smtClean="0">
                <a:latin typeface="Tahoma" pitchFamily="34" charset="0"/>
                <a:cs typeface="Tahoma" pitchFamily="34" charset="0"/>
              </a:rPr>
              <a:t>- </a:t>
            </a:r>
            <a:r>
              <a:rPr lang="en-US" sz="2200" i="1" u="sng" dirty="0" err="1" smtClean="0">
                <a:latin typeface="Tahoma" pitchFamily="34" charset="0"/>
                <a:cs typeface="Tahoma" pitchFamily="34" charset="0"/>
              </a:rPr>
              <a:t>Cấu</a:t>
            </a:r>
            <a:r>
              <a:rPr lang="en-US" sz="2200" i="1" u="sng" dirty="0" smtClean="0">
                <a:latin typeface="Tahoma" pitchFamily="34" charset="0"/>
                <a:cs typeface="Tahoma" pitchFamily="34" charset="0"/>
              </a:rPr>
              <a:t> </a:t>
            </a:r>
            <a:r>
              <a:rPr lang="en-US" sz="2200" i="1" u="sng" dirty="0" err="1" smtClean="0">
                <a:latin typeface="Tahoma" pitchFamily="34" charset="0"/>
                <a:cs typeface="Tahoma" pitchFamily="34" charset="0"/>
              </a:rPr>
              <a:t>tạo</a:t>
            </a:r>
            <a:r>
              <a:rPr lang="en-US" sz="2200" dirty="0" smtClean="0">
                <a:latin typeface="Tahoma" pitchFamily="34" charset="0"/>
                <a:cs typeface="Tahoma" pitchFamily="34" charset="0"/>
              </a:rPr>
              <a:t>:</a:t>
            </a:r>
          </a:p>
          <a:p>
            <a:pPr>
              <a:lnSpc>
                <a:spcPct val="110000"/>
              </a:lnSpc>
            </a:pPr>
            <a:r>
              <a:rPr lang="en-US" sz="2200" dirty="0" smtClean="0">
                <a:latin typeface="Tahoma" pitchFamily="34" charset="0"/>
                <a:cs typeface="Tahoma" pitchFamily="34" charset="0"/>
              </a:rPr>
              <a:t>+ </a:t>
            </a:r>
            <a:r>
              <a:rPr lang="vi-VN" sz="2200" dirty="0" smtClean="0">
                <a:latin typeface="Tahoma" pitchFamily="34" charset="0"/>
                <a:cs typeface="Tahoma" pitchFamily="34" charset="0"/>
              </a:rPr>
              <a:t>Trọng </a:t>
            </a:r>
            <a:r>
              <a:rPr lang="vi-VN" sz="2200" dirty="0">
                <a:latin typeface="Tahoma" pitchFamily="34" charset="0"/>
                <a:cs typeface="Tahoma" pitchFamily="34" charset="0"/>
              </a:rPr>
              <a:t>lượng búa là </a:t>
            </a:r>
            <a:r>
              <a:rPr lang="en-US" sz="2200" dirty="0" smtClean="0">
                <a:latin typeface="Tahoma" pitchFamily="34" charset="0"/>
                <a:cs typeface="Tahoma" pitchFamily="34" charset="0"/>
              </a:rPr>
              <a:t>0.</a:t>
            </a:r>
            <a:r>
              <a:rPr lang="vi-VN" sz="2200" dirty="0" smtClean="0">
                <a:latin typeface="Tahoma" pitchFamily="34" charset="0"/>
                <a:cs typeface="Tahoma" pitchFamily="34" charset="0"/>
              </a:rPr>
              <a:t>5÷ </a:t>
            </a:r>
            <a:r>
              <a:rPr lang="en-US" sz="2200" dirty="0" smtClean="0">
                <a:latin typeface="Tahoma" pitchFamily="34" charset="0"/>
                <a:cs typeface="Tahoma" pitchFamily="34" charset="0"/>
              </a:rPr>
              <a:t>1.0T</a:t>
            </a:r>
          </a:p>
          <a:p>
            <a:pPr>
              <a:lnSpc>
                <a:spcPct val="110000"/>
              </a:lnSpc>
            </a:pPr>
            <a:r>
              <a:rPr lang="en-US" sz="2200" dirty="0" smtClean="0">
                <a:latin typeface="Tahoma" pitchFamily="34" charset="0"/>
                <a:cs typeface="Tahoma" pitchFamily="34" charset="0"/>
              </a:rPr>
              <a:t>+ </a:t>
            </a:r>
            <a:r>
              <a:rPr lang="en-US" sz="2200" dirty="0" err="1">
                <a:latin typeface="Tahoma" pitchFamily="34" charset="0"/>
                <a:cs typeface="Tahoma" pitchFamily="34" charset="0"/>
              </a:rPr>
              <a:t>Tốc</a:t>
            </a:r>
            <a:r>
              <a:rPr lang="en-US" sz="2200" dirty="0">
                <a:latin typeface="Tahoma" pitchFamily="34" charset="0"/>
                <a:cs typeface="Tahoma" pitchFamily="34" charset="0"/>
              </a:rPr>
              <a:t> </a:t>
            </a:r>
            <a:r>
              <a:rPr lang="en-US" sz="2200" dirty="0" err="1">
                <a:latin typeface="Tahoma" pitchFamily="34" charset="0"/>
                <a:cs typeface="Tahoma" pitchFamily="34" charset="0"/>
              </a:rPr>
              <a:t>độ</a:t>
            </a:r>
            <a:r>
              <a:rPr lang="en-US" sz="2200" dirty="0">
                <a:latin typeface="Tahoma" pitchFamily="34" charset="0"/>
                <a:cs typeface="Tahoma" pitchFamily="34" charset="0"/>
              </a:rPr>
              <a:t> </a:t>
            </a:r>
            <a:r>
              <a:rPr lang="vi-VN" sz="2200" dirty="0">
                <a:latin typeface="Tahoma" pitchFamily="34" charset="0"/>
                <a:cs typeface="Tahoma" pitchFamily="34" charset="0"/>
              </a:rPr>
              <a:t>đóng</a:t>
            </a:r>
            <a:r>
              <a:rPr lang="en-US" sz="2200" dirty="0">
                <a:latin typeface="Tahoma" pitchFamily="34" charset="0"/>
                <a:cs typeface="Tahoma" pitchFamily="34" charset="0"/>
              </a:rPr>
              <a:t>: </a:t>
            </a:r>
            <a:r>
              <a:rPr lang="vi-VN" sz="2200" dirty="0" smtClean="0">
                <a:latin typeface="Tahoma" pitchFamily="34" charset="0"/>
                <a:cs typeface="Tahoma" pitchFamily="34" charset="0"/>
              </a:rPr>
              <a:t>4 </a:t>
            </a:r>
            <a:r>
              <a:rPr lang="vi-VN" sz="2200" dirty="0">
                <a:latin typeface="Tahoma" pitchFamily="34" charset="0"/>
                <a:cs typeface="Tahoma" pitchFamily="34" charset="0"/>
              </a:rPr>
              <a:t>÷ </a:t>
            </a:r>
            <a:r>
              <a:rPr lang="vi-VN" sz="2200" dirty="0" smtClean="0">
                <a:latin typeface="Tahoma" pitchFamily="34" charset="0"/>
                <a:cs typeface="Tahoma" pitchFamily="34" charset="0"/>
              </a:rPr>
              <a:t>10 </a:t>
            </a:r>
            <a:r>
              <a:rPr lang="vi-VN" sz="2200" dirty="0">
                <a:latin typeface="Tahoma" pitchFamily="34" charset="0"/>
                <a:cs typeface="Tahoma" pitchFamily="34" charset="0"/>
              </a:rPr>
              <a:t>nhát</a:t>
            </a:r>
            <a:r>
              <a:rPr lang="en-US" sz="2200" dirty="0">
                <a:latin typeface="Tahoma" pitchFamily="34" charset="0"/>
                <a:cs typeface="Tahoma" pitchFamily="34" charset="0"/>
              </a:rPr>
              <a:t>/</a:t>
            </a:r>
            <a:r>
              <a:rPr lang="en-US" sz="2200" dirty="0" err="1">
                <a:latin typeface="Tahoma" pitchFamily="34" charset="0"/>
                <a:cs typeface="Tahoma" pitchFamily="34" charset="0"/>
              </a:rPr>
              <a:t>phút</a:t>
            </a:r>
            <a:endParaRPr lang="en-US" sz="2200" dirty="0">
              <a:latin typeface="Tahoma" pitchFamily="34" charset="0"/>
              <a:cs typeface="Tahoma" pitchFamily="34" charset="0"/>
            </a:endParaRPr>
          </a:p>
          <a:p>
            <a:pPr>
              <a:lnSpc>
                <a:spcPct val="110000"/>
              </a:lnSpc>
            </a:pPr>
            <a:r>
              <a:rPr lang="en-US" sz="2200" dirty="0" smtClean="0">
                <a:latin typeface="Tahoma" pitchFamily="34" charset="0"/>
                <a:cs typeface="Tahoma" pitchFamily="34" charset="0"/>
              </a:rPr>
              <a:t>- </a:t>
            </a:r>
            <a:r>
              <a:rPr lang="en-US" sz="2200" i="1" u="sng" dirty="0" err="1" smtClean="0">
                <a:latin typeface="Tahoma" pitchFamily="34" charset="0"/>
                <a:cs typeface="Tahoma" pitchFamily="34" charset="0"/>
              </a:rPr>
              <a:t>Ưu</a:t>
            </a:r>
            <a:r>
              <a:rPr lang="en-US" sz="2200" i="1" u="sng" dirty="0" smtClean="0">
                <a:latin typeface="Tahoma" pitchFamily="34" charset="0"/>
                <a:cs typeface="Tahoma" pitchFamily="34" charset="0"/>
              </a:rPr>
              <a:t> – </a:t>
            </a:r>
            <a:r>
              <a:rPr lang="en-US" sz="2200" i="1" u="sng" dirty="0" err="1" smtClean="0">
                <a:latin typeface="Tahoma" pitchFamily="34" charset="0"/>
                <a:cs typeface="Tahoma" pitchFamily="34" charset="0"/>
              </a:rPr>
              <a:t>nhược</a:t>
            </a:r>
            <a:r>
              <a:rPr lang="en-US" sz="2200" i="1" u="sng" dirty="0" smtClean="0">
                <a:latin typeface="Tahoma" pitchFamily="34" charset="0"/>
                <a:cs typeface="Tahoma" pitchFamily="34" charset="0"/>
              </a:rPr>
              <a:t> </a:t>
            </a:r>
            <a:r>
              <a:rPr lang="en-US" sz="2200" i="1" u="sng" dirty="0" err="1" smtClean="0">
                <a:latin typeface="Tahoma" pitchFamily="34" charset="0"/>
                <a:cs typeface="Tahoma" pitchFamily="34" charset="0"/>
              </a:rPr>
              <a:t>điểm</a:t>
            </a:r>
            <a:r>
              <a:rPr lang="en-US" sz="2200" dirty="0" smtClean="0">
                <a:latin typeface="Tahoma" pitchFamily="34" charset="0"/>
                <a:cs typeface="Tahoma" pitchFamily="34" charset="0"/>
              </a:rPr>
              <a:t>:</a:t>
            </a:r>
          </a:p>
          <a:p>
            <a:pPr>
              <a:lnSpc>
                <a:spcPct val="110000"/>
              </a:lnSpc>
            </a:pP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Đơn</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giản</a:t>
            </a:r>
            <a:endParaRPr lang="en-US" sz="2200" dirty="0" smtClean="0">
              <a:latin typeface="Tahoma" pitchFamily="34" charset="0"/>
              <a:cs typeface="Tahoma" pitchFamily="34" charset="0"/>
            </a:endParaRPr>
          </a:p>
          <a:p>
            <a:pPr>
              <a:lnSpc>
                <a:spcPct val="110000"/>
              </a:lnSpc>
            </a:pPr>
            <a:r>
              <a:rPr lang="en-US" sz="2200" dirty="0" smtClean="0">
                <a:latin typeface="Tahoma" pitchFamily="34" charset="0"/>
                <a:cs typeface="Tahoma" pitchFamily="34" charset="0"/>
              </a:rPr>
              <a:t>+ </a:t>
            </a:r>
            <a:r>
              <a:rPr lang="vi-VN" sz="2200" dirty="0" smtClean="0">
                <a:latin typeface="Tahoma" pitchFamily="34" charset="0"/>
                <a:cs typeface="Tahoma" pitchFamily="34" charset="0"/>
              </a:rPr>
              <a:t>Năng suất thấp do tốc độ đóng chậm</a:t>
            </a:r>
            <a:endParaRPr lang="en-US" sz="2200" dirty="0">
              <a:latin typeface="Tahoma" pitchFamily="34" charset="0"/>
              <a:cs typeface="Tahoma" pitchFamily="34" charset="0"/>
            </a:endParaRPr>
          </a:p>
        </p:txBody>
      </p:sp>
      <p:pic>
        <p:nvPicPr>
          <p:cNvPr id="1026" name="Picture 2" descr="D:\MYWORK\HSGD_VUVANNHAN\MAYXAYDUNG\maxresdefault (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92134" y="1066800"/>
            <a:ext cx="4199466" cy="2362200"/>
          </a:xfrm>
          <a:prstGeom prst="rect">
            <a:avLst/>
          </a:prstGeom>
          <a:noFill/>
          <a:extLst>
            <a:ext uri="{909E8E84-426E-40DD-AFC4-6F175D3DCCD1}">
              <a14:hiddenFill xmlns:a14="http://schemas.microsoft.com/office/drawing/2010/main">
                <a:solidFill>
                  <a:srgbClr val="FFFFFF"/>
                </a:solidFill>
              </a14:hiddenFill>
            </a:ext>
          </a:extLst>
        </p:spPr>
      </p:pic>
      <p:sp>
        <p:nvSpPr>
          <p:cNvPr id="13" name="object 7"/>
          <p:cNvSpPr txBox="1"/>
          <p:nvPr/>
        </p:nvSpPr>
        <p:spPr>
          <a:xfrm>
            <a:off x="384175" y="4031629"/>
            <a:ext cx="8607425" cy="1117229"/>
          </a:xfrm>
          <a:prstGeom prst="rect">
            <a:avLst/>
          </a:prstGeom>
        </p:spPr>
        <p:txBody>
          <a:bodyPr vert="horz" wrap="square" lIns="0" tIns="0" rIns="0" bIns="0" rtlCol="0">
            <a:spAutoFit/>
          </a:bodyPr>
          <a:lstStyle/>
          <a:p>
            <a:pPr>
              <a:lnSpc>
                <a:spcPct val="110000"/>
              </a:lnSpc>
            </a:pPr>
            <a:r>
              <a:rPr lang="en-US" sz="2200" dirty="0" smtClean="0">
                <a:latin typeface="Tahoma" pitchFamily="34" charset="0"/>
                <a:cs typeface="Tahoma" pitchFamily="34" charset="0"/>
              </a:rPr>
              <a:t>- </a:t>
            </a:r>
            <a:r>
              <a:rPr lang="en-US" sz="2200" i="1" u="sng" dirty="0" err="1" smtClean="0">
                <a:latin typeface="Tahoma" pitchFamily="34" charset="0"/>
                <a:cs typeface="Tahoma" pitchFamily="34" charset="0"/>
              </a:rPr>
              <a:t>Phạm</a:t>
            </a:r>
            <a:r>
              <a:rPr lang="en-US" sz="2200" i="1" u="sng" dirty="0" smtClean="0">
                <a:latin typeface="Tahoma" pitchFamily="34" charset="0"/>
                <a:cs typeface="Tahoma" pitchFamily="34" charset="0"/>
              </a:rPr>
              <a:t> vi </a:t>
            </a:r>
            <a:r>
              <a:rPr lang="en-US" sz="2200" i="1" u="sng" dirty="0" err="1" smtClean="0">
                <a:latin typeface="Tahoma" pitchFamily="34" charset="0"/>
                <a:cs typeface="Tahoma" pitchFamily="34" charset="0"/>
              </a:rPr>
              <a:t>sử</a:t>
            </a:r>
            <a:r>
              <a:rPr lang="en-US" sz="2200" i="1" u="sng" dirty="0" smtClean="0">
                <a:latin typeface="Tahoma" pitchFamily="34" charset="0"/>
                <a:cs typeface="Tahoma" pitchFamily="34" charset="0"/>
              </a:rPr>
              <a:t> </a:t>
            </a:r>
            <a:r>
              <a:rPr lang="en-US" sz="2200" i="1" u="sng" dirty="0" err="1" smtClean="0">
                <a:latin typeface="Tahoma" pitchFamily="34" charset="0"/>
                <a:cs typeface="Tahoma" pitchFamily="34" charset="0"/>
              </a:rPr>
              <a:t>dụng</a:t>
            </a:r>
            <a:r>
              <a:rPr lang="en-US" sz="2200" dirty="0" smtClean="0">
                <a:latin typeface="Tahoma" pitchFamily="34" charset="0"/>
                <a:cs typeface="Tahoma" pitchFamily="34" charset="0"/>
              </a:rPr>
              <a:t>:</a:t>
            </a:r>
          </a:p>
          <a:p>
            <a:pPr>
              <a:lnSpc>
                <a:spcPct val="110000"/>
              </a:lnSpc>
            </a:pPr>
            <a:r>
              <a:rPr lang="en-US" sz="2200" dirty="0" smtClean="0">
                <a:latin typeface="Tahoma" pitchFamily="34" charset="0"/>
                <a:cs typeface="Tahoma" pitchFamily="34" charset="0"/>
              </a:rPr>
              <a:t>+ K</a:t>
            </a:r>
            <a:r>
              <a:rPr lang="vi-VN" sz="2200" dirty="0" smtClean="0">
                <a:latin typeface="Tahoma" pitchFamily="34" charset="0"/>
                <a:cs typeface="Tahoma" pitchFamily="34" charset="0"/>
              </a:rPr>
              <a:t>hối </a:t>
            </a:r>
            <a:r>
              <a:rPr lang="vi-VN" sz="2200" dirty="0">
                <a:latin typeface="Tahoma" pitchFamily="34" charset="0"/>
                <a:cs typeface="Tahoma" pitchFamily="34" charset="0"/>
              </a:rPr>
              <a:t>lượng công tác cọc </a:t>
            </a:r>
            <a:r>
              <a:rPr lang="vi-VN" sz="2200" dirty="0" smtClean="0">
                <a:latin typeface="Tahoma" pitchFamily="34" charset="0"/>
                <a:cs typeface="Tahoma" pitchFamily="34" charset="0"/>
              </a:rPr>
              <a:t>nhỏ</a:t>
            </a:r>
            <a:endParaRPr lang="en-US" sz="2200" dirty="0" smtClean="0">
              <a:latin typeface="Tahoma" pitchFamily="34" charset="0"/>
              <a:cs typeface="Tahoma" pitchFamily="34" charset="0"/>
            </a:endParaRPr>
          </a:p>
          <a:p>
            <a:pPr>
              <a:lnSpc>
                <a:spcPct val="110000"/>
              </a:lnSpc>
            </a:pP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Chiều</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sâu</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đóng</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cọc</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không</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lớn</a:t>
            </a:r>
            <a:endParaRPr lang="en-US" sz="2200" dirty="0">
              <a:latin typeface="Tahoma" pitchFamily="34" charset="0"/>
              <a:cs typeface="Tahoma" pitchFamily="34" charset="0"/>
            </a:endParaRPr>
          </a:p>
        </p:txBody>
      </p:sp>
    </p:spTree>
    <p:extLst>
      <p:ext uri="{BB962C8B-B14F-4D97-AF65-F5344CB8AC3E}">
        <p14:creationId xmlns:p14="http://schemas.microsoft.com/office/powerpoint/2010/main" val="863804173"/>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animEffect transition="in" filter="fade">
                                      <p:cBhvr>
                                        <p:cTn id="7" dur="500"/>
                                        <p:tgtEl>
                                          <p:spTgt spid="11">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fade">
                                      <p:cBhvr>
                                        <p:cTn id="10" dur="500"/>
                                        <p:tgtEl>
                                          <p:spTgt spid="102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animEffect transition="in" filter="fade">
                                      <p:cBhvr>
                                        <p:cTn id="15" dur="500"/>
                                        <p:tgtEl>
                                          <p:spTgt spid="11">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1">
                                            <p:txEl>
                                              <p:pRg st="3" end="3"/>
                                            </p:txEl>
                                          </p:spTgt>
                                        </p:tgtEl>
                                        <p:attrNameLst>
                                          <p:attrName>style.visibility</p:attrName>
                                        </p:attrNameLst>
                                      </p:cBhvr>
                                      <p:to>
                                        <p:strVal val="visible"/>
                                      </p:to>
                                    </p:set>
                                    <p:animEffect transition="in" filter="fade">
                                      <p:cBhvr>
                                        <p:cTn id="20" dur="500"/>
                                        <p:tgtEl>
                                          <p:spTgt spid="11">
                                            <p:txEl>
                                              <p:pRg st="3" end="3"/>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11">
                                            <p:txEl>
                                              <p:pRg st="4" end="4"/>
                                            </p:txEl>
                                          </p:spTgt>
                                        </p:tgtEl>
                                        <p:attrNameLst>
                                          <p:attrName>style.visibility</p:attrName>
                                        </p:attrNameLst>
                                      </p:cBhvr>
                                      <p:to>
                                        <p:strVal val="visible"/>
                                      </p:to>
                                    </p:set>
                                    <p:animEffect transition="in" filter="fade">
                                      <p:cBhvr>
                                        <p:cTn id="23" dur="500"/>
                                        <p:tgtEl>
                                          <p:spTgt spid="11">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1">
                                            <p:txEl>
                                              <p:pRg st="5" end="5"/>
                                            </p:txEl>
                                          </p:spTgt>
                                        </p:tgtEl>
                                        <p:attrNameLst>
                                          <p:attrName>style.visibility</p:attrName>
                                        </p:attrNameLst>
                                      </p:cBhvr>
                                      <p:to>
                                        <p:strVal val="visible"/>
                                      </p:to>
                                    </p:set>
                                    <p:animEffect transition="in" filter="fade">
                                      <p:cBhvr>
                                        <p:cTn id="28" dur="500"/>
                                        <p:tgtEl>
                                          <p:spTgt spid="11">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1">
                                            <p:txEl>
                                              <p:pRg st="6" end="6"/>
                                            </p:txEl>
                                          </p:spTgt>
                                        </p:tgtEl>
                                        <p:attrNameLst>
                                          <p:attrName>style.visibility</p:attrName>
                                        </p:attrNameLst>
                                      </p:cBhvr>
                                      <p:to>
                                        <p:strVal val="visible"/>
                                      </p:to>
                                    </p:set>
                                    <p:animEffect transition="in" filter="fade">
                                      <p:cBhvr>
                                        <p:cTn id="33" dur="500"/>
                                        <p:tgtEl>
                                          <p:spTgt spid="11">
                                            <p:txEl>
                                              <p:pRg st="6" end="6"/>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11">
                                            <p:txEl>
                                              <p:pRg st="7" end="7"/>
                                            </p:txEl>
                                          </p:spTgt>
                                        </p:tgtEl>
                                        <p:attrNameLst>
                                          <p:attrName>style.visibility</p:attrName>
                                        </p:attrNameLst>
                                      </p:cBhvr>
                                      <p:to>
                                        <p:strVal val="visible"/>
                                      </p:to>
                                    </p:set>
                                    <p:animEffect transition="in" filter="fade">
                                      <p:cBhvr>
                                        <p:cTn id="36" dur="500"/>
                                        <p:tgtEl>
                                          <p:spTgt spid="11">
                                            <p:txEl>
                                              <p:pRg st="7" end="7"/>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3">
                                            <p:txEl>
                                              <p:pRg st="0" end="0"/>
                                            </p:txEl>
                                          </p:spTgt>
                                        </p:tgtEl>
                                        <p:attrNameLst>
                                          <p:attrName>style.visibility</p:attrName>
                                        </p:attrNameLst>
                                      </p:cBhvr>
                                      <p:to>
                                        <p:strVal val="visible"/>
                                      </p:to>
                                    </p:set>
                                    <p:animEffect transition="in" filter="fade">
                                      <p:cBhvr>
                                        <p:cTn id="41" dur="500"/>
                                        <p:tgtEl>
                                          <p:spTgt spid="13">
                                            <p:txEl>
                                              <p:pRg st="0" end="0"/>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13">
                                            <p:txEl>
                                              <p:pRg st="1" end="1"/>
                                            </p:txEl>
                                          </p:spTgt>
                                        </p:tgtEl>
                                        <p:attrNameLst>
                                          <p:attrName>style.visibility</p:attrName>
                                        </p:attrNameLst>
                                      </p:cBhvr>
                                      <p:to>
                                        <p:strVal val="visible"/>
                                      </p:to>
                                    </p:set>
                                    <p:animEffect transition="in" filter="fade">
                                      <p:cBhvr>
                                        <p:cTn id="46" dur="500"/>
                                        <p:tgtEl>
                                          <p:spTgt spid="13">
                                            <p:txEl>
                                              <p:pRg st="1" end="1"/>
                                            </p:txEl>
                                          </p:spTgt>
                                        </p:tgtEl>
                                      </p:cBhvr>
                                    </p:animEffect>
                                  </p:childTnLst>
                                </p:cTn>
                              </p:par>
                              <p:par>
                                <p:cTn id="47" presetID="10" presetClass="entr" presetSubtype="0" fill="hold" nodeType="withEffect">
                                  <p:stCondLst>
                                    <p:cond delay="0"/>
                                  </p:stCondLst>
                                  <p:childTnLst>
                                    <p:set>
                                      <p:cBhvr>
                                        <p:cTn id="48" dur="1" fill="hold">
                                          <p:stCondLst>
                                            <p:cond delay="0"/>
                                          </p:stCondLst>
                                        </p:cTn>
                                        <p:tgtEl>
                                          <p:spTgt spid="13">
                                            <p:txEl>
                                              <p:pRg st="2" end="2"/>
                                            </p:txEl>
                                          </p:spTgt>
                                        </p:tgtEl>
                                        <p:attrNameLst>
                                          <p:attrName>style.visibility</p:attrName>
                                        </p:attrNameLst>
                                      </p:cBhvr>
                                      <p:to>
                                        <p:strVal val="visible"/>
                                      </p:to>
                                    </p:set>
                                    <p:animEffect transition="in" filter="fade">
                                      <p:cBhvr>
                                        <p:cTn id="49" dur="50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0" y="0"/>
            <a:ext cx="9144000" cy="659130"/>
          </a:xfrm>
          <a:custGeom>
            <a:avLst/>
            <a:gdLst/>
            <a:ahLst/>
            <a:cxnLst/>
            <a:rect l="l" t="t" r="r" b="b"/>
            <a:pathLst>
              <a:path w="9144000" h="659130">
                <a:moveTo>
                  <a:pt x="24384" y="633984"/>
                </a:moveTo>
                <a:lnTo>
                  <a:pt x="24384" y="0"/>
                </a:lnTo>
                <a:lnTo>
                  <a:pt x="0" y="0"/>
                </a:lnTo>
                <a:lnTo>
                  <a:pt x="0" y="655129"/>
                </a:lnTo>
                <a:lnTo>
                  <a:pt x="4572" y="659130"/>
                </a:lnTo>
                <a:lnTo>
                  <a:pt x="11430" y="659130"/>
                </a:lnTo>
                <a:lnTo>
                  <a:pt x="11430" y="633984"/>
                </a:lnTo>
                <a:lnTo>
                  <a:pt x="24384" y="633984"/>
                </a:lnTo>
                <a:close/>
              </a:path>
              <a:path w="9144000" h="659130">
                <a:moveTo>
                  <a:pt x="9133332" y="633984"/>
                </a:moveTo>
                <a:lnTo>
                  <a:pt x="11430" y="633984"/>
                </a:lnTo>
                <a:lnTo>
                  <a:pt x="24384" y="646176"/>
                </a:lnTo>
                <a:lnTo>
                  <a:pt x="24384" y="659130"/>
                </a:lnTo>
                <a:lnTo>
                  <a:pt x="9120378" y="659130"/>
                </a:lnTo>
                <a:lnTo>
                  <a:pt x="9120378" y="646176"/>
                </a:lnTo>
                <a:lnTo>
                  <a:pt x="9133332" y="633984"/>
                </a:lnTo>
                <a:close/>
              </a:path>
              <a:path w="9144000" h="659130">
                <a:moveTo>
                  <a:pt x="24384" y="659130"/>
                </a:moveTo>
                <a:lnTo>
                  <a:pt x="24384" y="646176"/>
                </a:lnTo>
                <a:lnTo>
                  <a:pt x="11430" y="633984"/>
                </a:lnTo>
                <a:lnTo>
                  <a:pt x="11430" y="659130"/>
                </a:lnTo>
                <a:lnTo>
                  <a:pt x="24384" y="659130"/>
                </a:lnTo>
                <a:close/>
              </a:path>
              <a:path w="9144000" h="659130">
                <a:moveTo>
                  <a:pt x="9144000" y="655796"/>
                </a:moveTo>
                <a:lnTo>
                  <a:pt x="9144000" y="0"/>
                </a:lnTo>
                <a:lnTo>
                  <a:pt x="9120378" y="0"/>
                </a:lnTo>
                <a:lnTo>
                  <a:pt x="9120378" y="633984"/>
                </a:lnTo>
                <a:lnTo>
                  <a:pt x="9133332" y="633984"/>
                </a:lnTo>
                <a:lnTo>
                  <a:pt x="9133332" y="659130"/>
                </a:lnTo>
                <a:lnTo>
                  <a:pt x="9140190" y="659130"/>
                </a:lnTo>
                <a:lnTo>
                  <a:pt x="9144000" y="655796"/>
                </a:lnTo>
                <a:close/>
              </a:path>
              <a:path w="9144000" h="659130">
                <a:moveTo>
                  <a:pt x="9133332" y="659130"/>
                </a:moveTo>
                <a:lnTo>
                  <a:pt x="9133332" y="633984"/>
                </a:lnTo>
                <a:lnTo>
                  <a:pt x="9120378" y="646176"/>
                </a:lnTo>
                <a:lnTo>
                  <a:pt x="9120378" y="659130"/>
                </a:lnTo>
                <a:lnTo>
                  <a:pt x="9133332" y="659130"/>
                </a:lnTo>
                <a:close/>
              </a:path>
            </a:pathLst>
          </a:custGeom>
          <a:solidFill>
            <a:srgbClr val="FFFFFF"/>
          </a:solidFill>
        </p:spPr>
        <p:txBody>
          <a:bodyPr wrap="square" lIns="0" tIns="0" rIns="0" bIns="0" rtlCol="0"/>
          <a:lstStyle/>
          <a:p>
            <a:endParaRPr dirty="0"/>
          </a:p>
        </p:txBody>
      </p:sp>
      <p:sp>
        <p:nvSpPr>
          <p:cNvPr id="5" name="object 5"/>
          <p:cNvSpPr/>
          <p:nvPr/>
        </p:nvSpPr>
        <p:spPr>
          <a:xfrm>
            <a:off x="533400" y="6249542"/>
            <a:ext cx="3505200" cy="0"/>
          </a:xfrm>
          <a:custGeom>
            <a:avLst/>
            <a:gdLst/>
            <a:ahLst/>
            <a:cxnLst/>
            <a:rect l="l" t="t" r="r" b="b"/>
            <a:pathLst>
              <a:path w="3505200">
                <a:moveTo>
                  <a:pt x="0" y="0"/>
                </a:moveTo>
                <a:lnTo>
                  <a:pt x="3505200" y="0"/>
                </a:lnTo>
              </a:path>
            </a:pathLst>
          </a:custGeom>
          <a:ln w="14477">
            <a:solidFill>
              <a:srgbClr val="006666"/>
            </a:solidFill>
          </a:ln>
        </p:spPr>
        <p:txBody>
          <a:bodyPr wrap="square" lIns="0" tIns="0" rIns="0" bIns="0" rtlCol="0"/>
          <a:lstStyle/>
          <a:p>
            <a:endParaRPr dirty="0"/>
          </a:p>
        </p:txBody>
      </p:sp>
      <p:sp>
        <p:nvSpPr>
          <p:cNvPr id="8" name="object 8"/>
          <p:cNvSpPr txBox="1">
            <a:spLocks noGrp="1"/>
          </p:cNvSpPr>
          <p:nvPr>
            <p:ph type="ftr" sz="quarter" idx="5"/>
          </p:nvPr>
        </p:nvSpPr>
        <p:spPr>
          <a:xfrm>
            <a:off x="304800" y="6386127"/>
            <a:ext cx="4340697" cy="192360"/>
          </a:xfrm>
          <a:prstGeom prst="rect">
            <a:avLst/>
          </a:prstGeom>
        </p:spPr>
        <p:txBody>
          <a:bodyPr vert="horz" wrap="square" lIns="0" tIns="0" rIns="0" bIns="0" rtlCol="0">
            <a:spAutoFit/>
          </a:bodyPr>
          <a:lstStyle/>
          <a:p>
            <a:pPr marL="12700">
              <a:lnSpc>
                <a:spcPts val="1505"/>
              </a:lnSpc>
            </a:pPr>
            <a:r>
              <a:rPr sz="1800" spc="-5" dirty="0" err="1" smtClean="0"/>
              <a:t>Chương</a:t>
            </a:r>
            <a:r>
              <a:rPr sz="1800" spc="-5" dirty="0" smtClean="0"/>
              <a:t> </a:t>
            </a:r>
            <a:r>
              <a:rPr sz="1800" spc="-45" dirty="0" smtClean="0"/>
              <a:t>I</a:t>
            </a:r>
            <a:r>
              <a:rPr lang="en-US" sz="1800" spc="-45" dirty="0"/>
              <a:t>V</a:t>
            </a:r>
            <a:r>
              <a:rPr sz="1800" spc="-45" dirty="0" smtClean="0"/>
              <a:t>: </a:t>
            </a:r>
            <a:r>
              <a:rPr lang="en-US" sz="1800" spc="-5" dirty="0" err="1" smtClean="0"/>
              <a:t>Máy</a:t>
            </a:r>
            <a:r>
              <a:rPr lang="en-US" sz="1800" spc="-5" dirty="0" smtClean="0"/>
              <a:t> </a:t>
            </a:r>
            <a:r>
              <a:rPr lang="en-US" sz="1800" spc="-5" dirty="0" err="1" smtClean="0"/>
              <a:t>thi</a:t>
            </a:r>
            <a:r>
              <a:rPr lang="en-US" sz="1800" spc="-5" dirty="0" smtClean="0"/>
              <a:t> </a:t>
            </a:r>
            <a:r>
              <a:rPr lang="en-US" sz="1800" spc="-5" dirty="0" err="1" smtClean="0"/>
              <a:t>công</a:t>
            </a:r>
            <a:r>
              <a:rPr lang="en-US" sz="1800" spc="-5" dirty="0" smtClean="0"/>
              <a:t> </a:t>
            </a:r>
            <a:r>
              <a:rPr lang="en-US" sz="1800" spc="-5" dirty="0" err="1" smtClean="0"/>
              <a:t>cọc</a:t>
            </a:r>
            <a:endParaRPr sz="1800" spc="-5" dirty="0"/>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25400">
              <a:lnSpc>
                <a:spcPts val="1505"/>
              </a:lnSpc>
            </a:pPr>
            <a:fld id="{81D60167-4931-47E6-BA6A-407CBD079E47}" type="slidenum">
              <a:rPr spc="-5" dirty="0"/>
              <a:t>5</a:t>
            </a:fld>
            <a:endParaRPr spc="-5" dirty="0"/>
          </a:p>
        </p:txBody>
      </p:sp>
      <p:sp>
        <p:nvSpPr>
          <p:cNvPr id="10" name="Title 9"/>
          <p:cNvSpPr>
            <a:spLocks noGrp="1"/>
          </p:cNvSpPr>
          <p:nvPr>
            <p:ph type="title"/>
          </p:nvPr>
        </p:nvSpPr>
        <p:spPr>
          <a:xfrm>
            <a:off x="383540" y="228600"/>
            <a:ext cx="8376919" cy="307777"/>
          </a:xfrm>
        </p:spPr>
        <p:txBody>
          <a:bodyPr/>
          <a:lstStyle/>
          <a:p>
            <a:r>
              <a:rPr lang="en-US" sz="2000" i="1" dirty="0" smtClean="0">
                <a:latin typeface="Times New Roman" pitchFamily="18" charset="0"/>
                <a:cs typeface="Times New Roman" pitchFamily="18" charset="0"/>
              </a:rPr>
              <a:t>MÁY XÂY DỰNG</a:t>
            </a:r>
            <a:endParaRPr lang="en-US" sz="2000" i="1" dirty="0">
              <a:latin typeface="Times New Roman" pitchFamily="18" charset="0"/>
              <a:cs typeface="Times New Roman" pitchFamily="18" charset="0"/>
            </a:endParaRPr>
          </a:p>
        </p:txBody>
      </p:sp>
      <p:sp>
        <p:nvSpPr>
          <p:cNvPr id="11" name="object 7"/>
          <p:cNvSpPr txBox="1"/>
          <p:nvPr/>
        </p:nvSpPr>
        <p:spPr>
          <a:xfrm>
            <a:off x="384175" y="685800"/>
            <a:ext cx="6016625" cy="5586145"/>
          </a:xfrm>
          <a:prstGeom prst="rect">
            <a:avLst/>
          </a:prstGeom>
        </p:spPr>
        <p:txBody>
          <a:bodyPr vert="horz" wrap="square" lIns="0" tIns="0" rIns="0" bIns="0" rtlCol="0">
            <a:spAutoFit/>
          </a:bodyPr>
          <a:lstStyle/>
          <a:p>
            <a:pPr>
              <a:lnSpc>
                <a:spcPct val="110000"/>
              </a:lnSpc>
            </a:pPr>
            <a:r>
              <a:rPr lang="en-US" sz="2200" b="1" dirty="0" smtClean="0">
                <a:latin typeface="Tahoma" pitchFamily="34" charset="0"/>
                <a:cs typeface="Tahoma" pitchFamily="34" charset="0"/>
              </a:rPr>
              <a:t>* </a:t>
            </a:r>
            <a:r>
              <a:rPr lang="en-US" sz="2200" b="1" dirty="0" err="1" smtClean="0">
                <a:latin typeface="Tahoma" pitchFamily="34" charset="0"/>
                <a:cs typeface="Tahoma" pitchFamily="34" charset="0"/>
              </a:rPr>
              <a:t>Búa</a:t>
            </a:r>
            <a:r>
              <a:rPr lang="en-US" sz="2200" b="1" dirty="0" smtClean="0">
                <a:latin typeface="Tahoma" pitchFamily="34" charset="0"/>
                <a:cs typeface="Tahoma" pitchFamily="34" charset="0"/>
              </a:rPr>
              <a:t> </a:t>
            </a:r>
            <a:r>
              <a:rPr lang="en-US" sz="2200" b="1" dirty="0" err="1" smtClean="0">
                <a:latin typeface="Tahoma" pitchFamily="34" charset="0"/>
                <a:cs typeface="Tahoma" pitchFamily="34" charset="0"/>
              </a:rPr>
              <a:t>Diezen</a:t>
            </a:r>
            <a:r>
              <a:rPr lang="en-US" sz="2200" b="1" dirty="0" smtClean="0">
                <a:latin typeface="Tahoma" pitchFamily="34" charset="0"/>
                <a:cs typeface="Tahoma" pitchFamily="34" charset="0"/>
              </a:rPr>
              <a:t>:</a:t>
            </a:r>
          </a:p>
          <a:p>
            <a:pPr>
              <a:lnSpc>
                <a:spcPct val="110000"/>
              </a:lnSpc>
            </a:pPr>
            <a:r>
              <a:rPr lang="en-US" sz="2200" dirty="0" smtClean="0">
                <a:latin typeface="Tahoma" pitchFamily="34" charset="0"/>
                <a:cs typeface="Tahoma" pitchFamily="34" charset="0"/>
              </a:rPr>
              <a:t>- </a:t>
            </a:r>
            <a:r>
              <a:rPr lang="en-US" sz="2200" i="1" u="sng" dirty="0" err="1" smtClean="0">
                <a:latin typeface="Tahoma" pitchFamily="34" charset="0"/>
                <a:cs typeface="Tahoma" pitchFamily="34" charset="0"/>
              </a:rPr>
              <a:t>Cấu</a:t>
            </a:r>
            <a:r>
              <a:rPr lang="en-US" sz="2200" i="1" u="sng" dirty="0" smtClean="0">
                <a:latin typeface="Tahoma" pitchFamily="34" charset="0"/>
                <a:cs typeface="Tahoma" pitchFamily="34" charset="0"/>
              </a:rPr>
              <a:t> </a:t>
            </a:r>
            <a:r>
              <a:rPr lang="en-US" sz="2200" i="1" u="sng" dirty="0" err="1" smtClean="0">
                <a:latin typeface="Tahoma" pitchFamily="34" charset="0"/>
                <a:cs typeface="Tahoma" pitchFamily="34" charset="0"/>
              </a:rPr>
              <a:t>tạo</a:t>
            </a:r>
            <a:r>
              <a:rPr lang="en-US" sz="2200" i="1" u="sng" dirty="0" smtClean="0">
                <a:latin typeface="Tahoma" pitchFamily="34" charset="0"/>
                <a:cs typeface="Tahoma" pitchFamily="34" charset="0"/>
              </a:rPr>
              <a:t> </a:t>
            </a:r>
            <a:r>
              <a:rPr lang="en-US" sz="2200" i="1" u="sng" dirty="0" err="1" smtClean="0">
                <a:latin typeface="Tahoma" pitchFamily="34" charset="0"/>
                <a:cs typeface="Tahoma" pitchFamily="34" charset="0"/>
              </a:rPr>
              <a:t>và</a:t>
            </a:r>
            <a:r>
              <a:rPr lang="en-US" sz="2200" i="1" u="sng" dirty="0" smtClean="0">
                <a:latin typeface="Tahoma" pitchFamily="34" charset="0"/>
                <a:cs typeface="Tahoma" pitchFamily="34" charset="0"/>
              </a:rPr>
              <a:t> </a:t>
            </a:r>
            <a:r>
              <a:rPr lang="en-US" sz="2200" i="1" u="sng" dirty="0" err="1" smtClean="0">
                <a:latin typeface="Tahoma" pitchFamily="34" charset="0"/>
                <a:cs typeface="Tahoma" pitchFamily="34" charset="0"/>
              </a:rPr>
              <a:t>phạm</a:t>
            </a:r>
            <a:r>
              <a:rPr lang="en-US" sz="2200" i="1" u="sng" dirty="0" smtClean="0">
                <a:latin typeface="Tahoma" pitchFamily="34" charset="0"/>
                <a:cs typeface="Tahoma" pitchFamily="34" charset="0"/>
              </a:rPr>
              <a:t> vi </a:t>
            </a:r>
            <a:r>
              <a:rPr lang="en-US" sz="2200" i="1" u="sng" dirty="0" err="1" smtClean="0">
                <a:latin typeface="Tahoma" pitchFamily="34" charset="0"/>
                <a:cs typeface="Tahoma" pitchFamily="34" charset="0"/>
              </a:rPr>
              <a:t>sử</a:t>
            </a:r>
            <a:r>
              <a:rPr lang="en-US" sz="2200" i="1" u="sng" dirty="0" smtClean="0">
                <a:latin typeface="Tahoma" pitchFamily="34" charset="0"/>
                <a:cs typeface="Tahoma" pitchFamily="34" charset="0"/>
              </a:rPr>
              <a:t> </a:t>
            </a:r>
            <a:r>
              <a:rPr lang="en-US" sz="2200" i="1" u="sng" dirty="0" err="1" smtClean="0">
                <a:latin typeface="Tahoma" pitchFamily="34" charset="0"/>
                <a:cs typeface="Tahoma" pitchFamily="34" charset="0"/>
              </a:rPr>
              <a:t>dụng</a:t>
            </a:r>
            <a:r>
              <a:rPr lang="en-US" sz="2200" dirty="0" smtClean="0">
                <a:latin typeface="Tahoma" pitchFamily="34" charset="0"/>
                <a:cs typeface="Tahoma" pitchFamily="34" charset="0"/>
              </a:rPr>
              <a:t>:</a:t>
            </a:r>
          </a:p>
          <a:p>
            <a:pPr>
              <a:lnSpc>
                <a:spcPct val="110000"/>
              </a:lnSpc>
            </a:pPr>
            <a:r>
              <a:rPr lang="en-US" sz="2200" dirty="0" smtClean="0">
                <a:latin typeface="Tahoma" pitchFamily="34" charset="0"/>
                <a:cs typeface="Tahoma" pitchFamily="34" charset="0"/>
              </a:rPr>
              <a:t>+ </a:t>
            </a:r>
            <a:r>
              <a:rPr lang="vi-VN" sz="2200" dirty="0" smtClean="0">
                <a:latin typeface="Tahoma" pitchFamily="34" charset="0"/>
                <a:cs typeface="Tahoma" pitchFamily="34" charset="0"/>
              </a:rPr>
              <a:t>Trọng </a:t>
            </a:r>
            <a:r>
              <a:rPr lang="vi-VN" sz="2200" dirty="0">
                <a:latin typeface="Tahoma" pitchFamily="34" charset="0"/>
                <a:cs typeface="Tahoma" pitchFamily="34" charset="0"/>
              </a:rPr>
              <a:t>lượng búa là </a:t>
            </a:r>
            <a:r>
              <a:rPr lang="en-US" sz="2200" dirty="0" smtClean="0">
                <a:latin typeface="Tahoma" pitchFamily="34" charset="0"/>
                <a:cs typeface="Tahoma" pitchFamily="34" charset="0"/>
              </a:rPr>
              <a:t>0.5</a:t>
            </a:r>
            <a:r>
              <a:rPr lang="vi-VN" sz="2200" dirty="0" smtClean="0">
                <a:latin typeface="Tahoma" pitchFamily="34" charset="0"/>
                <a:cs typeface="Tahoma" pitchFamily="34" charset="0"/>
              </a:rPr>
              <a:t>÷</a:t>
            </a:r>
            <a:r>
              <a:rPr lang="en-US" sz="2200" dirty="0" smtClean="0">
                <a:latin typeface="Tahoma" pitchFamily="34" charset="0"/>
                <a:cs typeface="Tahoma" pitchFamily="34" charset="0"/>
              </a:rPr>
              <a:t>15T</a:t>
            </a:r>
          </a:p>
          <a:p>
            <a:pPr algn="just">
              <a:lnSpc>
                <a:spcPct val="110000"/>
              </a:lnSpc>
            </a:pPr>
            <a:r>
              <a:rPr lang="en-US" sz="2200" dirty="0" smtClean="0">
                <a:latin typeface="Tahoma" pitchFamily="34" charset="0"/>
                <a:cs typeface="Tahoma" pitchFamily="34" charset="0"/>
              </a:rPr>
              <a:t>+ </a:t>
            </a:r>
            <a:r>
              <a:rPr lang="vi-VN" sz="2200" dirty="0" smtClean="0">
                <a:latin typeface="Tahoma" pitchFamily="34" charset="0"/>
                <a:cs typeface="Tahoma" pitchFamily="34" charset="0"/>
              </a:rPr>
              <a:t>Động </a:t>
            </a:r>
            <a:r>
              <a:rPr lang="vi-VN" sz="2200" dirty="0">
                <a:latin typeface="Tahoma" pitchFamily="34" charset="0"/>
                <a:cs typeface="Tahoma" pitchFamily="34" charset="0"/>
              </a:rPr>
              <a:t>cơ diezen khi nổ sẽ nâng chày lên cao và rơi xuống đập vào cọc </a:t>
            </a:r>
            <a:endParaRPr lang="en-US" sz="2200" dirty="0" smtClean="0">
              <a:latin typeface="Tahoma" pitchFamily="34" charset="0"/>
              <a:cs typeface="Tahoma" pitchFamily="34" charset="0"/>
            </a:endParaRPr>
          </a:p>
          <a:p>
            <a:pPr algn="just">
              <a:lnSpc>
                <a:spcPct val="110000"/>
              </a:lnSpc>
            </a:pP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Tốc</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độ</a:t>
            </a:r>
            <a:r>
              <a:rPr lang="en-US" sz="2200" dirty="0" smtClean="0">
                <a:latin typeface="Tahoma" pitchFamily="34" charset="0"/>
                <a:cs typeface="Tahoma" pitchFamily="34" charset="0"/>
              </a:rPr>
              <a:t> </a:t>
            </a:r>
            <a:r>
              <a:rPr lang="vi-VN" sz="2200" dirty="0" smtClean="0">
                <a:latin typeface="Tahoma" pitchFamily="34" charset="0"/>
                <a:cs typeface="Tahoma" pitchFamily="34" charset="0"/>
              </a:rPr>
              <a:t>đóng</a:t>
            </a:r>
            <a:r>
              <a:rPr lang="en-US" sz="2200" dirty="0" smtClean="0">
                <a:latin typeface="Tahoma" pitchFamily="34" charset="0"/>
                <a:cs typeface="Tahoma" pitchFamily="34" charset="0"/>
              </a:rPr>
              <a:t>: </a:t>
            </a:r>
            <a:r>
              <a:rPr lang="vi-VN" sz="2200" dirty="0" smtClean="0">
                <a:latin typeface="Tahoma" pitchFamily="34" charset="0"/>
                <a:cs typeface="Tahoma" pitchFamily="34" charset="0"/>
              </a:rPr>
              <a:t>45 </a:t>
            </a:r>
            <a:r>
              <a:rPr lang="vi-VN" sz="2200" dirty="0">
                <a:latin typeface="Tahoma" pitchFamily="34" charset="0"/>
                <a:cs typeface="Tahoma" pitchFamily="34" charset="0"/>
              </a:rPr>
              <a:t>÷ 100 </a:t>
            </a:r>
            <a:r>
              <a:rPr lang="vi-VN" sz="2200" dirty="0" smtClean="0">
                <a:latin typeface="Tahoma" pitchFamily="34" charset="0"/>
                <a:cs typeface="Tahoma" pitchFamily="34" charset="0"/>
              </a:rPr>
              <a:t>nhát</a:t>
            </a:r>
            <a:r>
              <a:rPr lang="en-US" sz="2200" dirty="0" smtClean="0">
                <a:latin typeface="Tahoma" pitchFamily="34" charset="0"/>
                <a:cs typeface="Tahoma" pitchFamily="34" charset="0"/>
              </a:rPr>
              <a:t>/</a:t>
            </a:r>
            <a:r>
              <a:rPr lang="en-US" sz="2200" dirty="0" err="1" smtClean="0">
                <a:latin typeface="Tahoma" pitchFamily="34" charset="0"/>
                <a:cs typeface="Tahoma" pitchFamily="34" charset="0"/>
              </a:rPr>
              <a:t>phút</a:t>
            </a:r>
            <a:endParaRPr lang="en-US" sz="2200" dirty="0" smtClean="0">
              <a:latin typeface="Tahoma" pitchFamily="34" charset="0"/>
              <a:cs typeface="Tahoma" pitchFamily="34" charset="0"/>
            </a:endParaRPr>
          </a:p>
          <a:p>
            <a:pPr>
              <a:lnSpc>
                <a:spcPct val="110000"/>
              </a:lnSpc>
            </a:pPr>
            <a:r>
              <a:rPr lang="en-US" sz="2200" dirty="0" smtClean="0">
                <a:latin typeface="Tahoma" pitchFamily="34" charset="0"/>
                <a:cs typeface="Tahoma" pitchFamily="34" charset="0"/>
              </a:rPr>
              <a:t>- </a:t>
            </a:r>
            <a:r>
              <a:rPr lang="en-US" sz="2200" i="1" u="sng" dirty="0" err="1" smtClean="0">
                <a:latin typeface="Tahoma" pitchFamily="34" charset="0"/>
                <a:cs typeface="Tahoma" pitchFamily="34" charset="0"/>
              </a:rPr>
              <a:t>Ưu</a:t>
            </a:r>
            <a:r>
              <a:rPr lang="en-US" sz="2200" i="1" u="sng" dirty="0" smtClean="0">
                <a:latin typeface="Tahoma" pitchFamily="34" charset="0"/>
                <a:cs typeface="Tahoma" pitchFamily="34" charset="0"/>
              </a:rPr>
              <a:t> – </a:t>
            </a:r>
            <a:r>
              <a:rPr lang="en-US" sz="2200" i="1" u="sng" dirty="0" err="1" smtClean="0">
                <a:latin typeface="Tahoma" pitchFamily="34" charset="0"/>
                <a:cs typeface="Tahoma" pitchFamily="34" charset="0"/>
              </a:rPr>
              <a:t>nhược</a:t>
            </a:r>
            <a:r>
              <a:rPr lang="en-US" sz="2200" i="1" u="sng" dirty="0" smtClean="0">
                <a:latin typeface="Tahoma" pitchFamily="34" charset="0"/>
                <a:cs typeface="Tahoma" pitchFamily="34" charset="0"/>
              </a:rPr>
              <a:t> </a:t>
            </a:r>
            <a:r>
              <a:rPr lang="en-US" sz="2200" i="1" u="sng" dirty="0" err="1" smtClean="0">
                <a:latin typeface="Tahoma" pitchFamily="34" charset="0"/>
                <a:cs typeface="Tahoma" pitchFamily="34" charset="0"/>
              </a:rPr>
              <a:t>điểm</a:t>
            </a:r>
            <a:r>
              <a:rPr lang="en-US" sz="2200" dirty="0" smtClean="0">
                <a:latin typeface="Tahoma" pitchFamily="34" charset="0"/>
                <a:cs typeface="Tahoma" pitchFamily="34" charset="0"/>
              </a:rPr>
              <a:t>:</a:t>
            </a:r>
          </a:p>
          <a:p>
            <a:pPr>
              <a:lnSpc>
                <a:spcPct val="110000"/>
              </a:lnSpc>
            </a:pPr>
            <a:r>
              <a:rPr lang="en-US" sz="2200" dirty="0" smtClean="0">
                <a:latin typeface="Tahoma" pitchFamily="34" charset="0"/>
                <a:cs typeface="Tahoma" pitchFamily="34" charset="0"/>
              </a:rPr>
              <a:t>+ </a:t>
            </a:r>
            <a:r>
              <a:rPr lang="vi-VN" sz="2200" dirty="0" smtClean="0">
                <a:latin typeface="Tahoma" pitchFamily="34" charset="0"/>
                <a:cs typeface="Tahoma" pitchFamily="34" charset="0"/>
              </a:rPr>
              <a:t>Năng </a:t>
            </a:r>
            <a:r>
              <a:rPr lang="vi-VN" sz="2200" dirty="0">
                <a:latin typeface="Tahoma" pitchFamily="34" charset="0"/>
                <a:cs typeface="Tahoma" pitchFamily="34" charset="0"/>
              </a:rPr>
              <a:t>suất </a:t>
            </a:r>
            <a:r>
              <a:rPr lang="en-US" sz="2200" dirty="0" err="1" smtClean="0">
                <a:latin typeface="Tahoma" pitchFamily="34" charset="0"/>
                <a:cs typeface="Tahoma" pitchFamily="34" charset="0"/>
              </a:rPr>
              <a:t>và</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chiều</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sâu</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cọc</a:t>
            </a:r>
            <a:r>
              <a:rPr lang="en-US" sz="2200" dirty="0" smtClean="0">
                <a:latin typeface="Tahoma" pitchFamily="34" charset="0"/>
                <a:cs typeface="Tahoma" pitchFamily="34" charset="0"/>
              </a:rPr>
              <a:t> </a:t>
            </a:r>
            <a:r>
              <a:rPr lang="vi-VN" sz="2200" dirty="0" smtClean="0">
                <a:latin typeface="Tahoma" pitchFamily="34" charset="0"/>
                <a:cs typeface="Tahoma" pitchFamily="34" charset="0"/>
              </a:rPr>
              <a:t>đóng </a:t>
            </a:r>
            <a:r>
              <a:rPr lang="en-US" sz="2200" dirty="0" err="1" smtClean="0">
                <a:latin typeface="Tahoma" pitchFamily="34" charset="0"/>
                <a:cs typeface="Tahoma" pitchFamily="34" charset="0"/>
              </a:rPr>
              <a:t>lớn</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hơn</a:t>
            </a:r>
            <a:endParaRPr lang="en-US" sz="2200" dirty="0" smtClean="0">
              <a:latin typeface="Tahoma" pitchFamily="34" charset="0"/>
              <a:cs typeface="Tahoma" pitchFamily="34" charset="0"/>
            </a:endParaRPr>
          </a:p>
          <a:p>
            <a:pPr>
              <a:lnSpc>
                <a:spcPct val="110000"/>
              </a:lnSpc>
            </a:pPr>
            <a:r>
              <a:rPr lang="en-US" sz="2200" dirty="0">
                <a:latin typeface="Tahoma" pitchFamily="34" charset="0"/>
                <a:cs typeface="Tahoma" pitchFamily="34" charset="0"/>
              </a:rPr>
              <a:t>+ </a:t>
            </a:r>
            <a:r>
              <a:rPr lang="en-US" sz="2200" dirty="0" err="1">
                <a:latin typeface="Tahoma" pitchFamily="34" charset="0"/>
                <a:cs typeface="Tahoma" pitchFamily="34" charset="0"/>
              </a:rPr>
              <a:t>Tổn</a:t>
            </a:r>
            <a:r>
              <a:rPr lang="en-US" sz="2200" dirty="0">
                <a:latin typeface="Tahoma" pitchFamily="34" charset="0"/>
                <a:cs typeface="Tahoma" pitchFamily="34" charset="0"/>
              </a:rPr>
              <a:t> </a:t>
            </a:r>
            <a:r>
              <a:rPr lang="en-US" sz="2200" dirty="0" err="1">
                <a:latin typeface="Tahoma" pitchFamily="34" charset="0"/>
                <a:cs typeface="Tahoma" pitchFamily="34" charset="0"/>
              </a:rPr>
              <a:t>hao</a:t>
            </a:r>
            <a:r>
              <a:rPr lang="en-US" sz="2200" dirty="0">
                <a:latin typeface="Tahoma" pitchFamily="34" charset="0"/>
                <a:cs typeface="Tahoma" pitchFamily="34" charset="0"/>
              </a:rPr>
              <a:t> </a:t>
            </a:r>
            <a:r>
              <a:rPr lang="en-US" sz="2200" dirty="0" err="1">
                <a:latin typeface="Tahoma" pitchFamily="34" charset="0"/>
                <a:cs typeface="Tahoma" pitchFamily="34" charset="0"/>
              </a:rPr>
              <a:t>năng</a:t>
            </a:r>
            <a:r>
              <a:rPr lang="en-US" sz="2200" dirty="0">
                <a:latin typeface="Tahoma" pitchFamily="34" charset="0"/>
                <a:cs typeface="Tahoma" pitchFamily="34" charset="0"/>
              </a:rPr>
              <a:t> </a:t>
            </a:r>
            <a:r>
              <a:rPr lang="en-US" sz="2200" dirty="0" err="1">
                <a:latin typeface="Tahoma" pitchFamily="34" charset="0"/>
                <a:cs typeface="Tahoma" pitchFamily="34" charset="0"/>
              </a:rPr>
              <a:t>lượng</a:t>
            </a:r>
            <a:r>
              <a:rPr lang="en-US" sz="2200" dirty="0">
                <a:latin typeface="Tahoma" pitchFamily="34" charset="0"/>
                <a:cs typeface="Tahoma" pitchFamily="34" charset="0"/>
              </a:rPr>
              <a:t> </a:t>
            </a:r>
            <a:r>
              <a:rPr lang="en-US" sz="2200" dirty="0" err="1" smtClean="0">
                <a:latin typeface="Tahoma" pitchFamily="34" charset="0"/>
                <a:cs typeface="Tahoma" pitchFamily="34" charset="0"/>
              </a:rPr>
              <a:t>lớn</a:t>
            </a:r>
            <a:endParaRPr lang="en-US" sz="2200" dirty="0" smtClean="0">
              <a:latin typeface="Tahoma" pitchFamily="34" charset="0"/>
              <a:cs typeface="Tahoma" pitchFamily="34" charset="0"/>
            </a:endParaRPr>
          </a:p>
          <a:p>
            <a:pPr>
              <a:lnSpc>
                <a:spcPct val="110000"/>
              </a:lnSpc>
            </a:pPr>
            <a:r>
              <a:rPr lang="en-US" sz="2200" dirty="0" smtClean="0">
                <a:latin typeface="Tahoma" pitchFamily="34" charset="0"/>
                <a:cs typeface="Tahoma" pitchFamily="34" charset="0"/>
              </a:rPr>
              <a:t>+ Ô </a:t>
            </a:r>
            <a:r>
              <a:rPr lang="en-US" sz="2200" dirty="0" err="1" smtClean="0">
                <a:latin typeface="Tahoma" pitchFamily="34" charset="0"/>
                <a:cs typeface="Tahoma" pitchFamily="34" charset="0"/>
              </a:rPr>
              <a:t>nhiễm</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môi</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trường</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khí</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thải</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tiếng</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ồn</a:t>
            </a:r>
            <a:r>
              <a:rPr lang="en-US" sz="2200" dirty="0" smtClean="0">
                <a:latin typeface="Tahoma" pitchFamily="34" charset="0"/>
                <a:cs typeface="Tahoma" pitchFamily="34" charset="0"/>
              </a:rPr>
              <a:t>, rung </a:t>
            </a:r>
            <a:r>
              <a:rPr lang="en-US" sz="2200" dirty="0" err="1" smtClean="0">
                <a:latin typeface="Tahoma" pitchFamily="34" charset="0"/>
                <a:cs typeface="Tahoma" pitchFamily="34" charset="0"/>
              </a:rPr>
              <a:t>động</a:t>
            </a:r>
            <a:r>
              <a:rPr lang="en-US" sz="2200" dirty="0" smtClean="0">
                <a:latin typeface="Tahoma" pitchFamily="34" charset="0"/>
                <a:cs typeface="Tahoma" pitchFamily="34" charset="0"/>
              </a:rPr>
              <a:t>)</a:t>
            </a:r>
          </a:p>
          <a:p>
            <a:pPr>
              <a:lnSpc>
                <a:spcPct val="110000"/>
              </a:lnSpc>
            </a:pPr>
            <a:r>
              <a:rPr lang="en-US" sz="2200" dirty="0" smtClean="0">
                <a:latin typeface="Tahoma" pitchFamily="34" charset="0"/>
                <a:cs typeface="Tahoma" pitchFamily="34" charset="0"/>
              </a:rPr>
              <a:t>- </a:t>
            </a:r>
            <a:r>
              <a:rPr lang="en-US" sz="2200" i="1" u="sng" dirty="0" err="1">
                <a:latin typeface="Tahoma" pitchFamily="34" charset="0"/>
                <a:cs typeface="Tahoma" pitchFamily="34" charset="0"/>
              </a:rPr>
              <a:t>Phạm</a:t>
            </a:r>
            <a:r>
              <a:rPr lang="en-US" sz="2200" i="1" u="sng" dirty="0">
                <a:latin typeface="Tahoma" pitchFamily="34" charset="0"/>
                <a:cs typeface="Tahoma" pitchFamily="34" charset="0"/>
              </a:rPr>
              <a:t> vi </a:t>
            </a:r>
            <a:r>
              <a:rPr lang="en-US" sz="2200" i="1" u="sng" dirty="0" err="1" smtClean="0">
                <a:latin typeface="Tahoma" pitchFamily="34" charset="0"/>
                <a:cs typeface="Tahoma" pitchFamily="34" charset="0"/>
              </a:rPr>
              <a:t>sử</a:t>
            </a:r>
            <a:r>
              <a:rPr lang="en-US" sz="2200" i="1" u="sng" dirty="0" smtClean="0">
                <a:latin typeface="Tahoma" pitchFamily="34" charset="0"/>
                <a:cs typeface="Tahoma" pitchFamily="34" charset="0"/>
              </a:rPr>
              <a:t> </a:t>
            </a:r>
            <a:r>
              <a:rPr lang="en-US" sz="2200" i="1" u="sng" dirty="0" err="1">
                <a:latin typeface="Tahoma" pitchFamily="34" charset="0"/>
                <a:cs typeface="Tahoma" pitchFamily="34" charset="0"/>
              </a:rPr>
              <a:t>dụng</a:t>
            </a:r>
            <a:r>
              <a:rPr lang="en-US" sz="2200" dirty="0">
                <a:latin typeface="Tahoma" pitchFamily="34" charset="0"/>
                <a:cs typeface="Tahoma" pitchFamily="34" charset="0"/>
              </a:rPr>
              <a:t>:</a:t>
            </a:r>
          </a:p>
          <a:p>
            <a:pPr>
              <a:lnSpc>
                <a:spcPct val="110000"/>
              </a:lnSpc>
            </a:pPr>
            <a:r>
              <a:rPr lang="en-US" sz="2200" dirty="0" smtClean="0">
                <a:latin typeface="Tahoma" pitchFamily="34" charset="0"/>
                <a:cs typeface="Tahoma" pitchFamily="34" charset="0"/>
              </a:rPr>
              <a:t>+ </a:t>
            </a:r>
            <a:r>
              <a:rPr lang="en-US" sz="2200" dirty="0">
                <a:latin typeface="Tahoma" pitchFamily="34" charset="0"/>
                <a:cs typeface="Tahoma" pitchFamily="34" charset="0"/>
              </a:rPr>
              <a:t>Đ</a:t>
            </a:r>
            <a:r>
              <a:rPr lang="vi-VN" sz="2200" dirty="0">
                <a:latin typeface="Tahoma" pitchFamily="34" charset="0"/>
                <a:cs typeface="Tahoma" pitchFamily="34" charset="0"/>
              </a:rPr>
              <a:t>óng cọc BTCT có kích thước cạnh đến </a:t>
            </a:r>
            <a:r>
              <a:rPr lang="vi-VN" sz="2200" dirty="0" smtClean="0">
                <a:latin typeface="Tahoma" pitchFamily="34" charset="0"/>
                <a:cs typeface="Tahoma" pitchFamily="34" charset="0"/>
              </a:rPr>
              <a:t>45cm</a:t>
            </a:r>
            <a:endParaRPr lang="en-US" sz="2200" dirty="0" smtClean="0">
              <a:latin typeface="Tahoma" pitchFamily="34" charset="0"/>
              <a:cs typeface="Tahoma" pitchFamily="34" charset="0"/>
            </a:endParaRPr>
          </a:p>
          <a:p>
            <a:pPr>
              <a:lnSpc>
                <a:spcPct val="110000"/>
              </a:lnSpc>
            </a:pP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Không</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thích</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hợp</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với</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công</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trình</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sát</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khu</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dân</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cư</a:t>
            </a:r>
            <a:endParaRPr lang="en-US" sz="2200" dirty="0" smtClean="0">
              <a:latin typeface="Tahoma" pitchFamily="34" charset="0"/>
              <a:cs typeface="Tahoma" pitchFamily="34" charset="0"/>
            </a:endParaRPr>
          </a:p>
          <a:p>
            <a:pPr>
              <a:lnSpc>
                <a:spcPct val="110000"/>
              </a:lnSpc>
            </a:pP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Có</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hiệu</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quả</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với</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đất</a:t>
            </a:r>
            <a:r>
              <a:rPr lang="en-US" sz="2200" dirty="0" smtClean="0">
                <a:latin typeface="Tahoma" pitchFamily="34" charset="0"/>
                <a:cs typeface="Tahoma" pitchFamily="34" charset="0"/>
              </a:rPr>
              <a:t> á </a:t>
            </a:r>
            <a:r>
              <a:rPr lang="en-US" sz="2200" dirty="0" err="1" smtClean="0">
                <a:latin typeface="Tahoma" pitchFamily="34" charset="0"/>
                <a:cs typeface="Tahoma" pitchFamily="34" charset="0"/>
              </a:rPr>
              <a:t>sét</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và</a:t>
            </a:r>
            <a:r>
              <a:rPr lang="en-US" sz="2200" dirty="0" smtClean="0">
                <a:latin typeface="Tahoma" pitchFamily="34" charset="0"/>
                <a:cs typeface="Tahoma" pitchFamily="34" charset="0"/>
              </a:rPr>
              <a:t> á </a:t>
            </a:r>
            <a:r>
              <a:rPr lang="en-US" sz="2200" dirty="0" err="1" smtClean="0">
                <a:latin typeface="Tahoma" pitchFamily="34" charset="0"/>
                <a:cs typeface="Tahoma" pitchFamily="34" charset="0"/>
              </a:rPr>
              <a:t>cát</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nhẹ</a:t>
            </a:r>
            <a:r>
              <a:rPr lang="en-US" sz="2200" dirty="0" smtClean="0">
                <a:latin typeface="Tahoma" pitchFamily="34" charset="0"/>
                <a:cs typeface="Tahoma" pitchFamily="34" charset="0"/>
              </a:rPr>
              <a:t>.</a:t>
            </a:r>
            <a:endParaRPr lang="en-US" sz="2200" dirty="0">
              <a:latin typeface="Tahoma" pitchFamily="34" charset="0"/>
              <a:cs typeface="Tahoma" pitchFamily="34" charset="0"/>
            </a:endParaRPr>
          </a:p>
        </p:txBody>
      </p:sp>
      <p:pic>
        <p:nvPicPr>
          <p:cNvPr id="2050" name="Picture 2" descr="D:\MYWORK\HSGD_VUVANNHAN\MAYXAYDUNG\tải xuống (4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66449" y="1066800"/>
            <a:ext cx="2653859" cy="3276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5997191"/>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fade">
                                      <p:cBhvr>
                                        <p:cTn id="12" dur="500"/>
                                        <p:tgtEl>
                                          <p:spTgt spid="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Effect transition="in" filter="fade">
                                      <p:cBhvr>
                                        <p:cTn id="17" dur="500"/>
                                        <p:tgtEl>
                                          <p:spTgt spid="11">
                                            <p:txEl>
                                              <p:pRg st="2" end="2"/>
                                            </p:txEl>
                                          </p:spTgt>
                                        </p:tgtEl>
                                      </p:cBhvr>
                                    </p:animEffect>
                                  </p:childTnLst>
                                </p:cTn>
                              </p:par>
                            </p:childTnLst>
                          </p:cTn>
                        </p:par>
                        <p:par>
                          <p:cTn id="18" fill="hold">
                            <p:stCondLst>
                              <p:cond delay="500"/>
                            </p:stCondLst>
                            <p:childTnLst>
                              <p:par>
                                <p:cTn id="19" presetID="10" presetClass="entr" presetSubtype="0" fill="hold" nodeType="afterEffect">
                                  <p:stCondLst>
                                    <p:cond delay="0"/>
                                  </p:stCondLst>
                                  <p:childTnLst>
                                    <p:set>
                                      <p:cBhvr>
                                        <p:cTn id="20" dur="1" fill="hold">
                                          <p:stCondLst>
                                            <p:cond delay="0"/>
                                          </p:stCondLst>
                                        </p:cTn>
                                        <p:tgtEl>
                                          <p:spTgt spid="11">
                                            <p:txEl>
                                              <p:pRg st="3" end="3"/>
                                            </p:txEl>
                                          </p:spTgt>
                                        </p:tgtEl>
                                        <p:attrNameLst>
                                          <p:attrName>style.visibility</p:attrName>
                                        </p:attrNameLst>
                                      </p:cBhvr>
                                      <p:to>
                                        <p:strVal val="visible"/>
                                      </p:to>
                                    </p:set>
                                    <p:animEffect transition="in" filter="fade">
                                      <p:cBhvr>
                                        <p:cTn id="21" dur="500"/>
                                        <p:tgtEl>
                                          <p:spTgt spid="11">
                                            <p:txEl>
                                              <p:pRg st="3" end="3"/>
                                            </p:txEl>
                                          </p:spTgt>
                                        </p:tgtEl>
                                      </p:cBhvr>
                                    </p:animEffect>
                                  </p:childTnLst>
                                </p:cTn>
                              </p:par>
                            </p:childTnLst>
                          </p:cTn>
                        </p:par>
                        <p:par>
                          <p:cTn id="22" fill="hold">
                            <p:stCondLst>
                              <p:cond delay="1000"/>
                            </p:stCondLst>
                            <p:childTnLst>
                              <p:par>
                                <p:cTn id="23" presetID="10" presetClass="entr" presetSubtype="0" fill="hold" nodeType="afterEffect">
                                  <p:stCondLst>
                                    <p:cond delay="0"/>
                                  </p:stCondLst>
                                  <p:childTnLst>
                                    <p:set>
                                      <p:cBhvr>
                                        <p:cTn id="24" dur="1" fill="hold">
                                          <p:stCondLst>
                                            <p:cond delay="0"/>
                                          </p:stCondLst>
                                        </p:cTn>
                                        <p:tgtEl>
                                          <p:spTgt spid="11">
                                            <p:txEl>
                                              <p:pRg st="4" end="4"/>
                                            </p:txEl>
                                          </p:spTgt>
                                        </p:tgtEl>
                                        <p:attrNameLst>
                                          <p:attrName>style.visibility</p:attrName>
                                        </p:attrNameLst>
                                      </p:cBhvr>
                                      <p:to>
                                        <p:strVal val="visible"/>
                                      </p:to>
                                    </p:set>
                                    <p:animEffect transition="in" filter="fade">
                                      <p:cBhvr>
                                        <p:cTn id="25" dur="500"/>
                                        <p:tgtEl>
                                          <p:spTgt spid="11">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1">
                                            <p:txEl>
                                              <p:pRg st="5" end="5"/>
                                            </p:txEl>
                                          </p:spTgt>
                                        </p:tgtEl>
                                        <p:attrNameLst>
                                          <p:attrName>style.visibility</p:attrName>
                                        </p:attrNameLst>
                                      </p:cBhvr>
                                      <p:to>
                                        <p:strVal val="visible"/>
                                      </p:to>
                                    </p:set>
                                    <p:animEffect transition="in" filter="fade">
                                      <p:cBhvr>
                                        <p:cTn id="30" dur="500"/>
                                        <p:tgtEl>
                                          <p:spTgt spid="11">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1">
                                            <p:txEl>
                                              <p:pRg st="6" end="6"/>
                                            </p:txEl>
                                          </p:spTgt>
                                        </p:tgtEl>
                                        <p:attrNameLst>
                                          <p:attrName>style.visibility</p:attrName>
                                        </p:attrNameLst>
                                      </p:cBhvr>
                                      <p:to>
                                        <p:strVal val="visible"/>
                                      </p:to>
                                    </p:set>
                                    <p:animEffect transition="in" filter="fade">
                                      <p:cBhvr>
                                        <p:cTn id="35" dur="500"/>
                                        <p:tgtEl>
                                          <p:spTgt spid="11">
                                            <p:txEl>
                                              <p:pRg st="6" end="6"/>
                                            </p:txEl>
                                          </p:spTgt>
                                        </p:tgtEl>
                                      </p:cBhvr>
                                    </p:animEffect>
                                  </p:childTnLst>
                                </p:cTn>
                              </p:par>
                            </p:childTnLst>
                          </p:cTn>
                        </p:par>
                        <p:par>
                          <p:cTn id="36" fill="hold">
                            <p:stCondLst>
                              <p:cond delay="500"/>
                            </p:stCondLst>
                            <p:childTnLst>
                              <p:par>
                                <p:cTn id="37" presetID="10" presetClass="entr" presetSubtype="0" fill="hold" nodeType="afterEffect">
                                  <p:stCondLst>
                                    <p:cond delay="0"/>
                                  </p:stCondLst>
                                  <p:childTnLst>
                                    <p:set>
                                      <p:cBhvr>
                                        <p:cTn id="38" dur="1" fill="hold">
                                          <p:stCondLst>
                                            <p:cond delay="0"/>
                                          </p:stCondLst>
                                        </p:cTn>
                                        <p:tgtEl>
                                          <p:spTgt spid="11">
                                            <p:txEl>
                                              <p:pRg st="7" end="7"/>
                                            </p:txEl>
                                          </p:spTgt>
                                        </p:tgtEl>
                                        <p:attrNameLst>
                                          <p:attrName>style.visibility</p:attrName>
                                        </p:attrNameLst>
                                      </p:cBhvr>
                                      <p:to>
                                        <p:strVal val="visible"/>
                                      </p:to>
                                    </p:set>
                                    <p:animEffect transition="in" filter="fade">
                                      <p:cBhvr>
                                        <p:cTn id="39" dur="500"/>
                                        <p:tgtEl>
                                          <p:spTgt spid="11">
                                            <p:txEl>
                                              <p:pRg st="7" end="7"/>
                                            </p:txEl>
                                          </p:spTgt>
                                        </p:tgtEl>
                                      </p:cBhvr>
                                    </p:animEffect>
                                  </p:childTnLst>
                                </p:cTn>
                              </p:par>
                            </p:childTnLst>
                          </p:cTn>
                        </p:par>
                        <p:par>
                          <p:cTn id="40" fill="hold">
                            <p:stCondLst>
                              <p:cond delay="1000"/>
                            </p:stCondLst>
                            <p:childTnLst>
                              <p:par>
                                <p:cTn id="41" presetID="10" presetClass="entr" presetSubtype="0" fill="hold" nodeType="afterEffect">
                                  <p:stCondLst>
                                    <p:cond delay="0"/>
                                  </p:stCondLst>
                                  <p:childTnLst>
                                    <p:set>
                                      <p:cBhvr>
                                        <p:cTn id="42" dur="1" fill="hold">
                                          <p:stCondLst>
                                            <p:cond delay="0"/>
                                          </p:stCondLst>
                                        </p:cTn>
                                        <p:tgtEl>
                                          <p:spTgt spid="11">
                                            <p:txEl>
                                              <p:pRg st="8" end="8"/>
                                            </p:txEl>
                                          </p:spTgt>
                                        </p:tgtEl>
                                        <p:attrNameLst>
                                          <p:attrName>style.visibility</p:attrName>
                                        </p:attrNameLst>
                                      </p:cBhvr>
                                      <p:to>
                                        <p:strVal val="visible"/>
                                      </p:to>
                                    </p:set>
                                    <p:animEffect transition="in" filter="fade">
                                      <p:cBhvr>
                                        <p:cTn id="43" dur="500"/>
                                        <p:tgtEl>
                                          <p:spTgt spid="11">
                                            <p:txEl>
                                              <p:pRg st="8" end="8"/>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11">
                                            <p:txEl>
                                              <p:pRg st="9" end="9"/>
                                            </p:txEl>
                                          </p:spTgt>
                                        </p:tgtEl>
                                        <p:attrNameLst>
                                          <p:attrName>style.visibility</p:attrName>
                                        </p:attrNameLst>
                                      </p:cBhvr>
                                      <p:to>
                                        <p:strVal val="visible"/>
                                      </p:to>
                                    </p:set>
                                    <p:animEffect transition="in" filter="fade">
                                      <p:cBhvr>
                                        <p:cTn id="48" dur="500"/>
                                        <p:tgtEl>
                                          <p:spTgt spid="11">
                                            <p:txEl>
                                              <p:pRg st="9" end="9"/>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11">
                                            <p:txEl>
                                              <p:pRg st="10" end="10"/>
                                            </p:txEl>
                                          </p:spTgt>
                                        </p:tgtEl>
                                        <p:attrNameLst>
                                          <p:attrName>style.visibility</p:attrName>
                                        </p:attrNameLst>
                                      </p:cBhvr>
                                      <p:to>
                                        <p:strVal val="visible"/>
                                      </p:to>
                                    </p:set>
                                    <p:animEffect transition="in" filter="fade">
                                      <p:cBhvr>
                                        <p:cTn id="53" dur="500"/>
                                        <p:tgtEl>
                                          <p:spTgt spid="11">
                                            <p:txEl>
                                              <p:pRg st="10" end="10"/>
                                            </p:txEl>
                                          </p:spTgt>
                                        </p:tgtEl>
                                      </p:cBhvr>
                                    </p:animEffect>
                                  </p:childTnLst>
                                </p:cTn>
                              </p:par>
                            </p:childTnLst>
                          </p:cTn>
                        </p:par>
                        <p:par>
                          <p:cTn id="54" fill="hold">
                            <p:stCondLst>
                              <p:cond delay="500"/>
                            </p:stCondLst>
                            <p:childTnLst>
                              <p:par>
                                <p:cTn id="55" presetID="10" presetClass="entr" presetSubtype="0" fill="hold" nodeType="afterEffect">
                                  <p:stCondLst>
                                    <p:cond delay="0"/>
                                  </p:stCondLst>
                                  <p:childTnLst>
                                    <p:set>
                                      <p:cBhvr>
                                        <p:cTn id="56" dur="1" fill="hold">
                                          <p:stCondLst>
                                            <p:cond delay="0"/>
                                          </p:stCondLst>
                                        </p:cTn>
                                        <p:tgtEl>
                                          <p:spTgt spid="11">
                                            <p:txEl>
                                              <p:pRg st="11" end="11"/>
                                            </p:txEl>
                                          </p:spTgt>
                                        </p:tgtEl>
                                        <p:attrNameLst>
                                          <p:attrName>style.visibility</p:attrName>
                                        </p:attrNameLst>
                                      </p:cBhvr>
                                      <p:to>
                                        <p:strVal val="visible"/>
                                      </p:to>
                                    </p:set>
                                    <p:animEffect transition="in" filter="fade">
                                      <p:cBhvr>
                                        <p:cTn id="57" dur="500"/>
                                        <p:tgtEl>
                                          <p:spTgt spid="11">
                                            <p:txEl>
                                              <p:pRg st="11" end="11"/>
                                            </p:txEl>
                                          </p:spTgt>
                                        </p:tgtEl>
                                      </p:cBhvr>
                                    </p:animEffect>
                                  </p:childTnLst>
                                </p:cTn>
                              </p:par>
                            </p:childTnLst>
                          </p:cTn>
                        </p:par>
                        <p:par>
                          <p:cTn id="58" fill="hold">
                            <p:stCondLst>
                              <p:cond delay="1000"/>
                            </p:stCondLst>
                            <p:childTnLst>
                              <p:par>
                                <p:cTn id="59" presetID="10" presetClass="entr" presetSubtype="0" fill="hold" nodeType="afterEffect">
                                  <p:stCondLst>
                                    <p:cond delay="0"/>
                                  </p:stCondLst>
                                  <p:childTnLst>
                                    <p:set>
                                      <p:cBhvr>
                                        <p:cTn id="60" dur="1" fill="hold">
                                          <p:stCondLst>
                                            <p:cond delay="0"/>
                                          </p:stCondLst>
                                        </p:cTn>
                                        <p:tgtEl>
                                          <p:spTgt spid="11">
                                            <p:txEl>
                                              <p:pRg st="12" end="12"/>
                                            </p:txEl>
                                          </p:spTgt>
                                        </p:tgtEl>
                                        <p:attrNameLst>
                                          <p:attrName>style.visibility</p:attrName>
                                        </p:attrNameLst>
                                      </p:cBhvr>
                                      <p:to>
                                        <p:strVal val="visible"/>
                                      </p:to>
                                    </p:set>
                                    <p:animEffect transition="in" filter="fade">
                                      <p:cBhvr>
                                        <p:cTn id="61" dur="500"/>
                                        <p:tgtEl>
                                          <p:spTgt spid="11">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0" y="0"/>
            <a:ext cx="9144000" cy="659130"/>
          </a:xfrm>
          <a:custGeom>
            <a:avLst/>
            <a:gdLst/>
            <a:ahLst/>
            <a:cxnLst/>
            <a:rect l="l" t="t" r="r" b="b"/>
            <a:pathLst>
              <a:path w="9144000" h="659130">
                <a:moveTo>
                  <a:pt x="24384" y="633984"/>
                </a:moveTo>
                <a:lnTo>
                  <a:pt x="24384" y="0"/>
                </a:lnTo>
                <a:lnTo>
                  <a:pt x="0" y="0"/>
                </a:lnTo>
                <a:lnTo>
                  <a:pt x="0" y="655129"/>
                </a:lnTo>
                <a:lnTo>
                  <a:pt x="4572" y="659130"/>
                </a:lnTo>
                <a:lnTo>
                  <a:pt x="11430" y="659130"/>
                </a:lnTo>
                <a:lnTo>
                  <a:pt x="11430" y="633984"/>
                </a:lnTo>
                <a:lnTo>
                  <a:pt x="24384" y="633984"/>
                </a:lnTo>
                <a:close/>
              </a:path>
              <a:path w="9144000" h="659130">
                <a:moveTo>
                  <a:pt x="9133332" y="633984"/>
                </a:moveTo>
                <a:lnTo>
                  <a:pt x="11430" y="633984"/>
                </a:lnTo>
                <a:lnTo>
                  <a:pt x="24384" y="646176"/>
                </a:lnTo>
                <a:lnTo>
                  <a:pt x="24384" y="659130"/>
                </a:lnTo>
                <a:lnTo>
                  <a:pt x="9120378" y="659130"/>
                </a:lnTo>
                <a:lnTo>
                  <a:pt x="9120378" y="646176"/>
                </a:lnTo>
                <a:lnTo>
                  <a:pt x="9133332" y="633984"/>
                </a:lnTo>
                <a:close/>
              </a:path>
              <a:path w="9144000" h="659130">
                <a:moveTo>
                  <a:pt x="24384" y="659130"/>
                </a:moveTo>
                <a:lnTo>
                  <a:pt x="24384" y="646176"/>
                </a:lnTo>
                <a:lnTo>
                  <a:pt x="11430" y="633984"/>
                </a:lnTo>
                <a:lnTo>
                  <a:pt x="11430" y="659130"/>
                </a:lnTo>
                <a:lnTo>
                  <a:pt x="24384" y="659130"/>
                </a:lnTo>
                <a:close/>
              </a:path>
              <a:path w="9144000" h="659130">
                <a:moveTo>
                  <a:pt x="9144000" y="655796"/>
                </a:moveTo>
                <a:lnTo>
                  <a:pt x="9144000" y="0"/>
                </a:lnTo>
                <a:lnTo>
                  <a:pt x="9120378" y="0"/>
                </a:lnTo>
                <a:lnTo>
                  <a:pt x="9120378" y="633984"/>
                </a:lnTo>
                <a:lnTo>
                  <a:pt x="9133332" y="633984"/>
                </a:lnTo>
                <a:lnTo>
                  <a:pt x="9133332" y="659130"/>
                </a:lnTo>
                <a:lnTo>
                  <a:pt x="9140190" y="659130"/>
                </a:lnTo>
                <a:lnTo>
                  <a:pt x="9144000" y="655796"/>
                </a:lnTo>
                <a:close/>
              </a:path>
              <a:path w="9144000" h="659130">
                <a:moveTo>
                  <a:pt x="9133332" y="659130"/>
                </a:moveTo>
                <a:lnTo>
                  <a:pt x="9133332" y="633984"/>
                </a:lnTo>
                <a:lnTo>
                  <a:pt x="9120378" y="646176"/>
                </a:lnTo>
                <a:lnTo>
                  <a:pt x="9120378" y="659130"/>
                </a:lnTo>
                <a:lnTo>
                  <a:pt x="9133332" y="659130"/>
                </a:lnTo>
                <a:close/>
              </a:path>
            </a:pathLst>
          </a:custGeom>
          <a:solidFill>
            <a:srgbClr val="FFFFFF"/>
          </a:solidFill>
        </p:spPr>
        <p:txBody>
          <a:bodyPr wrap="square" lIns="0" tIns="0" rIns="0" bIns="0" rtlCol="0"/>
          <a:lstStyle/>
          <a:p>
            <a:endParaRPr dirty="0"/>
          </a:p>
        </p:txBody>
      </p:sp>
      <p:sp>
        <p:nvSpPr>
          <p:cNvPr id="5" name="object 5"/>
          <p:cNvSpPr/>
          <p:nvPr/>
        </p:nvSpPr>
        <p:spPr>
          <a:xfrm>
            <a:off x="533400" y="6249542"/>
            <a:ext cx="3505200" cy="0"/>
          </a:xfrm>
          <a:custGeom>
            <a:avLst/>
            <a:gdLst/>
            <a:ahLst/>
            <a:cxnLst/>
            <a:rect l="l" t="t" r="r" b="b"/>
            <a:pathLst>
              <a:path w="3505200">
                <a:moveTo>
                  <a:pt x="0" y="0"/>
                </a:moveTo>
                <a:lnTo>
                  <a:pt x="3505200" y="0"/>
                </a:lnTo>
              </a:path>
            </a:pathLst>
          </a:custGeom>
          <a:ln w="14477">
            <a:solidFill>
              <a:srgbClr val="006666"/>
            </a:solidFill>
          </a:ln>
        </p:spPr>
        <p:txBody>
          <a:bodyPr wrap="square" lIns="0" tIns="0" rIns="0" bIns="0" rtlCol="0"/>
          <a:lstStyle/>
          <a:p>
            <a:endParaRPr dirty="0"/>
          </a:p>
        </p:txBody>
      </p:sp>
      <p:sp>
        <p:nvSpPr>
          <p:cNvPr id="8" name="object 8"/>
          <p:cNvSpPr txBox="1">
            <a:spLocks noGrp="1"/>
          </p:cNvSpPr>
          <p:nvPr>
            <p:ph type="ftr" sz="quarter" idx="5"/>
          </p:nvPr>
        </p:nvSpPr>
        <p:spPr>
          <a:xfrm>
            <a:off x="304800" y="6386127"/>
            <a:ext cx="4340697" cy="192360"/>
          </a:xfrm>
          <a:prstGeom prst="rect">
            <a:avLst/>
          </a:prstGeom>
        </p:spPr>
        <p:txBody>
          <a:bodyPr vert="horz" wrap="square" lIns="0" tIns="0" rIns="0" bIns="0" rtlCol="0">
            <a:spAutoFit/>
          </a:bodyPr>
          <a:lstStyle/>
          <a:p>
            <a:pPr marL="12700">
              <a:lnSpc>
                <a:spcPts val="1505"/>
              </a:lnSpc>
            </a:pPr>
            <a:r>
              <a:rPr sz="1800" spc="-5" dirty="0" err="1" smtClean="0"/>
              <a:t>Chương</a:t>
            </a:r>
            <a:r>
              <a:rPr sz="1800" spc="-5" dirty="0" smtClean="0"/>
              <a:t> </a:t>
            </a:r>
            <a:r>
              <a:rPr sz="1800" spc="-45" dirty="0" smtClean="0"/>
              <a:t>I</a:t>
            </a:r>
            <a:r>
              <a:rPr lang="en-US" sz="1800" spc="-45" dirty="0"/>
              <a:t>V</a:t>
            </a:r>
            <a:r>
              <a:rPr sz="1800" spc="-45" dirty="0" smtClean="0"/>
              <a:t>: </a:t>
            </a:r>
            <a:r>
              <a:rPr lang="en-US" sz="1800" spc="-5" dirty="0" err="1" smtClean="0"/>
              <a:t>Máy</a:t>
            </a:r>
            <a:r>
              <a:rPr lang="en-US" sz="1800" spc="-5" dirty="0" smtClean="0"/>
              <a:t> </a:t>
            </a:r>
            <a:r>
              <a:rPr lang="en-US" sz="1800" spc="-5" dirty="0" err="1" smtClean="0"/>
              <a:t>thi</a:t>
            </a:r>
            <a:r>
              <a:rPr lang="en-US" sz="1800" spc="-5" dirty="0" smtClean="0"/>
              <a:t> </a:t>
            </a:r>
            <a:r>
              <a:rPr lang="en-US" sz="1800" spc="-5" dirty="0" err="1" smtClean="0"/>
              <a:t>công</a:t>
            </a:r>
            <a:r>
              <a:rPr lang="en-US" sz="1800" spc="-5" dirty="0" smtClean="0"/>
              <a:t> </a:t>
            </a:r>
            <a:r>
              <a:rPr lang="en-US" sz="1800" spc="-5" dirty="0" err="1" smtClean="0"/>
              <a:t>cọc</a:t>
            </a:r>
            <a:endParaRPr sz="1800" spc="-5" dirty="0"/>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25400">
              <a:lnSpc>
                <a:spcPts val="1505"/>
              </a:lnSpc>
            </a:pPr>
            <a:fld id="{81D60167-4931-47E6-BA6A-407CBD079E47}" type="slidenum">
              <a:rPr spc="-5" dirty="0"/>
              <a:t>6</a:t>
            </a:fld>
            <a:endParaRPr spc="-5" dirty="0"/>
          </a:p>
        </p:txBody>
      </p:sp>
      <p:sp>
        <p:nvSpPr>
          <p:cNvPr id="10" name="Title 9"/>
          <p:cNvSpPr>
            <a:spLocks noGrp="1"/>
          </p:cNvSpPr>
          <p:nvPr>
            <p:ph type="title"/>
          </p:nvPr>
        </p:nvSpPr>
        <p:spPr>
          <a:xfrm>
            <a:off x="383540" y="228600"/>
            <a:ext cx="8376919" cy="307777"/>
          </a:xfrm>
        </p:spPr>
        <p:txBody>
          <a:bodyPr/>
          <a:lstStyle/>
          <a:p>
            <a:r>
              <a:rPr lang="en-US" sz="2000" i="1" dirty="0" smtClean="0">
                <a:latin typeface="Times New Roman" pitchFamily="18" charset="0"/>
                <a:cs typeface="Times New Roman" pitchFamily="18" charset="0"/>
              </a:rPr>
              <a:t>MÁY XÂY DỰNG</a:t>
            </a:r>
            <a:endParaRPr lang="en-US" sz="2000" i="1" dirty="0">
              <a:latin typeface="Times New Roman" pitchFamily="18" charset="0"/>
              <a:cs typeface="Times New Roman" pitchFamily="18" charset="0"/>
            </a:endParaRPr>
          </a:p>
        </p:txBody>
      </p:sp>
      <p:sp>
        <p:nvSpPr>
          <p:cNvPr id="11" name="object 7"/>
          <p:cNvSpPr txBox="1"/>
          <p:nvPr/>
        </p:nvSpPr>
        <p:spPr>
          <a:xfrm>
            <a:off x="384175" y="685800"/>
            <a:ext cx="6016625" cy="3606115"/>
          </a:xfrm>
          <a:prstGeom prst="rect">
            <a:avLst/>
          </a:prstGeom>
        </p:spPr>
        <p:txBody>
          <a:bodyPr vert="horz" wrap="square" lIns="0" tIns="0" rIns="0" bIns="0" rtlCol="0">
            <a:spAutoFit/>
          </a:bodyPr>
          <a:lstStyle/>
          <a:p>
            <a:r>
              <a:rPr lang="en-US" sz="2100" b="1" dirty="0" smtClean="0">
                <a:latin typeface="Tahoma" pitchFamily="34" charset="0"/>
                <a:cs typeface="Tahoma" pitchFamily="34" charset="0"/>
              </a:rPr>
              <a:t>* </a:t>
            </a:r>
            <a:r>
              <a:rPr lang="en-US" sz="2100" b="1" dirty="0" err="1" smtClean="0">
                <a:latin typeface="Tahoma" pitchFamily="34" charset="0"/>
                <a:cs typeface="Tahoma" pitchFamily="34" charset="0"/>
              </a:rPr>
              <a:t>Búa</a:t>
            </a:r>
            <a:r>
              <a:rPr lang="en-US" sz="2100" b="1" dirty="0" smtClean="0">
                <a:latin typeface="Tahoma" pitchFamily="34" charset="0"/>
                <a:cs typeface="Tahoma" pitchFamily="34" charset="0"/>
              </a:rPr>
              <a:t> </a:t>
            </a:r>
            <a:r>
              <a:rPr lang="en-US" sz="2100" b="1" dirty="0" err="1" smtClean="0">
                <a:latin typeface="Tahoma" pitchFamily="34" charset="0"/>
                <a:cs typeface="Tahoma" pitchFamily="34" charset="0"/>
              </a:rPr>
              <a:t>Hơi</a:t>
            </a:r>
            <a:r>
              <a:rPr lang="en-US" sz="2100" b="1" dirty="0" smtClean="0">
                <a:latin typeface="Tahoma" pitchFamily="34" charset="0"/>
                <a:cs typeface="Tahoma" pitchFamily="34" charset="0"/>
              </a:rPr>
              <a:t> – </a:t>
            </a:r>
            <a:r>
              <a:rPr lang="en-US" sz="2100" b="1" dirty="0" err="1" smtClean="0">
                <a:latin typeface="Tahoma" pitchFamily="34" charset="0"/>
                <a:cs typeface="Tahoma" pitchFamily="34" charset="0"/>
              </a:rPr>
              <a:t>Búa</a:t>
            </a:r>
            <a:r>
              <a:rPr lang="en-US" sz="2100" b="1" dirty="0" smtClean="0">
                <a:latin typeface="Tahoma" pitchFamily="34" charset="0"/>
                <a:cs typeface="Tahoma" pitchFamily="34" charset="0"/>
              </a:rPr>
              <a:t> </a:t>
            </a:r>
            <a:r>
              <a:rPr lang="en-US" sz="2100" b="1" dirty="0" err="1" smtClean="0">
                <a:latin typeface="Tahoma" pitchFamily="34" charset="0"/>
                <a:cs typeface="Tahoma" pitchFamily="34" charset="0"/>
              </a:rPr>
              <a:t>thủy</a:t>
            </a:r>
            <a:r>
              <a:rPr lang="en-US" sz="2100" b="1" dirty="0" smtClean="0">
                <a:latin typeface="Tahoma" pitchFamily="34" charset="0"/>
                <a:cs typeface="Tahoma" pitchFamily="34" charset="0"/>
              </a:rPr>
              <a:t> </a:t>
            </a:r>
            <a:r>
              <a:rPr lang="en-US" sz="2100" b="1" dirty="0" err="1" smtClean="0">
                <a:latin typeface="Tahoma" pitchFamily="34" charset="0"/>
                <a:cs typeface="Tahoma" pitchFamily="34" charset="0"/>
              </a:rPr>
              <a:t>lực</a:t>
            </a:r>
            <a:r>
              <a:rPr lang="en-US" sz="2100" b="1" dirty="0" smtClean="0">
                <a:latin typeface="Tahoma" pitchFamily="34" charset="0"/>
                <a:cs typeface="Tahoma" pitchFamily="34" charset="0"/>
              </a:rPr>
              <a:t>:</a:t>
            </a:r>
          </a:p>
          <a:p>
            <a:r>
              <a:rPr lang="en-US" sz="2100" dirty="0" smtClean="0">
                <a:latin typeface="Tahoma" pitchFamily="34" charset="0"/>
                <a:cs typeface="Tahoma" pitchFamily="34" charset="0"/>
              </a:rPr>
              <a:t>- </a:t>
            </a:r>
            <a:r>
              <a:rPr lang="en-US" sz="2100" i="1" u="sng" dirty="0" err="1" smtClean="0">
                <a:latin typeface="Tahoma" pitchFamily="34" charset="0"/>
                <a:cs typeface="Tahoma" pitchFamily="34" charset="0"/>
              </a:rPr>
              <a:t>Phân</a:t>
            </a:r>
            <a:r>
              <a:rPr lang="en-US" sz="2100" i="1" u="sng" dirty="0" smtClean="0">
                <a:latin typeface="Tahoma" pitchFamily="34" charset="0"/>
                <a:cs typeface="Tahoma" pitchFamily="34" charset="0"/>
              </a:rPr>
              <a:t> </a:t>
            </a:r>
            <a:r>
              <a:rPr lang="en-US" sz="2100" i="1" u="sng" dirty="0" err="1" smtClean="0">
                <a:latin typeface="Tahoma" pitchFamily="34" charset="0"/>
                <a:cs typeface="Tahoma" pitchFamily="34" charset="0"/>
              </a:rPr>
              <a:t>loại</a:t>
            </a:r>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Búa</a:t>
            </a:r>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đơn</a:t>
            </a:r>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động</a:t>
            </a:r>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và</a:t>
            </a:r>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búa</a:t>
            </a:r>
            <a:r>
              <a:rPr lang="en-US" sz="2100" dirty="0" smtClean="0">
                <a:latin typeface="Tahoma" pitchFamily="34" charset="0"/>
                <a:cs typeface="Tahoma" pitchFamily="34" charset="0"/>
              </a:rPr>
              <a:t> song </a:t>
            </a:r>
            <a:r>
              <a:rPr lang="en-US" sz="2100" dirty="0" err="1" smtClean="0">
                <a:latin typeface="Tahoma" pitchFamily="34" charset="0"/>
                <a:cs typeface="Tahoma" pitchFamily="34" charset="0"/>
              </a:rPr>
              <a:t>động</a:t>
            </a:r>
            <a:endParaRPr lang="en-US" sz="2100" dirty="0" smtClean="0">
              <a:latin typeface="Tahoma" pitchFamily="34" charset="0"/>
              <a:cs typeface="Tahoma" pitchFamily="34" charset="0"/>
            </a:endParaRPr>
          </a:p>
          <a:p>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Cấu</a:t>
            </a:r>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tạo</a:t>
            </a:r>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và</a:t>
            </a:r>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nguyên</a:t>
            </a:r>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lý</a:t>
            </a:r>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hoạt</a:t>
            </a:r>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động</a:t>
            </a:r>
            <a:r>
              <a:rPr lang="en-US" sz="2100" dirty="0" smtClean="0">
                <a:latin typeface="Tahoma" pitchFamily="34" charset="0"/>
                <a:cs typeface="Tahoma" pitchFamily="34" charset="0"/>
              </a:rPr>
              <a:t>:</a:t>
            </a:r>
          </a:p>
          <a:p>
            <a:r>
              <a:rPr lang="en-US" sz="2100" dirty="0" smtClean="0">
                <a:latin typeface="Tahoma" pitchFamily="34" charset="0"/>
                <a:cs typeface="Tahoma" pitchFamily="34" charset="0"/>
              </a:rPr>
              <a:t>+ </a:t>
            </a:r>
            <a:r>
              <a:rPr lang="vi-VN" sz="2100" dirty="0" smtClean="0">
                <a:latin typeface="Tahoma" pitchFamily="34" charset="0"/>
                <a:cs typeface="Tahoma" pitchFamily="34" charset="0"/>
              </a:rPr>
              <a:t>Trọng </a:t>
            </a:r>
            <a:r>
              <a:rPr lang="vi-VN" sz="2100" dirty="0">
                <a:latin typeface="Tahoma" pitchFamily="34" charset="0"/>
                <a:cs typeface="Tahoma" pitchFamily="34" charset="0"/>
              </a:rPr>
              <a:t>lượng búa là </a:t>
            </a:r>
            <a:r>
              <a:rPr lang="en-US" sz="2100" dirty="0" smtClean="0">
                <a:latin typeface="Tahoma" pitchFamily="34" charset="0"/>
                <a:cs typeface="Tahoma" pitchFamily="34" charset="0"/>
              </a:rPr>
              <a:t>1.0</a:t>
            </a:r>
            <a:r>
              <a:rPr lang="vi-VN" sz="2100" dirty="0" smtClean="0">
                <a:latin typeface="Tahoma" pitchFamily="34" charset="0"/>
                <a:cs typeface="Tahoma" pitchFamily="34" charset="0"/>
              </a:rPr>
              <a:t>÷ </a:t>
            </a:r>
            <a:r>
              <a:rPr lang="en-US" sz="2100" dirty="0" smtClean="0">
                <a:latin typeface="Tahoma" pitchFamily="34" charset="0"/>
                <a:cs typeface="Tahoma" pitchFamily="34" charset="0"/>
              </a:rPr>
              <a:t>15T</a:t>
            </a:r>
          </a:p>
          <a:p>
            <a:pPr algn="just"/>
            <a:r>
              <a:rPr lang="en-US" sz="2100" dirty="0" smtClean="0">
                <a:latin typeface="Tahoma" pitchFamily="34" charset="0"/>
                <a:cs typeface="Tahoma" pitchFamily="34" charset="0"/>
              </a:rPr>
              <a:t>+ D</a:t>
            </a:r>
            <a:r>
              <a:rPr lang="vi-VN" sz="2100" dirty="0" smtClean="0">
                <a:latin typeface="Tahoma" pitchFamily="34" charset="0"/>
                <a:cs typeface="Tahoma" pitchFamily="34" charset="0"/>
              </a:rPr>
              <a:t>ùng </a:t>
            </a:r>
            <a:r>
              <a:rPr lang="vi-VN" sz="2100" dirty="0">
                <a:latin typeface="Tahoma" pitchFamily="34" charset="0"/>
                <a:cs typeface="Tahoma" pitchFamily="34" charset="0"/>
              </a:rPr>
              <a:t>hơi nước hoặc khí ép để nâng </a:t>
            </a:r>
            <a:r>
              <a:rPr lang="en-US" sz="2100" dirty="0" err="1" smtClean="0">
                <a:latin typeface="Tahoma" pitchFamily="34" charset="0"/>
                <a:cs typeface="Tahoma" pitchFamily="34" charset="0"/>
              </a:rPr>
              <a:t>búa</a:t>
            </a:r>
            <a:r>
              <a:rPr lang="vi-VN" sz="2100" dirty="0" smtClean="0">
                <a:latin typeface="Tahoma" pitchFamily="34" charset="0"/>
                <a:cs typeface="Tahoma" pitchFamily="34" charset="0"/>
              </a:rPr>
              <a:t> </a:t>
            </a:r>
            <a:r>
              <a:rPr lang="vi-VN" sz="2100" dirty="0">
                <a:latin typeface="Tahoma" pitchFamily="34" charset="0"/>
                <a:cs typeface="Tahoma" pitchFamily="34" charset="0"/>
              </a:rPr>
              <a:t>lên cao và rơi xuống đập vào cọc</a:t>
            </a:r>
            <a:endParaRPr lang="en-US" sz="2100" dirty="0" smtClean="0">
              <a:latin typeface="Tahoma" pitchFamily="34" charset="0"/>
              <a:cs typeface="Tahoma" pitchFamily="34" charset="0"/>
            </a:endParaRPr>
          </a:p>
          <a:p>
            <a:pPr algn="just"/>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Tốc</a:t>
            </a:r>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độ</a:t>
            </a:r>
            <a:r>
              <a:rPr lang="en-US" sz="2100" dirty="0" smtClean="0">
                <a:latin typeface="Tahoma" pitchFamily="34" charset="0"/>
                <a:cs typeface="Tahoma" pitchFamily="34" charset="0"/>
              </a:rPr>
              <a:t> </a:t>
            </a:r>
            <a:r>
              <a:rPr lang="vi-VN" sz="2100" dirty="0" smtClean="0">
                <a:latin typeface="Tahoma" pitchFamily="34" charset="0"/>
                <a:cs typeface="Tahoma" pitchFamily="34" charset="0"/>
              </a:rPr>
              <a:t>đóng</a:t>
            </a:r>
            <a:r>
              <a:rPr lang="en-US" sz="2100" dirty="0" smtClean="0">
                <a:latin typeface="Tahoma" pitchFamily="34" charset="0"/>
                <a:cs typeface="Tahoma" pitchFamily="34" charset="0"/>
              </a:rPr>
              <a:t>: 2</a:t>
            </a:r>
            <a:r>
              <a:rPr lang="vi-VN" sz="2100" dirty="0" smtClean="0">
                <a:latin typeface="Tahoma" pitchFamily="34" charset="0"/>
                <a:cs typeface="Tahoma" pitchFamily="34" charset="0"/>
              </a:rPr>
              <a:t>5÷</a:t>
            </a:r>
            <a:r>
              <a:rPr lang="en-US" sz="2100" dirty="0" smtClean="0">
                <a:latin typeface="Tahoma" pitchFamily="34" charset="0"/>
                <a:cs typeface="Tahoma" pitchFamily="34" charset="0"/>
              </a:rPr>
              <a:t>3</a:t>
            </a:r>
            <a:r>
              <a:rPr lang="vi-VN" sz="2100" dirty="0" smtClean="0">
                <a:latin typeface="Tahoma" pitchFamily="34" charset="0"/>
                <a:cs typeface="Tahoma" pitchFamily="34" charset="0"/>
              </a:rPr>
              <a:t>0</a:t>
            </a:r>
            <a:r>
              <a:rPr lang="en-US" sz="2100" dirty="0" smtClean="0">
                <a:latin typeface="Tahoma" pitchFamily="34" charset="0"/>
                <a:cs typeface="Tahoma" pitchFamily="34" charset="0"/>
              </a:rPr>
              <a:t> </a:t>
            </a:r>
            <a:r>
              <a:rPr lang="en-US" sz="2100" dirty="0">
                <a:latin typeface="Tahoma" pitchFamily="34" charset="0"/>
                <a:cs typeface="Tahoma" pitchFamily="34" charset="0"/>
              </a:rPr>
              <a:t>(100-200</a:t>
            </a:r>
            <a:r>
              <a:rPr lang="en-US" sz="2100" dirty="0" smtClean="0">
                <a:latin typeface="Tahoma" pitchFamily="34" charset="0"/>
                <a:cs typeface="Tahoma" pitchFamily="34" charset="0"/>
              </a:rPr>
              <a:t>)</a:t>
            </a:r>
            <a:r>
              <a:rPr lang="vi-VN" sz="2100" dirty="0" smtClean="0">
                <a:latin typeface="Tahoma" pitchFamily="34" charset="0"/>
                <a:cs typeface="Tahoma" pitchFamily="34" charset="0"/>
              </a:rPr>
              <a:t> nhát</a:t>
            </a:r>
            <a:r>
              <a:rPr lang="en-US" sz="2100" dirty="0" smtClean="0">
                <a:latin typeface="Tahoma" pitchFamily="34" charset="0"/>
                <a:cs typeface="Tahoma" pitchFamily="34" charset="0"/>
              </a:rPr>
              <a:t>/</a:t>
            </a:r>
            <a:r>
              <a:rPr lang="en-US" sz="2100" dirty="0" err="1" smtClean="0">
                <a:latin typeface="Tahoma" pitchFamily="34" charset="0"/>
                <a:cs typeface="Tahoma" pitchFamily="34" charset="0"/>
              </a:rPr>
              <a:t>phút</a:t>
            </a:r>
            <a:r>
              <a:rPr lang="en-US" sz="2100" dirty="0" smtClean="0">
                <a:latin typeface="Tahoma" pitchFamily="34" charset="0"/>
                <a:cs typeface="Tahoma" pitchFamily="34" charset="0"/>
              </a:rPr>
              <a:t> </a:t>
            </a:r>
          </a:p>
          <a:p>
            <a:pPr algn="just">
              <a:spcBef>
                <a:spcPts val="400"/>
              </a:spcBef>
            </a:pPr>
            <a:r>
              <a:rPr lang="en-US" sz="2100" dirty="0" smtClean="0">
                <a:latin typeface="Tahoma" pitchFamily="34" charset="0"/>
                <a:cs typeface="Tahoma" pitchFamily="34" charset="0"/>
              </a:rPr>
              <a:t>- </a:t>
            </a:r>
            <a:r>
              <a:rPr lang="en-US" sz="2100" i="1" u="sng" dirty="0" err="1" smtClean="0">
                <a:latin typeface="Tahoma" pitchFamily="34" charset="0"/>
                <a:cs typeface="Tahoma" pitchFamily="34" charset="0"/>
              </a:rPr>
              <a:t>Ưu</a:t>
            </a:r>
            <a:r>
              <a:rPr lang="en-US" sz="2100" i="1" u="sng" dirty="0" smtClean="0">
                <a:latin typeface="Tahoma" pitchFamily="34" charset="0"/>
                <a:cs typeface="Tahoma" pitchFamily="34" charset="0"/>
              </a:rPr>
              <a:t> – </a:t>
            </a:r>
            <a:r>
              <a:rPr lang="en-US" sz="2100" i="1" u="sng" dirty="0" err="1" smtClean="0">
                <a:latin typeface="Tahoma" pitchFamily="34" charset="0"/>
                <a:cs typeface="Tahoma" pitchFamily="34" charset="0"/>
              </a:rPr>
              <a:t>nhược</a:t>
            </a:r>
            <a:r>
              <a:rPr lang="en-US" sz="2100" i="1" u="sng" dirty="0" smtClean="0">
                <a:latin typeface="Tahoma" pitchFamily="34" charset="0"/>
                <a:cs typeface="Tahoma" pitchFamily="34" charset="0"/>
              </a:rPr>
              <a:t> </a:t>
            </a:r>
            <a:r>
              <a:rPr lang="en-US" sz="2100" i="1" u="sng" dirty="0" err="1" smtClean="0">
                <a:latin typeface="Tahoma" pitchFamily="34" charset="0"/>
                <a:cs typeface="Tahoma" pitchFamily="34" charset="0"/>
              </a:rPr>
              <a:t>điểm</a:t>
            </a:r>
            <a:r>
              <a:rPr lang="en-US" sz="2100" dirty="0" smtClean="0">
                <a:latin typeface="Tahoma" pitchFamily="34" charset="0"/>
                <a:cs typeface="Tahoma" pitchFamily="34" charset="0"/>
              </a:rPr>
              <a:t>:</a:t>
            </a:r>
          </a:p>
          <a:p>
            <a:r>
              <a:rPr lang="en-US" sz="2100" dirty="0" smtClean="0">
                <a:latin typeface="Tahoma" pitchFamily="34" charset="0"/>
                <a:cs typeface="Tahoma" pitchFamily="34" charset="0"/>
              </a:rPr>
              <a:t>+ </a:t>
            </a:r>
            <a:r>
              <a:rPr lang="vi-VN" sz="2100" dirty="0" smtClean="0">
                <a:latin typeface="Tahoma" pitchFamily="34" charset="0"/>
                <a:cs typeface="Tahoma" pitchFamily="34" charset="0"/>
              </a:rPr>
              <a:t>Năng </a:t>
            </a:r>
            <a:r>
              <a:rPr lang="vi-VN" sz="2100" dirty="0">
                <a:latin typeface="Tahoma" pitchFamily="34" charset="0"/>
                <a:cs typeface="Tahoma" pitchFamily="34" charset="0"/>
              </a:rPr>
              <a:t>suất </a:t>
            </a:r>
            <a:r>
              <a:rPr lang="en-US" sz="2100" dirty="0" err="1" smtClean="0">
                <a:latin typeface="Tahoma" pitchFamily="34" charset="0"/>
                <a:cs typeface="Tahoma" pitchFamily="34" charset="0"/>
              </a:rPr>
              <a:t>và</a:t>
            </a:r>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chiều</a:t>
            </a:r>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sâu</a:t>
            </a:r>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cọc</a:t>
            </a:r>
            <a:r>
              <a:rPr lang="en-US" sz="2100" dirty="0" smtClean="0">
                <a:latin typeface="Tahoma" pitchFamily="34" charset="0"/>
                <a:cs typeface="Tahoma" pitchFamily="34" charset="0"/>
              </a:rPr>
              <a:t> </a:t>
            </a:r>
            <a:r>
              <a:rPr lang="vi-VN" sz="2100" dirty="0" smtClean="0">
                <a:latin typeface="Tahoma" pitchFamily="34" charset="0"/>
                <a:cs typeface="Tahoma" pitchFamily="34" charset="0"/>
              </a:rPr>
              <a:t>đóng </a:t>
            </a:r>
            <a:r>
              <a:rPr lang="en-US" sz="2100" dirty="0" err="1" smtClean="0">
                <a:latin typeface="Tahoma" pitchFamily="34" charset="0"/>
                <a:cs typeface="Tahoma" pitchFamily="34" charset="0"/>
              </a:rPr>
              <a:t>lớn</a:t>
            </a:r>
            <a:endParaRPr lang="en-US" sz="2100" dirty="0" smtClean="0">
              <a:latin typeface="Tahoma" pitchFamily="34" charset="0"/>
              <a:cs typeface="Tahoma" pitchFamily="34" charset="0"/>
            </a:endParaRPr>
          </a:p>
          <a:p>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ít</a:t>
            </a:r>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chấn</a:t>
            </a:r>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động</a:t>
            </a:r>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không</a:t>
            </a:r>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có</a:t>
            </a:r>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khí</a:t>
            </a:r>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thải</a:t>
            </a:r>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tiếng</a:t>
            </a:r>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ồn</a:t>
            </a:r>
            <a:r>
              <a:rPr lang="en-US" sz="2100" dirty="0" smtClean="0">
                <a:latin typeface="Tahoma" pitchFamily="34" charset="0"/>
                <a:cs typeface="Tahoma" pitchFamily="34" charset="0"/>
              </a:rPr>
              <a:t>. </a:t>
            </a:r>
          </a:p>
          <a:p>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Búa</a:t>
            </a:r>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đơn</a:t>
            </a:r>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động</a:t>
            </a:r>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có</a:t>
            </a:r>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năng</a:t>
            </a:r>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suất</a:t>
            </a:r>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thấp</a:t>
            </a:r>
            <a:endParaRPr lang="en-US" sz="2100" dirty="0" smtClean="0">
              <a:latin typeface="Tahoma" pitchFamily="34" charset="0"/>
              <a:cs typeface="Tahoma" pitchFamily="34" charset="0"/>
            </a:endParaRPr>
          </a:p>
        </p:txBody>
      </p:sp>
      <p:pic>
        <p:nvPicPr>
          <p:cNvPr id="3074" name="Picture 2" descr="D:\MYWORK\HSGD_VUVANNHAN\MAYXAYDUNG\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33272" y="704360"/>
            <a:ext cx="2552700" cy="17018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D:\MYWORK\HSGD_VUVANNHAN\MAYXAYDUNG\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22939" y="2481189"/>
            <a:ext cx="2584548" cy="1938411"/>
          </a:xfrm>
          <a:prstGeom prst="rect">
            <a:avLst/>
          </a:prstGeom>
          <a:noFill/>
          <a:extLst>
            <a:ext uri="{909E8E84-426E-40DD-AFC4-6F175D3DCCD1}">
              <a14:hiddenFill xmlns:a14="http://schemas.microsoft.com/office/drawing/2010/main">
                <a:solidFill>
                  <a:srgbClr val="FFFFFF"/>
                </a:solidFill>
              </a14:hiddenFill>
            </a:ext>
          </a:extLst>
        </p:spPr>
      </p:pic>
      <p:sp>
        <p:nvSpPr>
          <p:cNvPr id="16" name="object 7"/>
          <p:cNvSpPr txBox="1"/>
          <p:nvPr/>
        </p:nvSpPr>
        <p:spPr>
          <a:xfrm>
            <a:off x="384174" y="4343400"/>
            <a:ext cx="8607426" cy="1615827"/>
          </a:xfrm>
          <a:prstGeom prst="rect">
            <a:avLst/>
          </a:prstGeom>
        </p:spPr>
        <p:txBody>
          <a:bodyPr vert="horz" wrap="square" lIns="0" tIns="0" rIns="0" bIns="0" rtlCol="0">
            <a:spAutoFit/>
          </a:bodyPr>
          <a:lstStyle/>
          <a:p>
            <a:r>
              <a:rPr lang="en-US" sz="2100" dirty="0" smtClean="0">
                <a:latin typeface="Tahoma" pitchFamily="34" charset="0"/>
                <a:cs typeface="Tahoma" pitchFamily="34" charset="0"/>
              </a:rPr>
              <a:t>- </a:t>
            </a:r>
            <a:r>
              <a:rPr lang="en-US" sz="2100" i="1" u="sng" dirty="0" err="1">
                <a:latin typeface="Tahoma" pitchFamily="34" charset="0"/>
                <a:cs typeface="Tahoma" pitchFamily="34" charset="0"/>
              </a:rPr>
              <a:t>Phạm</a:t>
            </a:r>
            <a:r>
              <a:rPr lang="en-US" sz="2100" i="1" u="sng" dirty="0">
                <a:latin typeface="Tahoma" pitchFamily="34" charset="0"/>
                <a:cs typeface="Tahoma" pitchFamily="34" charset="0"/>
              </a:rPr>
              <a:t> vi </a:t>
            </a:r>
            <a:r>
              <a:rPr lang="en-US" sz="2100" i="1" u="sng" dirty="0" err="1">
                <a:latin typeface="Tahoma" pitchFamily="34" charset="0"/>
                <a:cs typeface="Tahoma" pitchFamily="34" charset="0"/>
              </a:rPr>
              <a:t>áp</a:t>
            </a:r>
            <a:r>
              <a:rPr lang="en-US" sz="2100" i="1" u="sng" dirty="0">
                <a:latin typeface="Tahoma" pitchFamily="34" charset="0"/>
                <a:cs typeface="Tahoma" pitchFamily="34" charset="0"/>
              </a:rPr>
              <a:t> </a:t>
            </a:r>
            <a:r>
              <a:rPr lang="en-US" sz="2100" i="1" u="sng" dirty="0" err="1">
                <a:latin typeface="Tahoma" pitchFamily="34" charset="0"/>
                <a:cs typeface="Tahoma" pitchFamily="34" charset="0"/>
              </a:rPr>
              <a:t>dụng</a:t>
            </a:r>
            <a:r>
              <a:rPr lang="en-US" sz="2100" dirty="0">
                <a:latin typeface="Tahoma" pitchFamily="34" charset="0"/>
                <a:cs typeface="Tahoma" pitchFamily="34" charset="0"/>
              </a:rPr>
              <a:t>:</a:t>
            </a:r>
          </a:p>
          <a:p>
            <a:r>
              <a:rPr lang="en-US" sz="2100" dirty="0" smtClean="0">
                <a:latin typeface="Tahoma" pitchFamily="34" charset="0"/>
                <a:cs typeface="Tahoma" pitchFamily="34" charset="0"/>
              </a:rPr>
              <a:t>+ </a:t>
            </a:r>
            <a:r>
              <a:rPr lang="en-US" sz="2100" dirty="0">
                <a:latin typeface="Tahoma" pitchFamily="34" charset="0"/>
                <a:cs typeface="Tahoma" pitchFamily="34" charset="0"/>
              </a:rPr>
              <a:t>Đ</a:t>
            </a:r>
            <a:r>
              <a:rPr lang="vi-VN" sz="2100" dirty="0">
                <a:latin typeface="Tahoma" pitchFamily="34" charset="0"/>
                <a:cs typeface="Tahoma" pitchFamily="34" charset="0"/>
              </a:rPr>
              <a:t>óng cọc BTCT có kích thước cạnh đến </a:t>
            </a:r>
            <a:r>
              <a:rPr lang="en-US" sz="2100" dirty="0" smtClean="0">
                <a:latin typeface="Tahoma" pitchFamily="34" charset="0"/>
                <a:cs typeface="Tahoma" pitchFamily="34" charset="0"/>
              </a:rPr>
              <a:t>3</a:t>
            </a:r>
            <a:r>
              <a:rPr lang="vi-VN" sz="2100" dirty="0" smtClean="0">
                <a:latin typeface="Tahoma" pitchFamily="34" charset="0"/>
                <a:cs typeface="Tahoma" pitchFamily="34" charset="0"/>
              </a:rPr>
              <a:t>5cm</a:t>
            </a:r>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cọc</a:t>
            </a:r>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ống</a:t>
            </a:r>
            <a:r>
              <a:rPr lang="en-US" sz="2100" dirty="0" smtClean="0">
                <a:latin typeface="Tahoma" pitchFamily="34" charset="0"/>
                <a:cs typeface="Tahoma" pitchFamily="34" charset="0"/>
              </a:rPr>
              <a:t> D=60cm</a:t>
            </a:r>
          </a:p>
          <a:p>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Khối</a:t>
            </a:r>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lượng</a:t>
            </a:r>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đóng</a:t>
            </a:r>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cọc</a:t>
            </a:r>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lớn</a:t>
            </a:r>
            <a:endParaRPr lang="en-US" sz="2100" dirty="0" smtClean="0">
              <a:latin typeface="Tahoma" pitchFamily="34" charset="0"/>
              <a:cs typeface="Tahoma" pitchFamily="34" charset="0"/>
            </a:endParaRPr>
          </a:p>
          <a:p>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Diện</a:t>
            </a:r>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thi</a:t>
            </a:r>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công</a:t>
            </a:r>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chật</a:t>
            </a:r>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hẹp</a:t>
            </a:r>
            <a:endParaRPr lang="en-US" sz="2100" dirty="0" smtClean="0">
              <a:latin typeface="Tahoma" pitchFamily="34" charset="0"/>
              <a:cs typeface="Tahoma" pitchFamily="34" charset="0"/>
            </a:endParaRPr>
          </a:p>
          <a:p>
            <a:r>
              <a:rPr lang="en-US" sz="2100" dirty="0" smtClean="0">
                <a:latin typeface="Tahoma" pitchFamily="34" charset="0"/>
                <a:cs typeface="Tahoma" pitchFamily="34" charset="0"/>
              </a:rPr>
              <a:t>+ </a:t>
            </a:r>
            <a:r>
              <a:rPr lang="en-US" sz="2100" dirty="0" err="1">
                <a:latin typeface="Tahoma" pitchFamily="34" charset="0"/>
                <a:cs typeface="Tahoma" pitchFamily="34" charset="0"/>
              </a:rPr>
              <a:t>Có</a:t>
            </a:r>
            <a:r>
              <a:rPr lang="en-US" sz="2100" dirty="0">
                <a:latin typeface="Tahoma" pitchFamily="34" charset="0"/>
                <a:cs typeface="Tahoma" pitchFamily="34" charset="0"/>
              </a:rPr>
              <a:t> </a:t>
            </a:r>
            <a:r>
              <a:rPr lang="en-US" sz="2100" dirty="0" err="1">
                <a:latin typeface="Tahoma" pitchFamily="34" charset="0"/>
                <a:cs typeface="Tahoma" pitchFamily="34" charset="0"/>
              </a:rPr>
              <a:t>hiệu</a:t>
            </a:r>
            <a:r>
              <a:rPr lang="en-US" sz="2100" dirty="0">
                <a:latin typeface="Tahoma" pitchFamily="34" charset="0"/>
                <a:cs typeface="Tahoma" pitchFamily="34" charset="0"/>
              </a:rPr>
              <a:t> </a:t>
            </a:r>
            <a:r>
              <a:rPr lang="en-US" sz="2100" dirty="0" err="1">
                <a:latin typeface="Tahoma" pitchFamily="34" charset="0"/>
                <a:cs typeface="Tahoma" pitchFamily="34" charset="0"/>
              </a:rPr>
              <a:t>quả</a:t>
            </a:r>
            <a:r>
              <a:rPr lang="en-US" sz="2100" dirty="0">
                <a:latin typeface="Tahoma" pitchFamily="34" charset="0"/>
                <a:cs typeface="Tahoma" pitchFamily="34" charset="0"/>
              </a:rPr>
              <a:t> </a:t>
            </a:r>
            <a:r>
              <a:rPr lang="en-US" sz="2100" dirty="0" err="1">
                <a:latin typeface="Tahoma" pitchFamily="34" charset="0"/>
                <a:cs typeface="Tahoma" pitchFamily="34" charset="0"/>
              </a:rPr>
              <a:t>với</a:t>
            </a:r>
            <a:r>
              <a:rPr lang="en-US" sz="2100" dirty="0">
                <a:latin typeface="Tahoma" pitchFamily="34" charset="0"/>
                <a:cs typeface="Tahoma" pitchFamily="34" charset="0"/>
              </a:rPr>
              <a:t> </a:t>
            </a:r>
            <a:r>
              <a:rPr lang="en-US" sz="2100" dirty="0" err="1">
                <a:latin typeface="Tahoma" pitchFamily="34" charset="0"/>
                <a:cs typeface="Tahoma" pitchFamily="34" charset="0"/>
              </a:rPr>
              <a:t>đất</a:t>
            </a:r>
            <a:r>
              <a:rPr lang="en-US" sz="2100" dirty="0">
                <a:latin typeface="Tahoma" pitchFamily="34" charset="0"/>
                <a:cs typeface="Tahoma" pitchFamily="34" charset="0"/>
              </a:rPr>
              <a:t> á </a:t>
            </a:r>
            <a:r>
              <a:rPr lang="en-US" sz="2100" dirty="0" err="1" smtClean="0">
                <a:latin typeface="Tahoma" pitchFamily="34" charset="0"/>
                <a:cs typeface="Tahoma" pitchFamily="34" charset="0"/>
              </a:rPr>
              <a:t>sét</a:t>
            </a:r>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sét</a:t>
            </a:r>
            <a:r>
              <a:rPr lang="en-US" sz="2100" dirty="0" smtClean="0">
                <a:latin typeface="Tahoma" pitchFamily="34" charset="0"/>
                <a:cs typeface="Tahoma" pitchFamily="34" charset="0"/>
              </a:rPr>
              <a:t> </a:t>
            </a:r>
            <a:r>
              <a:rPr lang="en-US" sz="2100" dirty="0" err="1">
                <a:latin typeface="Tahoma" pitchFamily="34" charset="0"/>
                <a:cs typeface="Tahoma" pitchFamily="34" charset="0"/>
              </a:rPr>
              <a:t>và</a:t>
            </a:r>
            <a:r>
              <a:rPr lang="en-US" sz="2100" dirty="0">
                <a:latin typeface="Tahoma" pitchFamily="34" charset="0"/>
                <a:cs typeface="Tahoma" pitchFamily="34" charset="0"/>
              </a:rPr>
              <a:t> á </a:t>
            </a:r>
            <a:r>
              <a:rPr lang="en-US" sz="2100" dirty="0" err="1">
                <a:latin typeface="Tahoma" pitchFamily="34" charset="0"/>
                <a:cs typeface="Tahoma" pitchFamily="34" charset="0"/>
              </a:rPr>
              <a:t>cát</a:t>
            </a:r>
            <a:r>
              <a:rPr lang="en-US" sz="2100" dirty="0">
                <a:latin typeface="Tahoma" pitchFamily="34" charset="0"/>
                <a:cs typeface="Tahoma" pitchFamily="34" charset="0"/>
              </a:rPr>
              <a:t> </a:t>
            </a:r>
            <a:r>
              <a:rPr lang="en-US" sz="2100" dirty="0" err="1">
                <a:latin typeface="Tahoma" pitchFamily="34" charset="0"/>
                <a:cs typeface="Tahoma" pitchFamily="34" charset="0"/>
              </a:rPr>
              <a:t>nhẹ</a:t>
            </a:r>
            <a:r>
              <a:rPr lang="en-US" sz="2100" dirty="0">
                <a:latin typeface="Tahoma" pitchFamily="34" charset="0"/>
                <a:cs typeface="Tahoma" pitchFamily="34" charset="0"/>
              </a:rPr>
              <a:t>.</a:t>
            </a:r>
          </a:p>
        </p:txBody>
      </p:sp>
    </p:spTree>
    <p:extLst>
      <p:ext uri="{BB962C8B-B14F-4D97-AF65-F5344CB8AC3E}">
        <p14:creationId xmlns:p14="http://schemas.microsoft.com/office/powerpoint/2010/main" val="1397630418"/>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animEffect transition="in" filter="fade">
                                      <p:cBhvr>
                                        <p:cTn id="7" dur="500"/>
                                        <p:tgtEl>
                                          <p:spTgt spid="1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xEl>
                                              <p:pRg st="2" end="2"/>
                                            </p:txEl>
                                          </p:spTgt>
                                        </p:tgtEl>
                                        <p:attrNameLst>
                                          <p:attrName>style.visibility</p:attrName>
                                        </p:attrNameLst>
                                      </p:cBhvr>
                                      <p:to>
                                        <p:strVal val="visible"/>
                                      </p:to>
                                    </p:set>
                                    <p:animEffect transition="in" filter="fade">
                                      <p:cBhvr>
                                        <p:cTn id="12" dur="500"/>
                                        <p:tgtEl>
                                          <p:spTgt spid="1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xEl>
                                              <p:pRg st="3" end="3"/>
                                            </p:txEl>
                                          </p:spTgt>
                                        </p:tgtEl>
                                        <p:attrNameLst>
                                          <p:attrName>style.visibility</p:attrName>
                                        </p:attrNameLst>
                                      </p:cBhvr>
                                      <p:to>
                                        <p:strVal val="visible"/>
                                      </p:to>
                                    </p:set>
                                    <p:animEffect transition="in" filter="fade">
                                      <p:cBhvr>
                                        <p:cTn id="17" dur="500"/>
                                        <p:tgtEl>
                                          <p:spTgt spid="11">
                                            <p:txEl>
                                              <p:pRg st="3" end="3"/>
                                            </p:txEl>
                                          </p:spTgt>
                                        </p:tgtEl>
                                      </p:cBhvr>
                                    </p:animEffect>
                                  </p:childTnLst>
                                </p:cTn>
                              </p:par>
                            </p:childTnLst>
                          </p:cTn>
                        </p:par>
                        <p:par>
                          <p:cTn id="18" fill="hold">
                            <p:stCondLst>
                              <p:cond delay="500"/>
                            </p:stCondLst>
                            <p:childTnLst>
                              <p:par>
                                <p:cTn id="19" presetID="10" presetClass="entr" presetSubtype="0" fill="hold" nodeType="afterEffect">
                                  <p:stCondLst>
                                    <p:cond delay="0"/>
                                  </p:stCondLst>
                                  <p:childTnLst>
                                    <p:set>
                                      <p:cBhvr>
                                        <p:cTn id="20" dur="1" fill="hold">
                                          <p:stCondLst>
                                            <p:cond delay="0"/>
                                          </p:stCondLst>
                                        </p:cTn>
                                        <p:tgtEl>
                                          <p:spTgt spid="11">
                                            <p:txEl>
                                              <p:pRg st="4" end="4"/>
                                            </p:txEl>
                                          </p:spTgt>
                                        </p:tgtEl>
                                        <p:attrNameLst>
                                          <p:attrName>style.visibility</p:attrName>
                                        </p:attrNameLst>
                                      </p:cBhvr>
                                      <p:to>
                                        <p:strVal val="visible"/>
                                      </p:to>
                                    </p:set>
                                    <p:animEffect transition="in" filter="fade">
                                      <p:cBhvr>
                                        <p:cTn id="21" dur="500"/>
                                        <p:tgtEl>
                                          <p:spTgt spid="11">
                                            <p:txEl>
                                              <p:pRg st="4" end="4"/>
                                            </p:txEl>
                                          </p:spTgt>
                                        </p:tgtEl>
                                      </p:cBhvr>
                                    </p:animEffect>
                                  </p:childTnLst>
                                </p:cTn>
                              </p:par>
                            </p:childTnLst>
                          </p:cTn>
                        </p:par>
                        <p:par>
                          <p:cTn id="22" fill="hold">
                            <p:stCondLst>
                              <p:cond delay="1000"/>
                            </p:stCondLst>
                            <p:childTnLst>
                              <p:par>
                                <p:cTn id="23" presetID="10" presetClass="entr" presetSubtype="0" fill="hold" nodeType="afterEffect">
                                  <p:stCondLst>
                                    <p:cond delay="0"/>
                                  </p:stCondLst>
                                  <p:childTnLst>
                                    <p:set>
                                      <p:cBhvr>
                                        <p:cTn id="24" dur="1" fill="hold">
                                          <p:stCondLst>
                                            <p:cond delay="0"/>
                                          </p:stCondLst>
                                        </p:cTn>
                                        <p:tgtEl>
                                          <p:spTgt spid="11">
                                            <p:txEl>
                                              <p:pRg st="5" end="5"/>
                                            </p:txEl>
                                          </p:spTgt>
                                        </p:tgtEl>
                                        <p:attrNameLst>
                                          <p:attrName>style.visibility</p:attrName>
                                        </p:attrNameLst>
                                      </p:cBhvr>
                                      <p:to>
                                        <p:strVal val="visible"/>
                                      </p:to>
                                    </p:set>
                                    <p:animEffect transition="in" filter="fade">
                                      <p:cBhvr>
                                        <p:cTn id="25" dur="500"/>
                                        <p:tgtEl>
                                          <p:spTgt spid="11">
                                            <p:txEl>
                                              <p:pRg st="5" end="5"/>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1">
                                            <p:txEl>
                                              <p:pRg st="6" end="6"/>
                                            </p:txEl>
                                          </p:spTgt>
                                        </p:tgtEl>
                                        <p:attrNameLst>
                                          <p:attrName>style.visibility</p:attrName>
                                        </p:attrNameLst>
                                      </p:cBhvr>
                                      <p:to>
                                        <p:strVal val="visible"/>
                                      </p:to>
                                    </p:set>
                                    <p:animEffect transition="in" filter="fade">
                                      <p:cBhvr>
                                        <p:cTn id="30" dur="500"/>
                                        <p:tgtEl>
                                          <p:spTgt spid="11">
                                            <p:txEl>
                                              <p:pRg st="6" end="6"/>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1">
                                            <p:txEl>
                                              <p:pRg st="7" end="7"/>
                                            </p:txEl>
                                          </p:spTgt>
                                        </p:tgtEl>
                                        <p:attrNameLst>
                                          <p:attrName>style.visibility</p:attrName>
                                        </p:attrNameLst>
                                      </p:cBhvr>
                                      <p:to>
                                        <p:strVal val="visible"/>
                                      </p:to>
                                    </p:set>
                                    <p:animEffect transition="in" filter="fade">
                                      <p:cBhvr>
                                        <p:cTn id="35" dur="500"/>
                                        <p:tgtEl>
                                          <p:spTgt spid="11">
                                            <p:txEl>
                                              <p:pRg st="7" end="7"/>
                                            </p:txEl>
                                          </p:spTgt>
                                        </p:tgtEl>
                                      </p:cBhvr>
                                    </p:animEffect>
                                  </p:childTnLst>
                                </p:cTn>
                              </p:par>
                            </p:childTnLst>
                          </p:cTn>
                        </p:par>
                        <p:par>
                          <p:cTn id="36" fill="hold">
                            <p:stCondLst>
                              <p:cond delay="500"/>
                            </p:stCondLst>
                            <p:childTnLst>
                              <p:par>
                                <p:cTn id="37" presetID="10" presetClass="entr" presetSubtype="0" fill="hold" nodeType="afterEffect">
                                  <p:stCondLst>
                                    <p:cond delay="0"/>
                                  </p:stCondLst>
                                  <p:childTnLst>
                                    <p:set>
                                      <p:cBhvr>
                                        <p:cTn id="38" dur="1" fill="hold">
                                          <p:stCondLst>
                                            <p:cond delay="0"/>
                                          </p:stCondLst>
                                        </p:cTn>
                                        <p:tgtEl>
                                          <p:spTgt spid="11">
                                            <p:txEl>
                                              <p:pRg st="8" end="8"/>
                                            </p:txEl>
                                          </p:spTgt>
                                        </p:tgtEl>
                                        <p:attrNameLst>
                                          <p:attrName>style.visibility</p:attrName>
                                        </p:attrNameLst>
                                      </p:cBhvr>
                                      <p:to>
                                        <p:strVal val="visible"/>
                                      </p:to>
                                    </p:set>
                                    <p:animEffect transition="in" filter="fade">
                                      <p:cBhvr>
                                        <p:cTn id="39" dur="500"/>
                                        <p:tgtEl>
                                          <p:spTgt spid="11">
                                            <p:txEl>
                                              <p:pRg st="8" end="8"/>
                                            </p:txEl>
                                          </p:spTgt>
                                        </p:tgtEl>
                                      </p:cBhvr>
                                    </p:animEffect>
                                  </p:childTnLst>
                                </p:cTn>
                              </p:par>
                            </p:childTnLst>
                          </p:cTn>
                        </p:par>
                        <p:par>
                          <p:cTn id="40" fill="hold">
                            <p:stCondLst>
                              <p:cond delay="1000"/>
                            </p:stCondLst>
                            <p:childTnLst>
                              <p:par>
                                <p:cTn id="41" presetID="10" presetClass="entr" presetSubtype="0" fill="hold" nodeType="afterEffect">
                                  <p:stCondLst>
                                    <p:cond delay="0"/>
                                  </p:stCondLst>
                                  <p:childTnLst>
                                    <p:set>
                                      <p:cBhvr>
                                        <p:cTn id="42" dur="1" fill="hold">
                                          <p:stCondLst>
                                            <p:cond delay="0"/>
                                          </p:stCondLst>
                                        </p:cTn>
                                        <p:tgtEl>
                                          <p:spTgt spid="11">
                                            <p:txEl>
                                              <p:pRg st="9" end="9"/>
                                            </p:txEl>
                                          </p:spTgt>
                                        </p:tgtEl>
                                        <p:attrNameLst>
                                          <p:attrName>style.visibility</p:attrName>
                                        </p:attrNameLst>
                                      </p:cBhvr>
                                      <p:to>
                                        <p:strVal val="visible"/>
                                      </p:to>
                                    </p:set>
                                    <p:animEffect transition="in" filter="fade">
                                      <p:cBhvr>
                                        <p:cTn id="43" dur="500"/>
                                        <p:tgtEl>
                                          <p:spTgt spid="11">
                                            <p:txEl>
                                              <p:pRg st="9" end="9"/>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16">
                                            <p:txEl>
                                              <p:pRg st="0" end="0"/>
                                            </p:txEl>
                                          </p:spTgt>
                                        </p:tgtEl>
                                        <p:attrNameLst>
                                          <p:attrName>style.visibility</p:attrName>
                                        </p:attrNameLst>
                                      </p:cBhvr>
                                      <p:to>
                                        <p:strVal val="visible"/>
                                      </p:to>
                                    </p:set>
                                    <p:animEffect transition="in" filter="fade">
                                      <p:cBhvr>
                                        <p:cTn id="48" dur="500"/>
                                        <p:tgtEl>
                                          <p:spTgt spid="16">
                                            <p:txEl>
                                              <p:pRg st="0" end="0"/>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16">
                                            <p:txEl>
                                              <p:pRg st="1" end="1"/>
                                            </p:txEl>
                                          </p:spTgt>
                                        </p:tgtEl>
                                        <p:attrNameLst>
                                          <p:attrName>style.visibility</p:attrName>
                                        </p:attrNameLst>
                                      </p:cBhvr>
                                      <p:to>
                                        <p:strVal val="visible"/>
                                      </p:to>
                                    </p:set>
                                    <p:animEffect transition="in" filter="fade">
                                      <p:cBhvr>
                                        <p:cTn id="53" dur="500"/>
                                        <p:tgtEl>
                                          <p:spTgt spid="16">
                                            <p:txEl>
                                              <p:pRg st="1" end="1"/>
                                            </p:txEl>
                                          </p:spTgt>
                                        </p:tgtEl>
                                      </p:cBhvr>
                                    </p:animEffect>
                                  </p:childTnLst>
                                </p:cTn>
                              </p:par>
                            </p:childTnLst>
                          </p:cTn>
                        </p:par>
                        <p:par>
                          <p:cTn id="54" fill="hold">
                            <p:stCondLst>
                              <p:cond delay="500"/>
                            </p:stCondLst>
                            <p:childTnLst>
                              <p:par>
                                <p:cTn id="55" presetID="10" presetClass="entr" presetSubtype="0" fill="hold" nodeType="afterEffect">
                                  <p:stCondLst>
                                    <p:cond delay="0"/>
                                  </p:stCondLst>
                                  <p:childTnLst>
                                    <p:set>
                                      <p:cBhvr>
                                        <p:cTn id="56" dur="1" fill="hold">
                                          <p:stCondLst>
                                            <p:cond delay="0"/>
                                          </p:stCondLst>
                                        </p:cTn>
                                        <p:tgtEl>
                                          <p:spTgt spid="16">
                                            <p:txEl>
                                              <p:pRg st="2" end="2"/>
                                            </p:txEl>
                                          </p:spTgt>
                                        </p:tgtEl>
                                        <p:attrNameLst>
                                          <p:attrName>style.visibility</p:attrName>
                                        </p:attrNameLst>
                                      </p:cBhvr>
                                      <p:to>
                                        <p:strVal val="visible"/>
                                      </p:to>
                                    </p:set>
                                    <p:animEffect transition="in" filter="fade">
                                      <p:cBhvr>
                                        <p:cTn id="57" dur="500"/>
                                        <p:tgtEl>
                                          <p:spTgt spid="16">
                                            <p:txEl>
                                              <p:pRg st="2" end="2"/>
                                            </p:txEl>
                                          </p:spTgt>
                                        </p:tgtEl>
                                      </p:cBhvr>
                                    </p:animEffect>
                                  </p:childTnLst>
                                </p:cTn>
                              </p:par>
                            </p:childTnLst>
                          </p:cTn>
                        </p:par>
                        <p:par>
                          <p:cTn id="58" fill="hold">
                            <p:stCondLst>
                              <p:cond delay="1000"/>
                            </p:stCondLst>
                            <p:childTnLst>
                              <p:par>
                                <p:cTn id="59" presetID="10" presetClass="entr" presetSubtype="0" fill="hold" nodeType="afterEffect">
                                  <p:stCondLst>
                                    <p:cond delay="0"/>
                                  </p:stCondLst>
                                  <p:childTnLst>
                                    <p:set>
                                      <p:cBhvr>
                                        <p:cTn id="60" dur="1" fill="hold">
                                          <p:stCondLst>
                                            <p:cond delay="0"/>
                                          </p:stCondLst>
                                        </p:cTn>
                                        <p:tgtEl>
                                          <p:spTgt spid="16">
                                            <p:txEl>
                                              <p:pRg st="3" end="3"/>
                                            </p:txEl>
                                          </p:spTgt>
                                        </p:tgtEl>
                                        <p:attrNameLst>
                                          <p:attrName>style.visibility</p:attrName>
                                        </p:attrNameLst>
                                      </p:cBhvr>
                                      <p:to>
                                        <p:strVal val="visible"/>
                                      </p:to>
                                    </p:set>
                                    <p:animEffect transition="in" filter="fade">
                                      <p:cBhvr>
                                        <p:cTn id="61" dur="500"/>
                                        <p:tgtEl>
                                          <p:spTgt spid="16">
                                            <p:txEl>
                                              <p:pRg st="3" end="3"/>
                                            </p:txEl>
                                          </p:spTgt>
                                        </p:tgtEl>
                                      </p:cBhvr>
                                    </p:animEffect>
                                  </p:childTnLst>
                                </p:cTn>
                              </p:par>
                            </p:childTnLst>
                          </p:cTn>
                        </p:par>
                        <p:par>
                          <p:cTn id="62" fill="hold">
                            <p:stCondLst>
                              <p:cond delay="1500"/>
                            </p:stCondLst>
                            <p:childTnLst>
                              <p:par>
                                <p:cTn id="63" presetID="10" presetClass="entr" presetSubtype="0" fill="hold" nodeType="afterEffect">
                                  <p:stCondLst>
                                    <p:cond delay="0"/>
                                  </p:stCondLst>
                                  <p:childTnLst>
                                    <p:set>
                                      <p:cBhvr>
                                        <p:cTn id="64" dur="1" fill="hold">
                                          <p:stCondLst>
                                            <p:cond delay="0"/>
                                          </p:stCondLst>
                                        </p:cTn>
                                        <p:tgtEl>
                                          <p:spTgt spid="16">
                                            <p:txEl>
                                              <p:pRg st="4" end="4"/>
                                            </p:txEl>
                                          </p:spTgt>
                                        </p:tgtEl>
                                        <p:attrNameLst>
                                          <p:attrName>style.visibility</p:attrName>
                                        </p:attrNameLst>
                                      </p:cBhvr>
                                      <p:to>
                                        <p:strVal val="visible"/>
                                      </p:to>
                                    </p:set>
                                    <p:animEffect transition="in" filter="fade">
                                      <p:cBhvr>
                                        <p:cTn id="65" dur="500"/>
                                        <p:tgtEl>
                                          <p:spTgt spid="1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0" y="0"/>
            <a:ext cx="9144000" cy="659130"/>
          </a:xfrm>
          <a:custGeom>
            <a:avLst/>
            <a:gdLst/>
            <a:ahLst/>
            <a:cxnLst/>
            <a:rect l="l" t="t" r="r" b="b"/>
            <a:pathLst>
              <a:path w="9144000" h="659130">
                <a:moveTo>
                  <a:pt x="24384" y="633984"/>
                </a:moveTo>
                <a:lnTo>
                  <a:pt x="24384" y="0"/>
                </a:lnTo>
                <a:lnTo>
                  <a:pt x="0" y="0"/>
                </a:lnTo>
                <a:lnTo>
                  <a:pt x="0" y="655129"/>
                </a:lnTo>
                <a:lnTo>
                  <a:pt x="4572" y="659130"/>
                </a:lnTo>
                <a:lnTo>
                  <a:pt x="11430" y="659130"/>
                </a:lnTo>
                <a:lnTo>
                  <a:pt x="11430" y="633984"/>
                </a:lnTo>
                <a:lnTo>
                  <a:pt x="24384" y="633984"/>
                </a:lnTo>
                <a:close/>
              </a:path>
              <a:path w="9144000" h="659130">
                <a:moveTo>
                  <a:pt x="9133332" y="633984"/>
                </a:moveTo>
                <a:lnTo>
                  <a:pt x="11430" y="633984"/>
                </a:lnTo>
                <a:lnTo>
                  <a:pt x="24384" y="646176"/>
                </a:lnTo>
                <a:lnTo>
                  <a:pt x="24384" y="659130"/>
                </a:lnTo>
                <a:lnTo>
                  <a:pt x="9120378" y="659130"/>
                </a:lnTo>
                <a:lnTo>
                  <a:pt x="9120378" y="646176"/>
                </a:lnTo>
                <a:lnTo>
                  <a:pt x="9133332" y="633984"/>
                </a:lnTo>
                <a:close/>
              </a:path>
              <a:path w="9144000" h="659130">
                <a:moveTo>
                  <a:pt x="24384" y="659130"/>
                </a:moveTo>
                <a:lnTo>
                  <a:pt x="24384" y="646176"/>
                </a:lnTo>
                <a:lnTo>
                  <a:pt x="11430" y="633984"/>
                </a:lnTo>
                <a:lnTo>
                  <a:pt x="11430" y="659130"/>
                </a:lnTo>
                <a:lnTo>
                  <a:pt x="24384" y="659130"/>
                </a:lnTo>
                <a:close/>
              </a:path>
              <a:path w="9144000" h="659130">
                <a:moveTo>
                  <a:pt x="9144000" y="655796"/>
                </a:moveTo>
                <a:lnTo>
                  <a:pt x="9144000" y="0"/>
                </a:lnTo>
                <a:lnTo>
                  <a:pt x="9120378" y="0"/>
                </a:lnTo>
                <a:lnTo>
                  <a:pt x="9120378" y="633984"/>
                </a:lnTo>
                <a:lnTo>
                  <a:pt x="9133332" y="633984"/>
                </a:lnTo>
                <a:lnTo>
                  <a:pt x="9133332" y="659130"/>
                </a:lnTo>
                <a:lnTo>
                  <a:pt x="9140190" y="659130"/>
                </a:lnTo>
                <a:lnTo>
                  <a:pt x="9144000" y="655796"/>
                </a:lnTo>
                <a:close/>
              </a:path>
              <a:path w="9144000" h="659130">
                <a:moveTo>
                  <a:pt x="9133332" y="659130"/>
                </a:moveTo>
                <a:lnTo>
                  <a:pt x="9133332" y="633984"/>
                </a:lnTo>
                <a:lnTo>
                  <a:pt x="9120378" y="646176"/>
                </a:lnTo>
                <a:lnTo>
                  <a:pt x="9120378" y="659130"/>
                </a:lnTo>
                <a:lnTo>
                  <a:pt x="9133332" y="659130"/>
                </a:lnTo>
                <a:close/>
              </a:path>
            </a:pathLst>
          </a:custGeom>
          <a:solidFill>
            <a:srgbClr val="FFFFFF"/>
          </a:solidFill>
        </p:spPr>
        <p:txBody>
          <a:bodyPr wrap="square" lIns="0" tIns="0" rIns="0" bIns="0" rtlCol="0"/>
          <a:lstStyle/>
          <a:p>
            <a:endParaRPr dirty="0"/>
          </a:p>
        </p:txBody>
      </p:sp>
      <p:sp>
        <p:nvSpPr>
          <p:cNvPr id="5" name="object 5"/>
          <p:cNvSpPr/>
          <p:nvPr/>
        </p:nvSpPr>
        <p:spPr>
          <a:xfrm>
            <a:off x="533400" y="6249542"/>
            <a:ext cx="3505200" cy="0"/>
          </a:xfrm>
          <a:custGeom>
            <a:avLst/>
            <a:gdLst/>
            <a:ahLst/>
            <a:cxnLst/>
            <a:rect l="l" t="t" r="r" b="b"/>
            <a:pathLst>
              <a:path w="3505200">
                <a:moveTo>
                  <a:pt x="0" y="0"/>
                </a:moveTo>
                <a:lnTo>
                  <a:pt x="3505200" y="0"/>
                </a:lnTo>
              </a:path>
            </a:pathLst>
          </a:custGeom>
          <a:ln w="14477">
            <a:solidFill>
              <a:srgbClr val="006666"/>
            </a:solidFill>
          </a:ln>
        </p:spPr>
        <p:txBody>
          <a:bodyPr wrap="square" lIns="0" tIns="0" rIns="0" bIns="0" rtlCol="0"/>
          <a:lstStyle/>
          <a:p>
            <a:endParaRPr dirty="0"/>
          </a:p>
        </p:txBody>
      </p:sp>
      <p:sp>
        <p:nvSpPr>
          <p:cNvPr id="8" name="object 8"/>
          <p:cNvSpPr txBox="1">
            <a:spLocks noGrp="1"/>
          </p:cNvSpPr>
          <p:nvPr>
            <p:ph type="ftr" sz="quarter" idx="5"/>
          </p:nvPr>
        </p:nvSpPr>
        <p:spPr>
          <a:xfrm>
            <a:off x="304800" y="6386127"/>
            <a:ext cx="4340697" cy="192360"/>
          </a:xfrm>
          <a:prstGeom prst="rect">
            <a:avLst/>
          </a:prstGeom>
        </p:spPr>
        <p:txBody>
          <a:bodyPr vert="horz" wrap="square" lIns="0" tIns="0" rIns="0" bIns="0" rtlCol="0">
            <a:spAutoFit/>
          </a:bodyPr>
          <a:lstStyle/>
          <a:p>
            <a:pPr marL="12700">
              <a:lnSpc>
                <a:spcPts val="1505"/>
              </a:lnSpc>
            </a:pPr>
            <a:r>
              <a:rPr sz="1800" spc="-5" dirty="0" err="1" smtClean="0"/>
              <a:t>Chương</a:t>
            </a:r>
            <a:r>
              <a:rPr sz="1800" spc="-5" dirty="0" smtClean="0"/>
              <a:t> </a:t>
            </a:r>
            <a:r>
              <a:rPr sz="1800" spc="-45" dirty="0" smtClean="0"/>
              <a:t>I</a:t>
            </a:r>
            <a:r>
              <a:rPr lang="en-US" sz="1800" spc="-45" dirty="0"/>
              <a:t>V</a:t>
            </a:r>
            <a:r>
              <a:rPr sz="1800" spc="-45" dirty="0" smtClean="0"/>
              <a:t>: </a:t>
            </a:r>
            <a:r>
              <a:rPr lang="en-US" sz="1800" spc="-5" dirty="0" err="1" smtClean="0"/>
              <a:t>Máy</a:t>
            </a:r>
            <a:r>
              <a:rPr lang="en-US" sz="1800" spc="-5" dirty="0" smtClean="0"/>
              <a:t> </a:t>
            </a:r>
            <a:r>
              <a:rPr lang="en-US" sz="1800" spc="-5" dirty="0" err="1" smtClean="0"/>
              <a:t>thi</a:t>
            </a:r>
            <a:r>
              <a:rPr lang="en-US" sz="1800" spc="-5" dirty="0" smtClean="0"/>
              <a:t> </a:t>
            </a:r>
            <a:r>
              <a:rPr lang="en-US" sz="1800" spc="-5" dirty="0" err="1" smtClean="0"/>
              <a:t>công</a:t>
            </a:r>
            <a:r>
              <a:rPr lang="en-US" sz="1800" spc="-5" dirty="0" smtClean="0"/>
              <a:t> </a:t>
            </a:r>
            <a:r>
              <a:rPr lang="en-US" sz="1800" spc="-5" dirty="0" err="1" smtClean="0"/>
              <a:t>cọc</a:t>
            </a:r>
            <a:endParaRPr sz="1800" spc="-5" dirty="0"/>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25400">
              <a:lnSpc>
                <a:spcPts val="1505"/>
              </a:lnSpc>
            </a:pPr>
            <a:fld id="{81D60167-4931-47E6-BA6A-407CBD079E47}" type="slidenum">
              <a:rPr spc="-5" dirty="0"/>
              <a:t>7</a:t>
            </a:fld>
            <a:endParaRPr spc="-5" dirty="0"/>
          </a:p>
        </p:txBody>
      </p:sp>
      <p:sp>
        <p:nvSpPr>
          <p:cNvPr id="10" name="Title 9"/>
          <p:cNvSpPr>
            <a:spLocks noGrp="1"/>
          </p:cNvSpPr>
          <p:nvPr>
            <p:ph type="title"/>
          </p:nvPr>
        </p:nvSpPr>
        <p:spPr>
          <a:xfrm>
            <a:off x="383540" y="228600"/>
            <a:ext cx="8376919" cy="307777"/>
          </a:xfrm>
        </p:spPr>
        <p:txBody>
          <a:bodyPr/>
          <a:lstStyle/>
          <a:p>
            <a:r>
              <a:rPr lang="en-US" sz="2000" i="1" dirty="0" smtClean="0">
                <a:latin typeface="Times New Roman" pitchFamily="18" charset="0"/>
                <a:cs typeface="Times New Roman" pitchFamily="18" charset="0"/>
              </a:rPr>
              <a:t>MÁY XÂY DỰNG</a:t>
            </a:r>
            <a:endParaRPr lang="en-US" sz="2000" i="1" dirty="0">
              <a:latin typeface="Times New Roman" pitchFamily="18" charset="0"/>
              <a:cs typeface="Times New Roman" pitchFamily="18" charset="0"/>
            </a:endParaRPr>
          </a:p>
        </p:txBody>
      </p:sp>
      <p:sp>
        <p:nvSpPr>
          <p:cNvPr id="11" name="object 7"/>
          <p:cNvSpPr txBox="1"/>
          <p:nvPr/>
        </p:nvSpPr>
        <p:spPr>
          <a:xfrm>
            <a:off x="384175" y="685800"/>
            <a:ext cx="8455025" cy="4431983"/>
          </a:xfrm>
          <a:prstGeom prst="rect">
            <a:avLst/>
          </a:prstGeo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rtlCol="0">
            <a:spAutoFit/>
          </a:bodyPr>
          <a:lstStyle/>
          <a:p>
            <a:pPr>
              <a:lnSpc>
                <a:spcPct val="110000"/>
              </a:lnSpc>
            </a:pPr>
            <a:r>
              <a:rPr lang="en-US" sz="2200" b="1" dirty="0" smtClean="0">
                <a:latin typeface="Tahoma" pitchFamily="34" charset="0"/>
                <a:cs typeface="Tahoma" pitchFamily="34" charset="0"/>
              </a:rPr>
              <a:t>* </a:t>
            </a:r>
            <a:r>
              <a:rPr lang="en-US" sz="2200" b="1" dirty="0" err="1" smtClean="0">
                <a:latin typeface="Tahoma" pitchFamily="34" charset="0"/>
                <a:cs typeface="Tahoma" pitchFamily="34" charset="0"/>
              </a:rPr>
              <a:t>Búa</a:t>
            </a:r>
            <a:r>
              <a:rPr lang="en-US" sz="2200" b="1" dirty="0" smtClean="0">
                <a:latin typeface="Tahoma" pitchFamily="34" charset="0"/>
                <a:cs typeface="Tahoma" pitchFamily="34" charset="0"/>
              </a:rPr>
              <a:t> Rung:</a:t>
            </a:r>
          </a:p>
          <a:p>
            <a:pPr>
              <a:lnSpc>
                <a:spcPct val="110000"/>
              </a:lnSpc>
            </a:pPr>
            <a:r>
              <a:rPr lang="en-US" sz="2200" dirty="0" smtClean="0">
                <a:latin typeface="Tahoma" pitchFamily="34" charset="0"/>
                <a:cs typeface="Tahoma" pitchFamily="34" charset="0"/>
              </a:rPr>
              <a:t>- </a:t>
            </a:r>
            <a:r>
              <a:rPr lang="en-US" sz="2200" i="1" u="sng" dirty="0" err="1" smtClean="0">
                <a:latin typeface="Tahoma" pitchFamily="34" charset="0"/>
                <a:cs typeface="Tahoma" pitchFamily="34" charset="0"/>
              </a:rPr>
              <a:t>Phân</a:t>
            </a:r>
            <a:r>
              <a:rPr lang="en-US" sz="2200" i="1" u="sng" dirty="0" smtClean="0">
                <a:latin typeface="Tahoma" pitchFamily="34" charset="0"/>
                <a:cs typeface="Tahoma" pitchFamily="34" charset="0"/>
              </a:rPr>
              <a:t> </a:t>
            </a:r>
            <a:r>
              <a:rPr lang="en-US" sz="2200" i="1" u="sng" dirty="0" err="1" smtClean="0">
                <a:latin typeface="Tahoma" pitchFamily="34" charset="0"/>
                <a:cs typeface="Tahoma" pitchFamily="34" charset="0"/>
              </a:rPr>
              <a:t>loại</a:t>
            </a:r>
            <a:r>
              <a:rPr lang="en-US" sz="2200" dirty="0" smtClean="0">
                <a:latin typeface="Tahoma" pitchFamily="34" charset="0"/>
                <a:cs typeface="Tahoma" pitchFamily="34" charset="0"/>
              </a:rPr>
              <a:t>: </a:t>
            </a:r>
            <a:r>
              <a:rPr lang="vi-VN" sz="2200" dirty="0">
                <a:latin typeface="Tahoma" pitchFamily="34" charset="0"/>
                <a:cs typeface="Tahoma" pitchFamily="34" charset="0"/>
              </a:rPr>
              <a:t>búa rung nối cứng, búa rung </a:t>
            </a:r>
            <a:r>
              <a:rPr lang="vi-VN" sz="2200" dirty="0" smtClean="0">
                <a:latin typeface="Tahoma" pitchFamily="34" charset="0"/>
                <a:cs typeface="Tahoma" pitchFamily="34" charset="0"/>
              </a:rPr>
              <a:t>nối </a:t>
            </a:r>
            <a:r>
              <a:rPr lang="vi-VN" sz="2200" dirty="0">
                <a:latin typeface="Tahoma" pitchFamily="34" charset="0"/>
                <a:cs typeface="Tahoma" pitchFamily="34" charset="0"/>
              </a:rPr>
              <a:t>mềm và búa </a:t>
            </a:r>
            <a:r>
              <a:rPr lang="vi-VN" sz="2200" dirty="0" smtClean="0">
                <a:latin typeface="Tahoma" pitchFamily="34" charset="0"/>
                <a:cs typeface="Tahoma" pitchFamily="34" charset="0"/>
              </a:rPr>
              <a:t>va rung. </a:t>
            </a:r>
            <a:endParaRPr lang="en-US" sz="2200" dirty="0" smtClean="0">
              <a:latin typeface="Tahoma" pitchFamily="34" charset="0"/>
              <a:cs typeface="Tahoma" pitchFamily="34" charset="0"/>
            </a:endParaRPr>
          </a:p>
          <a:p>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Búa</a:t>
            </a:r>
            <a:r>
              <a:rPr lang="en-US" sz="2100" dirty="0" smtClean="0">
                <a:latin typeface="Tahoma" pitchFamily="34" charset="0"/>
                <a:cs typeface="Tahoma" pitchFamily="34" charset="0"/>
              </a:rPr>
              <a:t> rung </a:t>
            </a:r>
            <a:r>
              <a:rPr lang="en-US" sz="2100" dirty="0" err="1" smtClean="0">
                <a:latin typeface="Tahoma" pitchFamily="34" charset="0"/>
                <a:cs typeface="Tahoma" pitchFamily="34" charset="0"/>
              </a:rPr>
              <a:t>nối</a:t>
            </a:r>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mềm</a:t>
            </a:r>
            <a:r>
              <a:rPr lang="en-US" sz="2100" dirty="0" smtClean="0">
                <a:latin typeface="Tahoma" pitchFamily="34" charset="0"/>
                <a:cs typeface="Tahoma" pitchFamily="34" charset="0"/>
              </a:rPr>
              <a:t>:</a:t>
            </a:r>
          </a:p>
          <a:p>
            <a:pPr algn="just">
              <a:tabLst>
                <a:tab pos="363538" algn="l"/>
              </a:tabLst>
            </a:pPr>
            <a:r>
              <a:rPr lang="en-US" sz="2100" dirty="0" smtClean="0">
                <a:latin typeface="Tahoma" pitchFamily="34" charset="0"/>
                <a:cs typeface="Tahoma" pitchFamily="34" charset="0"/>
              </a:rPr>
              <a:t>	N</a:t>
            </a:r>
            <a:r>
              <a:rPr lang="vi-VN" sz="2100" dirty="0">
                <a:latin typeface="Tahoma" pitchFamily="34" charset="0"/>
                <a:cs typeface="Tahoma" pitchFamily="34" charset="0"/>
              </a:rPr>
              <a:t>ối mềm</a:t>
            </a:r>
            <a:r>
              <a:rPr lang="en-US" sz="2100" dirty="0">
                <a:latin typeface="Tahoma" pitchFamily="34" charset="0"/>
                <a:cs typeface="Tahoma" pitchFamily="34" charset="0"/>
              </a:rPr>
              <a:t>: Đ</a:t>
            </a:r>
            <a:r>
              <a:rPr lang="vi-VN" sz="2100" dirty="0">
                <a:latin typeface="Tahoma" pitchFamily="34" charset="0"/>
                <a:cs typeface="Tahoma" pitchFamily="34" charset="0"/>
              </a:rPr>
              <a:t>ộng cơ điện được nối với bộ gây chấn qua 4 lò xo chịu nén</a:t>
            </a:r>
            <a:r>
              <a:rPr lang="en-US" sz="2100" dirty="0">
                <a:latin typeface="Tahoma" pitchFamily="34" charset="0"/>
                <a:cs typeface="Tahoma" pitchFamily="34" charset="0"/>
              </a:rPr>
              <a:t>, </a:t>
            </a:r>
            <a:r>
              <a:rPr lang="en-US" sz="2100" dirty="0" err="1">
                <a:latin typeface="Tahoma" pitchFamily="34" charset="0"/>
                <a:cs typeface="Tahoma" pitchFamily="34" charset="0"/>
              </a:rPr>
              <a:t>có</a:t>
            </a:r>
            <a:r>
              <a:rPr lang="en-US" sz="2100" dirty="0">
                <a:latin typeface="Tahoma" pitchFamily="34" charset="0"/>
                <a:cs typeface="Tahoma" pitchFamily="34" charset="0"/>
              </a:rPr>
              <a:t> </a:t>
            </a:r>
            <a:r>
              <a:rPr lang="en-US" sz="2100" dirty="0" err="1">
                <a:latin typeface="Tahoma" pitchFamily="34" charset="0"/>
                <a:cs typeface="Tahoma" pitchFamily="34" charset="0"/>
              </a:rPr>
              <a:t>thể</a:t>
            </a:r>
            <a:r>
              <a:rPr lang="en-US" sz="2100" dirty="0">
                <a:latin typeface="Tahoma" pitchFamily="34" charset="0"/>
                <a:cs typeface="Tahoma" pitchFamily="34" charset="0"/>
              </a:rPr>
              <a:t> </a:t>
            </a:r>
            <a:r>
              <a:rPr lang="vi-VN" sz="2100" dirty="0">
                <a:latin typeface="Tahoma" pitchFamily="34" charset="0"/>
                <a:cs typeface="Tahoma" pitchFamily="34" charset="0"/>
              </a:rPr>
              <a:t>thay đổi được lực đóng </a:t>
            </a:r>
            <a:r>
              <a:rPr lang="vi-VN" sz="2100" dirty="0" smtClean="0">
                <a:latin typeface="Tahoma" pitchFamily="34" charset="0"/>
                <a:cs typeface="Tahoma" pitchFamily="34" charset="0"/>
              </a:rPr>
              <a:t>cọc</a:t>
            </a:r>
            <a:r>
              <a:rPr lang="en-US" sz="2100" dirty="0" smtClean="0">
                <a:latin typeface="Tahoma" pitchFamily="34" charset="0"/>
                <a:cs typeface="Tahoma" pitchFamily="34" charset="0"/>
              </a:rPr>
              <a:t>.</a:t>
            </a:r>
          </a:p>
          <a:p>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Búa</a:t>
            </a:r>
            <a:r>
              <a:rPr lang="en-US" sz="2100" dirty="0" smtClean="0">
                <a:latin typeface="Tahoma" pitchFamily="34" charset="0"/>
                <a:cs typeface="Tahoma" pitchFamily="34" charset="0"/>
              </a:rPr>
              <a:t> rung </a:t>
            </a:r>
            <a:r>
              <a:rPr lang="en-US" sz="2100" dirty="0" err="1" smtClean="0">
                <a:latin typeface="Tahoma" pitchFamily="34" charset="0"/>
                <a:cs typeface="Tahoma" pitchFamily="34" charset="0"/>
              </a:rPr>
              <a:t>nối</a:t>
            </a:r>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cứng</a:t>
            </a:r>
            <a:r>
              <a:rPr lang="en-US" sz="2100" dirty="0" smtClean="0">
                <a:latin typeface="Tahoma" pitchFamily="34" charset="0"/>
                <a:cs typeface="Tahoma" pitchFamily="34" charset="0"/>
              </a:rPr>
              <a:t>:</a:t>
            </a:r>
          </a:p>
          <a:p>
            <a:pPr>
              <a:tabLst>
                <a:tab pos="363538" algn="l"/>
              </a:tabLst>
            </a:pPr>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Nối</a:t>
            </a:r>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cứng</a:t>
            </a:r>
            <a:r>
              <a:rPr lang="en-US" sz="2100" dirty="0" smtClean="0">
                <a:latin typeface="Tahoma" pitchFamily="34" charset="0"/>
                <a:cs typeface="Tahoma" pitchFamily="34" charset="0"/>
              </a:rPr>
              <a:t>: Đ</a:t>
            </a:r>
            <a:r>
              <a:rPr lang="vi-VN" sz="2100" dirty="0" smtClean="0">
                <a:latin typeface="Tahoma" pitchFamily="34" charset="0"/>
                <a:cs typeface="Tahoma" pitchFamily="34" charset="0"/>
              </a:rPr>
              <a:t>ộng </a:t>
            </a:r>
            <a:r>
              <a:rPr lang="vi-VN" sz="2100" dirty="0">
                <a:latin typeface="Tahoma" pitchFamily="34" charset="0"/>
                <a:cs typeface="Tahoma" pitchFamily="34" charset="0"/>
              </a:rPr>
              <a:t>cơ bắt nối với bộ gây chấn không </a:t>
            </a:r>
            <a:r>
              <a:rPr lang="vi-VN" sz="2100" dirty="0" smtClean="0">
                <a:latin typeface="Tahoma" pitchFamily="34" charset="0"/>
                <a:cs typeface="Tahoma" pitchFamily="34" charset="0"/>
              </a:rPr>
              <a:t>thông </a:t>
            </a:r>
            <a:r>
              <a:rPr lang="vi-VN" sz="2100" dirty="0">
                <a:latin typeface="Tahoma" pitchFamily="34" charset="0"/>
                <a:cs typeface="Tahoma" pitchFamily="34" charset="0"/>
              </a:rPr>
              <a:t>qua hệ lò xo giảm </a:t>
            </a:r>
            <a:r>
              <a:rPr lang="vi-VN" sz="2100" dirty="0" smtClean="0">
                <a:latin typeface="Tahoma" pitchFamily="34" charset="0"/>
                <a:cs typeface="Tahoma" pitchFamily="34" charset="0"/>
              </a:rPr>
              <a:t>chấn, </a:t>
            </a:r>
            <a:r>
              <a:rPr lang="vi-VN" sz="2100" dirty="0">
                <a:latin typeface="Tahoma" pitchFamily="34" charset="0"/>
                <a:cs typeface="Tahoma" pitchFamily="34" charset="0"/>
              </a:rPr>
              <a:t>không thể thay đổi được lực đóng </a:t>
            </a:r>
            <a:r>
              <a:rPr lang="vi-VN" sz="2100" dirty="0" smtClean="0">
                <a:latin typeface="Tahoma" pitchFamily="34" charset="0"/>
                <a:cs typeface="Tahoma" pitchFamily="34" charset="0"/>
              </a:rPr>
              <a:t>cọc</a:t>
            </a:r>
            <a:r>
              <a:rPr lang="en-US" sz="2100" dirty="0" smtClean="0">
                <a:latin typeface="Tahoma" pitchFamily="34" charset="0"/>
                <a:cs typeface="Tahoma" pitchFamily="34" charset="0"/>
              </a:rPr>
              <a:t>.</a:t>
            </a:r>
          </a:p>
          <a:p>
            <a:pPr>
              <a:tabLst>
                <a:tab pos="363538" algn="l"/>
              </a:tabLst>
            </a:pPr>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Búa</a:t>
            </a:r>
            <a:r>
              <a:rPr lang="en-US" sz="2100" dirty="0" smtClean="0">
                <a:latin typeface="Tahoma" pitchFamily="34" charset="0"/>
                <a:cs typeface="Tahoma" pitchFamily="34" charset="0"/>
              </a:rPr>
              <a:t> </a:t>
            </a:r>
            <a:r>
              <a:rPr lang="en-US" sz="2100" dirty="0" err="1" smtClean="0">
                <a:latin typeface="Tahoma" pitchFamily="34" charset="0"/>
                <a:cs typeface="Tahoma" pitchFamily="34" charset="0"/>
              </a:rPr>
              <a:t>va</a:t>
            </a:r>
            <a:r>
              <a:rPr lang="en-US" sz="2100" dirty="0" smtClean="0">
                <a:latin typeface="Tahoma" pitchFamily="34" charset="0"/>
                <a:cs typeface="Tahoma" pitchFamily="34" charset="0"/>
              </a:rPr>
              <a:t> rung:</a:t>
            </a:r>
          </a:p>
          <a:p>
            <a:pPr algn="just">
              <a:tabLst>
                <a:tab pos="363538" algn="l"/>
              </a:tabLst>
            </a:pPr>
            <a:r>
              <a:rPr lang="en-US" sz="2100" dirty="0" smtClean="0">
                <a:latin typeface="Tahoma" pitchFamily="34" charset="0"/>
                <a:cs typeface="Tahoma" pitchFamily="34" charset="0"/>
              </a:rPr>
              <a:t>	K</a:t>
            </a:r>
            <a:r>
              <a:rPr lang="vi-VN" sz="2100" dirty="0" smtClean="0">
                <a:latin typeface="Tahoma" pitchFamily="34" charset="0"/>
                <a:cs typeface="Tahoma" pitchFamily="34" charset="0"/>
              </a:rPr>
              <a:t>hi </a:t>
            </a:r>
            <a:r>
              <a:rPr lang="vi-VN" sz="2100" dirty="0">
                <a:latin typeface="Tahoma" pitchFamily="34" charset="0"/>
                <a:cs typeface="Tahoma" pitchFamily="34" charset="0"/>
              </a:rPr>
              <a:t>đóng cọc vừa dùng lực chấn động rung cọc </a:t>
            </a:r>
            <a:r>
              <a:rPr lang="vi-VN" sz="2100" dirty="0" smtClean="0">
                <a:latin typeface="Tahoma" pitchFamily="34" charset="0"/>
                <a:cs typeface="Tahoma" pitchFamily="34" charset="0"/>
              </a:rPr>
              <a:t>vừa </a:t>
            </a:r>
            <a:r>
              <a:rPr lang="vi-VN" sz="2100" dirty="0">
                <a:latin typeface="Tahoma" pitchFamily="34" charset="0"/>
                <a:cs typeface="Tahoma" pitchFamily="34" charset="0"/>
              </a:rPr>
              <a:t>dùng lực động đập vào đầu cọc để hạ </a:t>
            </a:r>
            <a:r>
              <a:rPr lang="vi-VN" sz="2100" dirty="0" smtClean="0">
                <a:latin typeface="Tahoma" pitchFamily="34" charset="0"/>
                <a:cs typeface="Tahoma" pitchFamily="34" charset="0"/>
              </a:rPr>
              <a:t>cọc</a:t>
            </a:r>
            <a:endParaRPr lang="en-US" sz="2100" dirty="0" smtClean="0">
              <a:latin typeface="Tahoma" pitchFamily="34" charset="0"/>
              <a:cs typeface="Tahoma" pitchFamily="34" charset="0"/>
            </a:endParaRPr>
          </a:p>
          <a:p>
            <a:pPr algn="just">
              <a:lnSpc>
                <a:spcPct val="110000"/>
              </a:lnSpc>
              <a:tabLst>
                <a:tab pos="363538" algn="l"/>
              </a:tabLst>
            </a:pPr>
            <a:r>
              <a:rPr lang="vi-VN" sz="2400" dirty="0"/>
              <a:t/>
            </a:r>
            <a:br>
              <a:rPr lang="vi-VN" sz="2400" dirty="0"/>
            </a:br>
            <a:endParaRPr lang="en-US" sz="2200" dirty="0">
              <a:latin typeface="Tahoma" pitchFamily="34" charset="0"/>
              <a:cs typeface="Tahoma" pitchFamily="34" charset="0"/>
            </a:endParaRPr>
          </a:p>
        </p:txBody>
      </p:sp>
      <p:pic>
        <p:nvPicPr>
          <p:cNvPr id="4098" name="Picture 2" descr="D:\MYWORK\HSGD_VUVANNHAN\MAYXAYDUNG\news_140679084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677400" y="3062004"/>
            <a:ext cx="2514600" cy="2035254"/>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9900" y="4343400"/>
            <a:ext cx="6134100" cy="198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05163745"/>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animEffect transition="in" filter="fade">
                                      <p:cBhvr>
                                        <p:cTn id="7" dur="500"/>
                                        <p:tgtEl>
                                          <p:spTgt spid="11">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fade">
                                      <p:cBhvr>
                                        <p:cTn id="10" dur="2000"/>
                                        <p:tgtEl>
                                          <p:spTgt spid="102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animEffect transition="in" filter="fade">
                                      <p:cBhvr>
                                        <p:cTn id="15" dur="500"/>
                                        <p:tgtEl>
                                          <p:spTgt spid="11">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11">
                                            <p:txEl>
                                              <p:pRg st="3" end="3"/>
                                            </p:txEl>
                                          </p:spTgt>
                                        </p:tgtEl>
                                        <p:attrNameLst>
                                          <p:attrName>style.visibility</p:attrName>
                                        </p:attrNameLst>
                                      </p:cBhvr>
                                      <p:to>
                                        <p:strVal val="visible"/>
                                      </p:to>
                                    </p:set>
                                    <p:animEffect transition="in" filter="fade">
                                      <p:cBhvr>
                                        <p:cTn id="18" dur="500"/>
                                        <p:tgtEl>
                                          <p:spTgt spid="11">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1">
                                            <p:txEl>
                                              <p:pRg st="4" end="4"/>
                                            </p:txEl>
                                          </p:spTgt>
                                        </p:tgtEl>
                                        <p:attrNameLst>
                                          <p:attrName>style.visibility</p:attrName>
                                        </p:attrNameLst>
                                      </p:cBhvr>
                                      <p:to>
                                        <p:strVal val="visible"/>
                                      </p:to>
                                    </p:set>
                                    <p:animEffect transition="in" filter="fade">
                                      <p:cBhvr>
                                        <p:cTn id="23" dur="500"/>
                                        <p:tgtEl>
                                          <p:spTgt spid="11">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11">
                                            <p:txEl>
                                              <p:pRg st="5" end="5"/>
                                            </p:txEl>
                                          </p:spTgt>
                                        </p:tgtEl>
                                        <p:attrNameLst>
                                          <p:attrName>style.visibility</p:attrName>
                                        </p:attrNameLst>
                                      </p:cBhvr>
                                      <p:to>
                                        <p:strVal val="visible"/>
                                      </p:to>
                                    </p:set>
                                    <p:animEffect transition="in" filter="fade">
                                      <p:cBhvr>
                                        <p:cTn id="26" dur="500"/>
                                        <p:tgtEl>
                                          <p:spTgt spid="11">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1">
                                            <p:txEl>
                                              <p:pRg st="6" end="6"/>
                                            </p:txEl>
                                          </p:spTgt>
                                        </p:tgtEl>
                                        <p:attrNameLst>
                                          <p:attrName>style.visibility</p:attrName>
                                        </p:attrNameLst>
                                      </p:cBhvr>
                                      <p:to>
                                        <p:strVal val="visible"/>
                                      </p:to>
                                    </p:set>
                                    <p:animEffect transition="in" filter="fade">
                                      <p:cBhvr>
                                        <p:cTn id="31" dur="500"/>
                                        <p:tgtEl>
                                          <p:spTgt spid="11">
                                            <p:txEl>
                                              <p:pRg st="6" end="6"/>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11">
                                            <p:txEl>
                                              <p:pRg st="7" end="7"/>
                                            </p:txEl>
                                          </p:spTgt>
                                        </p:tgtEl>
                                        <p:attrNameLst>
                                          <p:attrName>style.visibility</p:attrName>
                                        </p:attrNameLst>
                                      </p:cBhvr>
                                      <p:to>
                                        <p:strVal val="visible"/>
                                      </p:to>
                                    </p:set>
                                    <p:animEffect transition="in" filter="fade">
                                      <p:cBhvr>
                                        <p:cTn id="34" dur="500"/>
                                        <p:tgtEl>
                                          <p:spTgt spid="1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0" y="0"/>
            <a:ext cx="9144000" cy="659130"/>
          </a:xfrm>
          <a:custGeom>
            <a:avLst/>
            <a:gdLst/>
            <a:ahLst/>
            <a:cxnLst/>
            <a:rect l="l" t="t" r="r" b="b"/>
            <a:pathLst>
              <a:path w="9144000" h="659130">
                <a:moveTo>
                  <a:pt x="24384" y="633984"/>
                </a:moveTo>
                <a:lnTo>
                  <a:pt x="24384" y="0"/>
                </a:lnTo>
                <a:lnTo>
                  <a:pt x="0" y="0"/>
                </a:lnTo>
                <a:lnTo>
                  <a:pt x="0" y="655129"/>
                </a:lnTo>
                <a:lnTo>
                  <a:pt x="4572" y="659130"/>
                </a:lnTo>
                <a:lnTo>
                  <a:pt x="11430" y="659130"/>
                </a:lnTo>
                <a:lnTo>
                  <a:pt x="11430" y="633984"/>
                </a:lnTo>
                <a:lnTo>
                  <a:pt x="24384" y="633984"/>
                </a:lnTo>
                <a:close/>
              </a:path>
              <a:path w="9144000" h="659130">
                <a:moveTo>
                  <a:pt x="9133332" y="633984"/>
                </a:moveTo>
                <a:lnTo>
                  <a:pt x="11430" y="633984"/>
                </a:lnTo>
                <a:lnTo>
                  <a:pt x="24384" y="646176"/>
                </a:lnTo>
                <a:lnTo>
                  <a:pt x="24384" y="659130"/>
                </a:lnTo>
                <a:lnTo>
                  <a:pt x="9120378" y="659130"/>
                </a:lnTo>
                <a:lnTo>
                  <a:pt x="9120378" y="646176"/>
                </a:lnTo>
                <a:lnTo>
                  <a:pt x="9133332" y="633984"/>
                </a:lnTo>
                <a:close/>
              </a:path>
              <a:path w="9144000" h="659130">
                <a:moveTo>
                  <a:pt x="24384" y="659130"/>
                </a:moveTo>
                <a:lnTo>
                  <a:pt x="24384" y="646176"/>
                </a:lnTo>
                <a:lnTo>
                  <a:pt x="11430" y="633984"/>
                </a:lnTo>
                <a:lnTo>
                  <a:pt x="11430" y="659130"/>
                </a:lnTo>
                <a:lnTo>
                  <a:pt x="24384" y="659130"/>
                </a:lnTo>
                <a:close/>
              </a:path>
              <a:path w="9144000" h="659130">
                <a:moveTo>
                  <a:pt x="9144000" y="655796"/>
                </a:moveTo>
                <a:lnTo>
                  <a:pt x="9144000" y="0"/>
                </a:lnTo>
                <a:lnTo>
                  <a:pt x="9120378" y="0"/>
                </a:lnTo>
                <a:lnTo>
                  <a:pt x="9120378" y="633984"/>
                </a:lnTo>
                <a:lnTo>
                  <a:pt x="9133332" y="633984"/>
                </a:lnTo>
                <a:lnTo>
                  <a:pt x="9133332" y="659130"/>
                </a:lnTo>
                <a:lnTo>
                  <a:pt x="9140190" y="659130"/>
                </a:lnTo>
                <a:lnTo>
                  <a:pt x="9144000" y="655796"/>
                </a:lnTo>
                <a:close/>
              </a:path>
              <a:path w="9144000" h="659130">
                <a:moveTo>
                  <a:pt x="9133332" y="659130"/>
                </a:moveTo>
                <a:lnTo>
                  <a:pt x="9133332" y="633984"/>
                </a:lnTo>
                <a:lnTo>
                  <a:pt x="9120378" y="646176"/>
                </a:lnTo>
                <a:lnTo>
                  <a:pt x="9120378" y="659130"/>
                </a:lnTo>
                <a:lnTo>
                  <a:pt x="9133332" y="659130"/>
                </a:lnTo>
                <a:close/>
              </a:path>
            </a:pathLst>
          </a:custGeom>
          <a:solidFill>
            <a:srgbClr val="FFFFFF"/>
          </a:solidFill>
        </p:spPr>
        <p:txBody>
          <a:bodyPr wrap="square" lIns="0" tIns="0" rIns="0" bIns="0" rtlCol="0"/>
          <a:lstStyle/>
          <a:p>
            <a:endParaRPr dirty="0"/>
          </a:p>
        </p:txBody>
      </p:sp>
      <p:sp>
        <p:nvSpPr>
          <p:cNvPr id="5" name="object 5"/>
          <p:cNvSpPr/>
          <p:nvPr/>
        </p:nvSpPr>
        <p:spPr>
          <a:xfrm>
            <a:off x="533400" y="6249542"/>
            <a:ext cx="3505200" cy="0"/>
          </a:xfrm>
          <a:custGeom>
            <a:avLst/>
            <a:gdLst/>
            <a:ahLst/>
            <a:cxnLst/>
            <a:rect l="l" t="t" r="r" b="b"/>
            <a:pathLst>
              <a:path w="3505200">
                <a:moveTo>
                  <a:pt x="0" y="0"/>
                </a:moveTo>
                <a:lnTo>
                  <a:pt x="3505200" y="0"/>
                </a:lnTo>
              </a:path>
            </a:pathLst>
          </a:custGeom>
          <a:ln w="14477">
            <a:solidFill>
              <a:srgbClr val="006666"/>
            </a:solidFill>
          </a:ln>
        </p:spPr>
        <p:txBody>
          <a:bodyPr wrap="square" lIns="0" tIns="0" rIns="0" bIns="0" rtlCol="0"/>
          <a:lstStyle/>
          <a:p>
            <a:endParaRPr dirty="0"/>
          </a:p>
        </p:txBody>
      </p:sp>
      <p:sp>
        <p:nvSpPr>
          <p:cNvPr id="8" name="object 8"/>
          <p:cNvSpPr txBox="1">
            <a:spLocks noGrp="1"/>
          </p:cNvSpPr>
          <p:nvPr>
            <p:ph type="ftr" sz="quarter" idx="5"/>
          </p:nvPr>
        </p:nvSpPr>
        <p:spPr>
          <a:xfrm>
            <a:off x="304800" y="6386127"/>
            <a:ext cx="4340697" cy="192360"/>
          </a:xfrm>
          <a:prstGeom prst="rect">
            <a:avLst/>
          </a:prstGeom>
        </p:spPr>
        <p:txBody>
          <a:bodyPr vert="horz" wrap="square" lIns="0" tIns="0" rIns="0" bIns="0" rtlCol="0">
            <a:spAutoFit/>
          </a:bodyPr>
          <a:lstStyle/>
          <a:p>
            <a:pPr marL="12700">
              <a:lnSpc>
                <a:spcPts val="1505"/>
              </a:lnSpc>
            </a:pPr>
            <a:r>
              <a:rPr sz="1800" spc="-5" dirty="0" err="1" smtClean="0"/>
              <a:t>Chương</a:t>
            </a:r>
            <a:r>
              <a:rPr sz="1800" spc="-5" dirty="0" smtClean="0"/>
              <a:t> </a:t>
            </a:r>
            <a:r>
              <a:rPr sz="1800" spc="-45" dirty="0" smtClean="0"/>
              <a:t>I</a:t>
            </a:r>
            <a:r>
              <a:rPr lang="en-US" sz="1800" spc="-45" dirty="0"/>
              <a:t>V</a:t>
            </a:r>
            <a:r>
              <a:rPr sz="1800" spc="-45" dirty="0" smtClean="0"/>
              <a:t>: </a:t>
            </a:r>
            <a:r>
              <a:rPr lang="en-US" sz="1800" spc="-5" dirty="0" err="1" smtClean="0"/>
              <a:t>Máy</a:t>
            </a:r>
            <a:r>
              <a:rPr lang="en-US" sz="1800" spc="-5" dirty="0" smtClean="0"/>
              <a:t> </a:t>
            </a:r>
            <a:r>
              <a:rPr lang="en-US" sz="1800" spc="-5" dirty="0" err="1" smtClean="0"/>
              <a:t>thi</a:t>
            </a:r>
            <a:r>
              <a:rPr lang="en-US" sz="1800" spc="-5" dirty="0" smtClean="0"/>
              <a:t> </a:t>
            </a:r>
            <a:r>
              <a:rPr lang="en-US" sz="1800" spc="-5" dirty="0" err="1" smtClean="0"/>
              <a:t>công</a:t>
            </a:r>
            <a:r>
              <a:rPr lang="en-US" sz="1800" spc="-5" dirty="0" smtClean="0"/>
              <a:t> </a:t>
            </a:r>
            <a:r>
              <a:rPr lang="en-US" sz="1800" spc="-5" dirty="0" err="1" smtClean="0"/>
              <a:t>cọc</a:t>
            </a:r>
            <a:endParaRPr sz="1800" spc="-5" dirty="0"/>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25400">
              <a:lnSpc>
                <a:spcPts val="1505"/>
              </a:lnSpc>
            </a:pPr>
            <a:fld id="{81D60167-4931-47E6-BA6A-407CBD079E47}" type="slidenum">
              <a:rPr spc="-5" dirty="0"/>
              <a:t>8</a:t>
            </a:fld>
            <a:endParaRPr spc="-5" dirty="0"/>
          </a:p>
        </p:txBody>
      </p:sp>
      <p:sp>
        <p:nvSpPr>
          <p:cNvPr id="10" name="Title 9"/>
          <p:cNvSpPr>
            <a:spLocks noGrp="1"/>
          </p:cNvSpPr>
          <p:nvPr>
            <p:ph type="title"/>
          </p:nvPr>
        </p:nvSpPr>
        <p:spPr>
          <a:xfrm>
            <a:off x="383540" y="228600"/>
            <a:ext cx="8376919" cy="307777"/>
          </a:xfrm>
        </p:spPr>
        <p:txBody>
          <a:bodyPr/>
          <a:lstStyle/>
          <a:p>
            <a:r>
              <a:rPr lang="en-US" sz="2000" i="1" dirty="0" smtClean="0">
                <a:latin typeface="Times New Roman" pitchFamily="18" charset="0"/>
                <a:cs typeface="Times New Roman" pitchFamily="18" charset="0"/>
              </a:rPr>
              <a:t>MÁY XÂY DỰNG</a:t>
            </a:r>
            <a:endParaRPr lang="en-US" sz="2000" i="1" dirty="0">
              <a:latin typeface="Times New Roman" pitchFamily="18" charset="0"/>
              <a:cs typeface="Times New Roman" pitchFamily="18" charset="0"/>
            </a:endParaRPr>
          </a:p>
        </p:txBody>
      </p:sp>
      <p:sp>
        <p:nvSpPr>
          <p:cNvPr id="11" name="object 7"/>
          <p:cNvSpPr txBox="1"/>
          <p:nvPr/>
        </p:nvSpPr>
        <p:spPr>
          <a:xfrm>
            <a:off x="384175" y="685800"/>
            <a:ext cx="6626225" cy="5552289"/>
          </a:xfrm>
          <a:prstGeom prst="rect">
            <a:avLst/>
          </a:prstGeom>
        </p:spPr>
        <p:txBody>
          <a:bodyPr vert="horz" wrap="square" lIns="0" tIns="0" rIns="0" bIns="0" rtlCol="0">
            <a:spAutoFit/>
          </a:bodyPr>
          <a:lstStyle/>
          <a:p>
            <a:pPr>
              <a:lnSpc>
                <a:spcPct val="110000"/>
              </a:lnSpc>
            </a:pPr>
            <a:r>
              <a:rPr lang="en-US" sz="2200" b="1" dirty="0" smtClean="0">
                <a:latin typeface="Tahoma" pitchFamily="34" charset="0"/>
                <a:cs typeface="Tahoma" pitchFamily="34" charset="0"/>
              </a:rPr>
              <a:t>* </a:t>
            </a:r>
            <a:r>
              <a:rPr lang="en-US" sz="2200" b="1" dirty="0" err="1" smtClean="0">
                <a:latin typeface="Tahoma" pitchFamily="34" charset="0"/>
                <a:cs typeface="Tahoma" pitchFamily="34" charset="0"/>
              </a:rPr>
              <a:t>Búa</a:t>
            </a:r>
            <a:r>
              <a:rPr lang="en-US" sz="2200" b="1" dirty="0" smtClean="0">
                <a:latin typeface="Tahoma" pitchFamily="34" charset="0"/>
                <a:cs typeface="Tahoma" pitchFamily="34" charset="0"/>
              </a:rPr>
              <a:t> Rung:</a:t>
            </a:r>
          </a:p>
          <a:p>
            <a:pPr>
              <a:lnSpc>
                <a:spcPct val="110000"/>
              </a:lnSpc>
            </a:pPr>
            <a:r>
              <a:rPr lang="en-US" sz="2200" dirty="0" smtClean="0">
                <a:latin typeface="Tahoma" pitchFamily="34" charset="0"/>
                <a:cs typeface="Tahoma" pitchFamily="34" charset="0"/>
              </a:rPr>
              <a:t>- </a:t>
            </a:r>
            <a:r>
              <a:rPr lang="en-US" sz="2200" i="1" u="sng" dirty="0" err="1" smtClean="0">
                <a:latin typeface="Tahoma" pitchFamily="34" charset="0"/>
                <a:cs typeface="Tahoma" pitchFamily="34" charset="0"/>
              </a:rPr>
              <a:t>Cấu</a:t>
            </a:r>
            <a:r>
              <a:rPr lang="en-US" sz="2200" i="1" u="sng" dirty="0" smtClean="0">
                <a:latin typeface="Tahoma" pitchFamily="34" charset="0"/>
                <a:cs typeface="Tahoma" pitchFamily="34" charset="0"/>
              </a:rPr>
              <a:t> </a:t>
            </a:r>
            <a:r>
              <a:rPr lang="en-US" sz="2200" i="1" u="sng" dirty="0" err="1" smtClean="0">
                <a:latin typeface="Tahoma" pitchFamily="34" charset="0"/>
                <a:cs typeface="Tahoma" pitchFamily="34" charset="0"/>
              </a:rPr>
              <a:t>tạo</a:t>
            </a:r>
            <a:r>
              <a:rPr lang="en-US" sz="2200" i="1" u="sng" dirty="0" smtClean="0">
                <a:latin typeface="Tahoma" pitchFamily="34" charset="0"/>
                <a:cs typeface="Tahoma" pitchFamily="34" charset="0"/>
              </a:rPr>
              <a:t> </a:t>
            </a:r>
            <a:r>
              <a:rPr lang="en-US" sz="2200" i="1" u="sng" dirty="0" err="1" smtClean="0">
                <a:latin typeface="Tahoma" pitchFamily="34" charset="0"/>
                <a:cs typeface="Tahoma" pitchFamily="34" charset="0"/>
              </a:rPr>
              <a:t>và</a:t>
            </a:r>
            <a:r>
              <a:rPr lang="en-US" sz="2200" i="1" u="sng" dirty="0" smtClean="0">
                <a:latin typeface="Tahoma" pitchFamily="34" charset="0"/>
                <a:cs typeface="Tahoma" pitchFamily="34" charset="0"/>
              </a:rPr>
              <a:t> </a:t>
            </a:r>
            <a:r>
              <a:rPr lang="en-US" sz="2200" i="1" u="sng" dirty="0" err="1" smtClean="0">
                <a:latin typeface="Tahoma" pitchFamily="34" charset="0"/>
                <a:cs typeface="Tahoma" pitchFamily="34" charset="0"/>
              </a:rPr>
              <a:t>nguyên</a:t>
            </a:r>
            <a:r>
              <a:rPr lang="en-US" sz="2200" i="1" u="sng" dirty="0" smtClean="0">
                <a:latin typeface="Tahoma" pitchFamily="34" charset="0"/>
                <a:cs typeface="Tahoma" pitchFamily="34" charset="0"/>
              </a:rPr>
              <a:t> </a:t>
            </a:r>
            <a:r>
              <a:rPr lang="en-US" sz="2200" i="1" u="sng" dirty="0" err="1" smtClean="0">
                <a:latin typeface="Tahoma" pitchFamily="34" charset="0"/>
                <a:cs typeface="Tahoma" pitchFamily="34" charset="0"/>
              </a:rPr>
              <a:t>lý</a:t>
            </a:r>
            <a:r>
              <a:rPr lang="en-US" sz="2200" i="1" u="sng" dirty="0" smtClean="0">
                <a:latin typeface="Tahoma" pitchFamily="34" charset="0"/>
                <a:cs typeface="Tahoma" pitchFamily="34" charset="0"/>
              </a:rPr>
              <a:t> </a:t>
            </a:r>
            <a:r>
              <a:rPr lang="en-US" sz="2200" i="1" u="sng" dirty="0" err="1" smtClean="0">
                <a:latin typeface="Tahoma" pitchFamily="34" charset="0"/>
                <a:cs typeface="Tahoma" pitchFamily="34" charset="0"/>
              </a:rPr>
              <a:t>hoạt</a:t>
            </a:r>
            <a:r>
              <a:rPr lang="en-US" sz="2200" i="1" u="sng" dirty="0" smtClean="0">
                <a:latin typeface="Tahoma" pitchFamily="34" charset="0"/>
                <a:cs typeface="Tahoma" pitchFamily="34" charset="0"/>
              </a:rPr>
              <a:t> </a:t>
            </a:r>
            <a:r>
              <a:rPr lang="en-US" sz="2200" i="1" u="sng" dirty="0" err="1" smtClean="0">
                <a:latin typeface="Tahoma" pitchFamily="34" charset="0"/>
                <a:cs typeface="Tahoma" pitchFamily="34" charset="0"/>
              </a:rPr>
              <a:t>động</a:t>
            </a:r>
            <a:r>
              <a:rPr lang="en-US" sz="2200" dirty="0" smtClean="0">
                <a:latin typeface="Tahoma" pitchFamily="34" charset="0"/>
                <a:cs typeface="Tahoma" pitchFamily="34" charset="0"/>
              </a:rPr>
              <a:t>:</a:t>
            </a:r>
          </a:p>
          <a:p>
            <a:pPr algn="just">
              <a:tabLst>
                <a:tab pos="365125" algn="l"/>
              </a:tabLst>
            </a:pPr>
            <a:r>
              <a:rPr lang="en-US" sz="2200" dirty="0">
                <a:latin typeface="Tahoma" pitchFamily="34" charset="0"/>
                <a:cs typeface="Tahoma" pitchFamily="34" charset="0"/>
              </a:rPr>
              <a:t>	</a:t>
            </a:r>
            <a:r>
              <a:rPr lang="vi-VN" sz="2200" dirty="0" smtClean="0">
                <a:latin typeface="Tahoma" pitchFamily="34" charset="0"/>
                <a:cs typeface="Tahoma" pitchFamily="34" charset="0"/>
              </a:rPr>
              <a:t>Búa </a:t>
            </a:r>
            <a:r>
              <a:rPr lang="vi-VN" sz="2200" dirty="0">
                <a:latin typeface="Tahoma" pitchFamily="34" charset="0"/>
                <a:cs typeface="Tahoma" pitchFamily="34" charset="0"/>
              </a:rPr>
              <a:t>rung đặt trên đỉnh cọc và truyền lực rung động cho  cọc, cọc dao động sẽ làm giảm lực ma sát giữa cọc và  </a:t>
            </a:r>
            <a:r>
              <a:rPr lang="vi-VN" sz="2200" dirty="0" smtClean="0">
                <a:latin typeface="Tahoma" pitchFamily="34" charset="0"/>
                <a:cs typeface="Tahoma" pitchFamily="34" charset="0"/>
              </a:rPr>
              <a:t>nền</a:t>
            </a:r>
            <a:r>
              <a:rPr lang="en-US" sz="2200" dirty="0" smtClean="0">
                <a:latin typeface="Tahoma" pitchFamily="34" charset="0"/>
                <a:cs typeface="Tahoma" pitchFamily="34" charset="0"/>
              </a:rPr>
              <a:t>.</a:t>
            </a:r>
            <a:r>
              <a:rPr lang="vi-VN" sz="2200" dirty="0" smtClean="0">
                <a:latin typeface="Tahoma" pitchFamily="34" charset="0"/>
                <a:cs typeface="Tahoma" pitchFamily="34" charset="0"/>
              </a:rPr>
              <a:t> </a:t>
            </a:r>
            <a:endParaRPr lang="en-US" sz="2200" dirty="0">
              <a:latin typeface="Tahoma" pitchFamily="34" charset="0"/>
              <a:cs typeface="Tahoma" pitchFamily="34" charset="0"/>
            </a:endParaRPr>
          </a:p>
          <a:p>
            <a:pPr algn="just">
              <a:lnSpc>
                <a:spcPct val="110000"/>
              </a:lnSpc>
            </a:pPr>
            <a:r>
              <a:rPr lang="en-US" sz="2200" dirty="0" smtClean="0">
                <a:latin typeface="Tahoma" pitchFamily="34" charset="0"/>
                <a:cs typeface="Tahoma" pitchFamily="34" charset="0"/>
              </a:rPr>
              <a:t>- </a:t>
            </a:r>
            <a:r>
              <a:rPr lang="en-US" sz="2200" i="1" u="sng" dirty="0" err="1" smtClean="0">
                <a:latin typeface="Tahoma" pitchFamily="34" charset="0"/>
                <a:cs typeface="Tahoma" pitchFamily="34" charset="0"/>
              </a:rPr>
              <a:t>Ưu</a:t>
            </a:r>
            <a:r>
              <a:rPr lang="en-US" sz="2200" i="1" u="sng" dirty="0" smtClean="0">
                <a:latin typeface="Tahoma" pitchFamily="34" charset="0"/>
                <a:cs typeface="Tahoma" pitchFamily="34" charset="0"/>
              </a:rPr>
              <a:t> – </a:t>
            </a:r>
            <a:r>
              <a:rPr lang="en-US" sz="2200" i="1" u="sng" dirty="0" err="1" smtClean="0">
                <a:latin typeface="Tahoma" pitchFamily="34" charset="0"/>
                <a:cs typeface="Tahoma" pitchFamily="34" charset="0"/>
              </a:rPr>
              <a:t>nhược</a:t>
            </a:r>
            <a:r>
              <a:rPr lang="en-US" sz="2200" i="1" u="sng" dirty="0" smtClean="0">
                <a:latin typeface="Tahoma" pitchFamily="34" charset="0"/>
                <a:cs typeface="Tahoma" pitchFamily="34" charset="0"/>
              </a:rPr>
              <a:t> </a:t>
            </a:r>
            <a:r>
              <a:rPr lang="en-US" sz="2200" i="1" u="sng" dirty="0" err="1" smtClean="0">
                <a:latin typeface="Tahoma" pitchFamily="34" charset="0"/>
                <a:cs typeface="Tahoma" pitchFamily="34" charset="0"/>
              </a:rPr>
              <a:t>điểm</a:t>
            </a:r>
            <a:r>
              <a:rPr lang="en-US" sz="2200" dirty="0" smtClean="0">
                <a:latin typeface="Tahoma" pitchFamily="34" charset="0"/>
                <a:cs typeface="Tahoma" pitchFamily="34" charset="0"/>
              </a:rPr>
              <a:t>:</a:t>
            </a:r>
          </a:p>
          <a:p>
            <a:pPr marL="468630" marR="5080" indent="-457200">
              <a:lnSpc>
                <a:spcPct val="110000"/>
              </a:lnSpc>
            </a:pPr>
            <a:r>
              <a:rPr lang="en-US" sz="2000" b="1" spc="-5" dirty="0" err="1" smtClean="0">
                <a:latin typeface="Tahoma" pitchFamily="34" charset="0"/>
                <a:cs typeface="Tahoma" pitchFamily="34" charset="0"/>
              </a:rPr>
              <a:t>Ưu</a:t>
            </a:r>
            <a:r>
              <a:rPr lang="en-US" sz="2000" b="1" spc="-5" dirty="0" smtClean="0">
                <a:latin typeface="Tahoma" pitchFamily="34" charset="0"/>
                <a:cs typeface="Tahoma" pitchFamily="34" charset="0"/>
              </a:rPr>
              <a:t> </a:t>
            </a:r>
            <a:r>
              <a:rPr lang="en-US" sz="2000" b="1" spc="-5" dirty="0" err="1" smtClean="0">
                <a:latin typeface="Tahoma" pitchFamily="34" charset="0"/>
                <a:cs typeface="Tahoma" pitchFamily="34" charset="0"/>
              </a:rPr>
              <a:t>điểm</a:t>
            </a:r>
            <a:r>
              <a:rPr lang="en-US" sz="2000" b="1" spc="-5" dirty="0" smtClean="0">
                <a:latin typeface="Tahoma" pitchFamily="34" charset="0"/>
                <a:cs typeface="Tahoma" pitchFamily="34" charset="0"/>
              </a:rPr>
              <a:t>:</a:t>
            </a:r>
          </a:p>
          <a:p>
            <a:pPr marR="5080" indent="-457200" algn="just"/>
            <a:r>
              <a:rPr lang="en-US" sz="2200" dirty="0" smtClean="0">
                <a:latin typeface="Tahoma" pitchFamily="34" charset="0"/>
                <a:cs typeface="Tahoma" pitchFamily="34" charset="0"/>
              </a:rPr>
              <a:t>+ T</a:t>
            </a:r>
            <a:r>
              <a:rPr lang="vi-VN" sz="2200" dirty="0" smtClean="0">
                <a:latin typeface="Tahoma" pitchFamily="34" charset="0"/>
                <a:cs typeface="Tahoma" pitchFamily="34" charset="0"/>
              </a:rPr>
              <a:t>ính </a:t>
            </a:r>
            <a:r>
              <a:rPr lang="vi-VN" sz="2200" dirty="0">
                <a:latin typeface="Tahoma" pitchFamily="34" charset="0"/>
                <a:cs typeface="Tahoma" pitchFamily="34" charset="0"/>
              </a:rPr>
              <a:t>cơ  động </a:t>
            </a:r>
            <a:r>
              <a:rPr lang="en-US" sz="2200" dirty="0" smtClean="0">
                <a:latin typeface="Tahoma" pitchFamily="34" charset="0"/>
                <a:cs typeface="Tahoma" pitchFamily="34" charset="0"/>
              </a:rPr>
              <a:t>c</a:t>
            </a:r>
            <a:r>
              <a:rPr lang="vi-VN" sz="2200" dirty="0" smtClean="0">
                <a:latin typeface="Tahoma" pitchFamily="34" charset="0"/>
                <a:cs typeface="Tahoma" pitchFamily="34" charset="0"/>
              </a:rPr>
              <a:t>ao</a:t>
            </a:r>
            <a:r>
              <a:rPr lang="vi-VN" sz="2200" dirty="0">
                <a:latin typeface="Tahoma" pitchFamily="34" charset="0"/>
                <a:cs typeface="Tahoma" pitchFamily="34" charset="0"/>
              </a:rPr>
              <a:t>, dễ điều khiển, làm việc tin cậy.</a:t>
            </a:r>
          </a:p>
          <a:p>
            <a:pPr marR="5080" indent="-457200" algn="just"/>
            <a:r>
              <a:rPr lang="en-US" sz="2200" dirty="0" smtClean="0">
                <a:latin typeface="Tahoma" pitchFamily="34" charset="0"/>
                <a:cs typeface="Tahoma" pitchFamily="34" charset="0"/>
              </a:rPr>
              <a:t>+ </a:t>
            </a:r>
            <a:r>
              <a:rPr lang="vi-VN" sz="2200" dirty="0" smtClean="0">
                <a:latin typeface="Tahoma" pitchFamily="34" charset="0"/>
                <a:cs typeface="Tahoma" pitchFamily="34" charset="0"/>
              </a:rPr>
              <a:t>Đóng </a:t>
            </a:r>
            <a:r>
              <a:rPr lang="vi-VN" sz="2200" dirty="0">
                <a:latin typeface="Tahoma" pitchFamily="34" charset="0"/>
                <a:cs typeface="Tahoma" pitchFamily="34" charset="0"/>
              </a:rPr>
              <a:t>cọc bằng búa rung ít gặp hiện tượng chối  giả, cọc không bị vỡ như khi dùng búa va đập.</a:t>
            </a:r>
          </a:p>
          <a:p>
            <a:pPr algn="just"/>
            <a:r>
              <a:rPr lang="en-US" sz="2200" dirty="0">
                <a:latin typeface="Tahoma" pitchFamily="34" charset="0"/>
                <a:cs typeface="Tahoma" pitchFamily="34" charset="0"/>
              </a:rPr>
              <a:t>+ </a:t>
            </a:r>
            <a:r>
              <a:rPr lang="vi-VN" sz="2200" dirty="0">
                <a:latin typeface="Tahoma" pitchFamily="34" charset="0"/>
                <a:cs typeface="Tahoma" pitchFamily="34" charset="0"/>
              </a:rPr>
              <a:t>Có thể dùng búa rung để nhổ cọc.</a:t>
            </a:r>
          </a:p>
          <a:p>
            <a:pPr marR="5080" indent="-457200" algn="just"/>
            <a:r>
              <a:rPr lang="en-US" sz="2200" dirty="0">
                <a:latin typeface="Tahoma" pitchFamily="34" charset="0"/>
                <a:cs typeface="Tahoma" pitchFamily="34" charset="0"/>
              </a:rPr>
              <a:t>+ </a:t>
            </a:r>
            <a:r>
              <a:rPr lang="vi-VN" sz="2200" dirty="0">
                <a:latin typeface="Tahoma" pitchFamily="34" charset="0"/>
                <a:cs typeface="Tahoma" pitchFamily="34" charset="0"/>
              </a:rPr>
              <a:t>Khi đóng cọc </a:t>
            </a:r>
            <a:r>
              <a:rPr lang="vi-VN" sz="2200" dirty="0" smtClean="0">
                <a:latin typeface="Tahoma" pitchFamily="34" charset="0"/>
                <a:cs typeface="Tahoma" pitchFamily="34" charset="0"/>
              </a:rPr>
              <a:t>không</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cần</a:t>
            </a:r>
            <a:r>
              <a:rPr lang="vi-VN" sz="2200" dirty="0" smtClean="0">
                <a:latin typeface="Tahoma" pitchFamily="34" charset="0"/>
                <a:cs typeface="Tahoma" pitchFamily="34" charset="0"/>
              </a:rPr>
              <a:t> </a:t>
            </a:r>
            <a:r>
              <a:rPr lang="vi-VN" sz="2200" dirty="0">
                <a:latin typeface="Tahoma" pitchFamily="34" charset="0"/>
                <a:cs typeface="Tahoma" pitchFamily="34" charset="0"/>
              </a:rPr>
              <a:t>dùng giá dẫn hướng</a:t>
            </a:r>
            <a:r>
              <a:rPr lang="en-US" sz="2200" dirty="0">
                <a:latin typeface="Tahoma" pitchFamily="34" charset="0"/>
                <a:cs typeface="Tahoma" pitchFamily="34" charset="0"/>
              </a:rPr>
              <a:t> </a:t>
            </a:r>
            <a:r>
              <a:rPr lang="vi-VN" sz="2200" dirty="0">
                <a:latin typeface="Tahoma" pitchFamily="34" charset="0"/>
                <a:cs typeface="Tahoma" pitchFamily="34" charset="0"/>
              </a:rPr>
              <a:t>đầu búa.</a:t>
            </a:r>
            <a:endParaRPr lang="en-US" sz="2200" dirty="0">
              <a:latin typeface="Tahoma" pitchFamily="34" charset="0"/>
              <a:cs typeface="Tahoma" pitchFamily="34" charset="0"/>
            </a:endParaRPr>
          </a:p>
          <a:p>
            <a:pPr marR="5080" indent="-457200" algn="just"/>
            <a:r>
              <a:rPr lang="en-US" sz="2200" dirty="0">
                <a:latin typeface="Tahoma" pitchFamily="34" charset="0"/>
                <a:cs typeface="Tahoma" pitchFamily="34" charset="0"/>
              </a:rPr>
              <a:t>+ N</a:t>
            </a:r>
            <a:r>
              <a:rPr lang="vi-VN" sz="2200" dirty="0">
                <a:latin typeface="Tahoma" pitchFamily="34" charset="0"/>
                <a:cs typeface="Tahoma" pitchFamily="34" charset="0"/>
              </a:rPr>
              <a:t>ăng suất cao gấp </a:t>
            </a:r>
            <a:r>
              <a:rPr lang="vi-VN" sz="2200" dirty="0" smtClean="0">
                <a:latin typeface="Tahoma" pitchFamily="34" charset="0"/>
                <a:cs typeface="Tahoma" pitchFamily="34" charset="0"/>
              </a:rPr>
              <a:t>3÷4 </a:t>
            </a:r>
            <a:r>
              <a:rPr lang="vi-VN" sz="2200" dirty="0">
                <a:latin typeface="Tahoma" pitchFamily="34" charset="0"/>
                <a:cs typeface="Tahoma" pitchFamily="34" charset="0"/>
              </a:rPr>
              <a:t>lần búa khác nhưng giá thành lại giảm 2 </a:t>
            </a:r>
            <a:r>
              <a:rPr lang="vi-VN" sz="2200" dirty="0" smtClean="0">
                <a:latin typeface="Tahoma" pitchFamily="34" charset="0"/>
                <a:cs typeface="Tahoma" pitchFamily="34" charset="0"/>
              </a:rPr>
              <a:t>lần</a:t>
            </a:r>
            <a:r>
              <a:rPr lang="en-US" sz="2200" dirty="0" smtClean="0">
                <a:latin typeface="Tahoma" pitchFamily="34" charset="0"/>
                <a:cs typeface="Tahoma" pitchFamily="34" charset="0"/>
              </a:rPr>
              <a:t>.</a:t>
            </a:r>
            <a:endParaRPr lang="en-US" sz="2200" dirty="0">
              <a:latin typeface="Tahoma" pitchFamily="34" charset="0"/>
              <a:cs typeface="Tahoma" pitchFamily="34" charset="0"/>
            </a:endParaRPr>
          </a:p>
          <a:p>
            <a:pPr marR="5080" indent="-457200" algn="just"/>
            <a:r>
              <a:rPr lang="en-US" sz="2200" dirty="0">
                <a:latin typeface="Tahoma" pitchFamily="34" charset="0"/>
                <a:cs typeface="Tahoma" pitchFamily="34" charset="0"/>
              </a:rPr>
              <a:t>+ K</a:t>
            </a:r>
            <a:r>
              <a:rPr lang="vi-VN" sz="2200" dirty="0">
                <a:latin typeface="Tahoma" pitchFamily="34" charset="0"/>
                <a:cs typeface="Tahoma" pitchFamily="34" charset="0"/>
              </a:rPr>
              <a:t>hông nhất thiết phải có giá máy đặt </a:t>
            </a:r>
            <a:r>
              <a:rPr lang="vi-VN" sz="2200" dirty="0" smtClean="0">
                <a:latin typeface="Tahoma" pitchFamily="34" charset="0"/>
                <a:cs typeface="Tahoma" pitchFamily="34" charset="0"/>
              </a:rPr>
              <a:t>cọc</a:t>
            </a:r>
            <a:r>
              <a:rPr lang="en-US" sz="2200" dirty="0" smtClean="0">
                <a:latin typeface="Tahoma" pitchFamily="34" charset="0"/>
                <a:cs typeface="Tahoma" pitchFamily="34" charset="0"/>
              </a:rPr>
              <a:t>.</a:t>
            </a:r>
            <a:endParaRPr lang="en-US" sz="2200" dirty="0">
              <a:latin typeface="Tahoma" pitchFamily="34" charset="0"/>
              <a:cs typeface="Tahoma" pitchFamily="34" charset="0"/>
            </a:endParaRPr>
          </a:p>
        </p:txBody>
      </p:sp>
      <p:pic>
        <p:nvPicPr>
          <p:cNvPr id="15" name="Picture 1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86600" y="650924"/>
            <a:ext cx="1905000" cy="2701876"/>
          </a:xfrm>
          <a:prstGeom prst="rect">
            <a:avLst/>
          </a:prstGeom>
          <a:noFill/>
          <a:ln>
            <a:noFill/>
          </a:ln>
        </p:spPr>
      </p:pic>
      <p:pic>
        <p:nvPicPr>
          <p:cNvPr id="2051" name="Picture 3" descr="D:\MYWORK\HSGD_VUVANNHAN\MAYXAYDUNG\tải xuống (5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80738" y="3429000"/>
            <a:ext cx="1910862" cy="2466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1844063"/>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animEffect transition="in" filter="fade">
                                      <p:cBhvr>
                                        <p:cTn id="7" dur="500"/>
                                        <p:tgtEl>
                                          <p:spTgt spid="11">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1">
                                            <p:txEl>
                                              <p:pRg st="2" end="2"/>
                                            </p:txEl>
                                          </p:spTgt>
                                        </p:tgtEl>
                                        <p:attrNameLst>
                                          <p:attrName>style.visibility</p:attrName>
                                        </p:attrNameLst>
                                      </p:cBhvr>
                                      <p:to>
                                        <p:strVal val="visible"/>
                                      </p:to>
                                    </p:set>
                                    <p:animEffect transition="in" filter="fade">
                                      <p:cBhvr>
                                        <p:cTn id="10" dur="500"/>
                                        <p:tgtEl>
                                          <p:spTgt spid="11">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1">
                                            <p:txEl>
                                              <p:pRg st="3" end="3"/>
                                            </p:txEl>
                                          </p:spTgt>
                                        </p:tgtEl>
                                        <p:attrNameLst>
                                          <p:attrName>style.visibility</p:attrName>
                                        </p:attrNameLst>
                                      </p:cBhvr>
                                      <p:to>
                                        <p:strVal val="visible"/>
                                      </p:to>
                                    </p:set>
                                    <p:animEffect transition="in" filter="fade">
                                      <p:cBhvr>
                                        <p:cTn id="15" dur="500"/>
                                        <p:tgtEl>
                                          <p:spTgt spid="11">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1">
                                            <p:txEl>
                                              <p:pRg st="4" end="4"/>
                                            </p:txEl>
                                          </p:spTgt>
                                        </p:tgtEl>
                                        <p:attrNameLst>
                                          <p:attrName>style.visibility</p:attrName>
                                        </p:attrNameLst>
                                      </p:cBhvr>
                                      <p:to>
                                        <p:strVal val="visible"/>
                                      </p:to>
                                    </p:set>
                                    <p:animEffect transition="in" filter="fade">
                                      <p:cBhvr>
                                        <p:cTn id="20" dur="500"/>
                                        <p:tgtEl>
                                          <p:spTgt spid="11">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1">
                                            <p:txEl>
                                              <p:pRg st="5" end="5"/>
                                            </p:txEl>
                                          </p:spTgt>
                                        </p:tgtEl>
                                        <p:attrNameLst>
                                          <p:attrName>style.visibility</p:attrName>
                                        </p:attrNameLst>
                                      </p:cBhvr>
                                      <p:to>
                                        <p:strVal val="visible"/>
                                      </p:to>
                                    </p:set>
                                    <p:animEffect transition="in" filter="fade">
                                      <p:cBhvr>
                                        <p:cTn id="25" dur="500"/>
                                        <p:tgtEl>
                                          <p:spTgt spid="11">
                                            <p:txEl>
                                              <p:pRg st="5" end="5"/>
                                            </p:txEl>
                                          </p:spTgt>
                                        </p:tgtEl>
                                      </p:cBhvr>
                                    </p:animEffect>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11">
                                            <p:txEl>
                                              <p:pRg st="6" end="6"/>
                                            </p:txEl>
                                          </p:spTgt>
                                        </p:tgtEl>
                                        <p:attrNameLst>
                                          <p:attrName>style.visibility</p:attrName>
                                        </p:attrNameLst>
                                      </p:cBhvr>
                                      <p:to>
                                        <p:strVal val="visible"/>
                                      </p:to>
                                    </p:set>
                                    <p:animEffect transition="in" filter="fade">
                                      <p:cBhvr>
                                        <p:cTn id="29" dur="500"/>
                                        <p:tgtEl>
                                          <p:spTgt spid="11">
                                            <p:txEl>
                                              <p:pRg st="6" end="6"/>
                                            </p:txEl>
                                          </p:spTgt>
                                        </p:tgtEl>
                                      </p:cBhvr>
                                    </p:animEffect>
                                  </p:childTnLst>
                                </p:cTn>
                              </p:par>
                            </p:childTnLst>
                          </p:cTn>
                        </p:par>
                        <p:par>
                          <p:cTn id="30" fill="hold">
                            <p:stCondLst>
                              <p:cond delay="1000"/>
                            </p:stCondLst>
                            <p:childTnLst>
                              <p:par>
                                <p:cTn id="31" presetID="10" presetClass="entr" presetSubtype="0" fill="hold" nodeType="afterEffect">
                                  <p:stCondLst>
                                    <p:cond delay="0"/>
                                  </p:stCondLst>
                                  <p:childTnLst>
                                    <p:set>
                                      <p:cBhvr>
                                        <p:cTn id="32" dur="1" fill="hold">
                                          <p:stCondLst>
                                            <p:cond delay="0"/>
                                          </p:stCondLst>
                                        </p:cTn>
                                        <p:tgtEl>
                                          <p:spTgt spid="11">
                                            <p:txEl>
                                              <p:pRg st="7" end="7"/>
                                            </p:txEl>
                                          </p:spTgt>
                                        </p:tgtEl>
                                        <p:attrNameLst>
                                          <p:attrName>style.visibility</p:attrName>
                                        </p:attrNameLst>
                                      </p:cBhvr>
                                      <p:to>
                                        <p:strVal val="visible"/>
                                      </p:to>
                                    </p:set>
                                    <p:animEffect transition="in" filter="fade">
                                      <p:cBhvr>
                                        <p:cTn id="33" dur="500"/>
                                        <p:tgtEl>
                                          <p:spTgt spid="11">
                                            <p:txEl>
                                              <p:pRg st="7" end="7"/>
                                            </p:txEl>
                                          </p:spTgt>
                                        </p:tgtEl>
                                      </p:cBhvr>
                                    </p:animEffect>
                                  </p:childTnLst>
                                </p:cTn>
                              </p:par>
                            </p:childTnLst>
                          </p:cTn>
                        </p:par>
                        <p:par>
                          <p:cTn id="34" fill="hold">
                            <p:stCondLst>
                              <p:cond delay="1500"/>
                            </p:stCondLst>
                            <p:childTnLst>
                              <p:par>
                                <p:cTn id="35" presetID="10" presetClass="entr" presetSubtype="0" fill="hold" nodeType="afterEffect">
                                  <p:stCondLst>
                                    <p:cond delay="0"/>
                                  </p:stCondLst>
                                  <p:childTnLst>
                                    <p:set>
                                      <p:cBhvr>
                                        <p:cTn id="36" dur="1" fill="hold">
                                          <p:stCondLst>
                                            <p:cond delay="0"/>
                                          </p:stCondLst>
                                        </p:cTn>
                                        <p:tgtEl>
                                          <p:spTgt spid="11">
                                            <p:txEl>
                                              <p:pRg st="8" end="8"/>
                                            </p:txEl>
                                          </p:spTgt>
                                        </p:tgtEl>
                                        <p:attrNameLst>
                                          <p:attrName>style.visibility</p:attrName>
                                        </p:attrNameLst>
                                      </p:cBhvr>
                                      <p:to>
                                        <p:strVal val="visible"/>
                                      </p:to>
                                    </p:set>
                                    <p:animEffect transition="in" filter="fade">
                                      <p:cBhvr>
                                        <p:cTn id="37" dur="500"/>
                                        <p:tgtEl>
                                          <p:spTgt spid="11">
                                            <p:txEl>
                                              <p:pRg st="8" end="8"/>
                                            </p:txEl>
                                          </p:spTgt>
                                        </p:tgtEl>
                                      </p:cBhvr>
                                    </p:animEffect>
                                  </p:childTnLst>
                                </p:cTn>
                              </p:par>
                            </p:childTnLst>
                          </p:cTn>
                        </p:par>
                        <p:par>
                          <p:cTn id="38" fill="hold">
                            <p:stCondLst>
                              <p:cond delay="2000"/>
                            </p:stCondLst>
                            <p:childTnLst>
                              <p:par>
                                <p:cTn id="39" presetID="10" presetClass="entr" presetSubtype="0" fill="hold" nodeType="afterEffect">
                                  <p:stCondLst>
                                    <p:cond delay="0"/>
                                  </p:stCondLst>
                                  <p:childTnLst>
                                    <p:set>
                                      <p:cBhvr>
                                        <p:cTn id="40" dur="1" fill="hold">
                                          <p:stCondLst>
                                            <p:cond delay="0"/>
                                          </p:stCondLst>
                                        </p:cTn>
                                        <p:tgtEl>
                                          <p:spTgt spid="11">
                                            <p:txEl>
                                              <p:pRg st="9" end="9"/>
                                            </p:txEl>
                                          </p:spTgt>
                                        </p:tgtEl>
                                        <p:attrNameLst>
                                          <p:attrName>style.visibility</p:attrName>
                                        </p:attrNameLst>
                                      </p:cBhvr>
                                      <p:to>
                                        <p:strVal val="visible"/>
                                      </p:to>
                                    </p:set>
                                    <p:animEffect transition="in" filter="fade">
                                      <p:cBhvr>
                                        <p:cTn id="41" dur="500"/>
                                        <p:tgtEl>
                                          <p:spTgt spid="11">
                                            <p:txEl>
                                              <p:pRg st="9" end="9"/>
                                            </p:txEl>
                                          </p:spTgt>
                                        </p:tgtEl>
                                      </p:cBhvr>
                                    </p:animEffect>
                                  </p:childTnLst>
                                </p:cTn>
                              </p:par>
                            </p:childTnLst>
                          </p:cTn>
                        </p:par>
                        <p:par>
                          <p:cTn id="42" fill="hold">
                            <p:stCondLst>
                              <p:cond delay="2500"/>
                            </p:stCondLst>
                            <p:childTnLst>
                              <p:par>
                                <p:cTn id="43" presetID="10" presetClass="entr" presetSubtype="0" fill="hold" nodeType="afterEffect">
                                  <p:stCondLst>
                                    <p:cond delay="0"/>
                                  </p:stCondLst>
                                  <p:childTnLst>
                                    <p:set>
                                      <p:cBhvr>
                                        <p:cTn id="44" dur="1" fill="hold">
                                          <p:stCondLst>
                                            <p:cond delay="0"/>
                                          </p:stCondLst>
                                        </p:cTn>
                                        <p:tgtEl>
                                          <p:spTgt spid="11">
                                            <p:txEl>
                                              <p:pRg st="10" end="10"/>
                                            </p:txEl>
                                          </p:spTgt>
                                        </p:tgtEl>
                                        <p:attrNameLst>
                                          <p:attrName>style.visibility</p:attrName>
                                        </p:attrNameLst>
                                      </p:cBhvr>
                                      <p:to>
                                        <p:strVal val="visible"/>
                                      </p:to>
                                    </p:set>
                                    <p:animEffect transition="in" filter="fade">
                                      <p:cBhvr>
                                        <p:cTn id="45" dur="500"/>
                                        <p:tgtEl>
                                          <p:spTgt spid="11">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0" y="0"/>
            <a:ext cx="9144000" cy="659130"/>
          </a:xfrm>
          <a:custGeom>
            <a:avLst/>
            <a:gdLst/>
            <a:ahLst/>
            <a:cxnLst/>
            <a:rect l="l" t="t" r="r" b="b"/>
            <a:pathLst>
              <a:path w="9144000" h="659130">
                <a:moveTo>
                  <a:pt x="24384" y="633984"/>
                </a:moveTo>
                <a:lnTo>
                  <a:pt x="24384" y="0"/>
                </a:lnTo>
                <a:lnTo>
                  <a:pt x="0" y="0"/>
                </a:lnTo>
                <a:lnTo>
                  <a:pt x="0" y="655129"/>
                </a:lnTo>
                <a:lnTo>
                  <a:pt x="4572" y="659130"/>
                </a:lnTo>
                <a:lnTo>
                  <a:pt x="11430" y="659130"/>
                </a:lnTo>
                <a:lnTo>
                  <a:pt x="11430" y="633984"/>
                </a:lnTo>
                <a:lnTo>
                  <a:pt x="24384" y="633984"/>
                </a:lnTo>
                <a:close/>
              </a:path>
              <a:path w="9144000" h="659130">
                <a:moveTo>
                  <a:pt x="9133332" y="633984"/>
                </a:moveTo>
                <a:lnTo>
                  <a:pt x="11430" y="633984"/>
                </a:lnTo>
                <a:lnTo>
                  <a:pt x="24384" y="646176"/>
                </a:lnTo>
                <a:lnTo>
                  <a:pt x="24384" y="659130"/>
                </a:lnTo>
                <a:lnTo>
                  <a:pt x="9120378" y="659130"/>
                </a:lnTo>
                <a:lnTo>
                  <a:pt x="9120378" y="646176"/>
                </a:lnTo>
                <a:lnTo>
                  <a:pt x="9133332" y="633984"/>
                </a:lnTo>
                <a:close/>
              </a:path>
              <a:path w="9144000" h="659130">
                <a:moveTo>
                  <a:pt x="24384" y="659130"/>
                </a:moveTo>
                <a:lnTo>
                  <a:pt x="24384" y="646176"/>
                </a:lnTo>
                <a:lnTo>
                  <a:pt x="11430" y="633984"/>
                </a:lnTo>
                <a:lnTo>
                  <a:pt x="11430" y="659130"/>
                </a:lnTo>
                <a:lnTo>
                  <a:pt x="24384" y="659130"/>
                </a:lnTo>
                <a:close/>
              </a:path>
              <a:path w="9144000" h="659130">
                <a:moveTo>
                  <a:pt x="9144000" y="655796"/>
                </a:moveTo>
                <a:lnTo>
                  <a:pt x="9144000" y="0"/>
                </a:lnTo>
                <a:lnTo>
                  <a:pt x="9120378" y="0"/>
                </a:lnTo>
                <a:lnTo>
                  <a:pt x="9120378" y="633984"/>
                </a:lnTo>
                <a:lnTo>
                  <a:pt x="9133332" y="633984"/>
                </a:lnTo>
                <a:lnTo>
                  <a:pt x="9133332" y="659130"/>
                </a:lnTo>
                <a:lnTo>
                  <a:pt x="9140190" y="659130"/>
                </a:lnTo>
                <a:lnTo>
                  <a:pt x="9144000" y="655796"/>
                </a:lnTo>
                <a:close/>
              </a:path>
              <a:path w="9144000" h="659130">
                <a:moveTo>
                  <a:pt x="9133332" y="659130"/>
                </a:moveTo>
                <a:lnTo>
                  <a:pt x="9133332" y="633984"/>
                </a:lnTo>
                <a:lnTo>
                  <a:pt x="9120378" y="646176"/>
                </a:lnTo>
                <a:lnTo>
                  <a:pt x="9120378" y="659130"/>
                </a:lnTo>
                <a:lnTo>
                  <a:pt x="9133332" y="659130"/>
                </a:lnTo>
                <a:close/>
              </a:path>
            </a:pathLst>
          </a:custGeom>
          <a:solidFill>
            <a:srgbClr val="FFFFFF"/>
          </a:solidFill>
        </p:spPr>
        <p:txBody>
          <a:bodyPr wrap="square" lIns="0" tIns="0" rIns="0" bIns="0" rtlCol="0"/>
          <a:lstStyle/>
          <a:p>
            <a:endParaRPr dirty="0"/>
          </a:p>
        </p:txBody>
      </p:sp>
      <p:sp>
        <p:nvSpPr>
          <p:cNvPr id="5" name="object 5"/>
          <p:cNvSpPr/>
          <p:nvPr/>
        </p:nvSpPr>
        <p:spPr>
          <a:xfrm>
            <a:off x="533400" y="6249542"/>
            <a:ext cx="3505200" cy="0"/>
          </a:xfrm>
          <a:custGeom>
            <a:avLst/>
            <a:gdLst/>
            <a:ahLst/>
            <a:cxnLst/>
            <a:rect l="l" t="t" r="r" b="b"/>
            <a:pathLst>
              <a:path w="3505200">
                <a:moveTo>
                  <a:pt x="0" y="0"/>
                </a:moveTo>
                <a:lnTo>
                  <a:pt x="3505200" y="0"/>
                </a:lnTo>
              </a:path>
            </a:pathLst>
          </a:custGeom>
          <a:ln w="14477">
            <a:solidFill>
              <a:srgbClr val="006666"/>
            </a:solidFill>
          </a:ln>
        </p:spPr>
        <p:txBody>
          <a:bodyPr wrap="square" lIns="0" tIns="0" rIns="0" bIns="0" rtlCol="0"/>
          <a:lstStyle/>
          <a:p>
            <a:endParaRPr dirty="0"/>
          </a:p>
        </p:txBody>
      </p:sp>
      <p:sp>
        <p:nvSpPr>
          <p:cNvPr id="8" name="object 8"/>
          <p:cNvSpPr txBox="1">
            <a:spLocks noGrp="1"/>
          </p:cNvSpPr>
          <p:nvPr>
            <p:ph type="ftr" sz="quarter" idx="5"/>
          </p:nvPr>
        </p:nvSpPr>
        <p:spPr>
          <a:xfrm>
            <a:off x="304800" y="6386127"/>
            <a:ext cx="4340697" cy="192360"/>
          </a:xfrm>
          <a:prstGeom prst="rect">
            <a:avLst/>
          </a:prstGeom>
        </p:spPr>
        <p:txBody>
          <a:bodyPr vert="horz" wrap="square" lIns="0" tIns="0" rIns="0" bIns="0" rtlCol="0">
            <a:spAutoFit/>
          </a:bodyPr>
          <a:lstStyle/>
          <a:p>
            <a:pPr marL="12700">
              <a:lnSpc>
                <a:spcPts val="1505"/>
              </a:lnSpc>
            </a:pPr>
            <a:r>
              <a:rPr sz="1800" spc="-5" dirty="0" err="1" smtClean="0"/>
              <a:t>Chương</a:t>
            </a:r>
            <a:r>
              <a:rPr sz="1800" spc="-5" dirty="0" smtClean="0"/>
              <a:t> </a:t>
            </a:r>
            <a:r>
              <a:rPr sz="1800" spc="-45" dirty="0" smtClean="0"/>
              <a:t>I</a:t>
            </a:r>
            <a:r>
              <a:rPr lang="en-US" sz="1800" spc="-45" dirty="0"/>
              <a:t>V</a:t>
            </a:r>
            <a:r>
              <a:rPr sz="1800" spc="-45" dirty="0" smtClean="0"/>
              <a:t>: </a:t>
            </a:r>
            <a:r>
              <a:rPr lang="en-US" sz="1800" spc="-5" dirty="0" err="1" smtClean="0"/>
              <a:t>Máy</a:t>
            </a:r>
            <a:r>
              <a:rPr lang="en-US" sz="1800" spc="-5" dirty="0" smtClean="0"/>
              <a:t> </a:t>
            </a:r>
            <a:r>
              <a:rPr lang="en-US" sz="1800" spc="-5" dirty="0" err="1" smtClean="0"/>
              <a:t>thi</a:t>
            </a:r>
            <a:r>
              <a:rPr lang="en-US" sz="1800" spc="-5" dirty="0" smtClean="0"/>
              <a:t> </a:t>
            </a:r>
            <a:r>
              <a:rPr lang="en-US" sz="1800" spc="-5" dirty="0" err="1" smtClean="0"/>
              <a:t>công</a:t>
            </a:r>
            <a:r>
              <a:rPr lang="en-US" sz="1800" spc="-5" dirty="0" smtClean="0"/>
              <a:t> </a:t>
            </a:r>
            <a:r>
              <a:rPr lang="en-US" sz="1800" spc="-5" dirty="0" err="1" smtClean="0"/>
              <a:t>cọc</a:t>
            </a:r>
            <a:endParaRPr sz="1800" spc="-5" dirty="0"/>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25400">
              <a:lnSpc>
                <a:spcPts val="1505"/>
              </a:lnSpc>
            </a:pPr>
            <a:fld id="{81D60167-4931-47E6-BA6A-407CBD079E47}" type="slidenum">
              <a:rPr spc="-5" dirty="0"/>
              <a:t>9</a:t>
            </a:fld>
            <a:endParaRPr spc="-5" dirty="0"/>
          </a:p>
        </p:txBody>
      </p:sp>
      <p:sp>
        <p:nvSpPr>
          <p:cNvPr id="10" name="Title 9"/>
          <p:cNvSpPr>
            <a:spLocks noGrp="1"/>
          </p:cNvSpPr>
          <p:nvPr>
            <p:ph type="title"/>
          </p:nvPr>
        </p:nvSpPr>
        <p:spPr>
          <a:xfrm>
            <a:off x="383540" y="228600"/>
            <a:ext cx="8376919" cy="307777"/>
          </a:xfrm>
        </p:spPr>
        <p:txBody>
          <a:bodyPr/>
          <a:lstStyle/>
          <a:p>
            <a:r>
              <a:rPr lang="en-US" sz="2000" i="1" dirty="0" smtClean="0">
                <a:latin typeface="Times New Roman" pitchFamily="18" charset="0"/>
                <a:cs typeface="Times New Roman" pitchFamily="18" charset="0"/>
              </a:rPr>
              <a:t>MÁY XÂY DỰNG</a:t>
            </a:r>
            <a:endParaRPr lang="en-US" sz="2000" i="1" dirty="0">
              <a:latin typeface="Times New Roman" pitchFamily="18" charset="0"/>
              <a:cs typeface="Times New Roman" pitchFamily="18" charset="0"/>
            </a:endParaRPr>
          </a:p>
        </p:txBody>
      </p:sp>
      <p:sp>
        <p:nvSpPr>
          <p:cNvPr id="11" name="object 7"/>
          <p:cNvSpPr txBox="1"/>
          <p:nvPr/>
        </p:nvSpPr>
        <p:spPr>
          <a:xfrm>
            <a:off x="384175" y="685800"/>
            <a:ext cx="8531225" cy="7115794"/>
          </a:xfrm>
          <a:prstGeom prst="rect">
            <a:avLst/>
          </a:prstGeom>
        </p:spPr>
        <p:txBody>
          <a:bodyPr vert="horz" wrap="square" lIns="0" tIns="0" rIns="0" bIns="0" rtlCol="0">
            <a:spAutoFit/>
          </a:bodyPr>
          <a:lstStyle/>
          <a:p>
            <a:pPr>
              <a:lnSpc>
                <a:spcPct val="110000"/>
              </a:lnSpc>
            </a:pPr>
            <a:r>
              <a:rPr lang="en-US" sz="2200" b="1" dirty="0" smtClean="0">
                <a:latin typeface="Tahoma" pitchFamily="34" charset="0"/>
                <a:cs typeface="Tahoma" pitchFamily="34" charset="0"/>
              </a:rPr>
              <a:t>* </a:t>
            </a:r>
            <a:r>
              <a:rPr lang="en-US" sz="2200" b="1" dirty="0" err="1" smtClean="0">
                <a:latin typeface="Tahoma" pitchFamily="34" charset="0"/>
                <a:cs typeface="Tahoma" pitchFamily="34" charset="0"/>
              </a:rPr>
              <a:t>Búa</a:t>
            </a:r>
            <a:r>
              <a:rPr lang="en-US" sz="2200" b="1" dirty="0" smtClean="0">
                <a:latin typeface="Tahoma" pitchFamily="34" charset="0"/>
                <a:cs typeface="Tahoma" pitchFamily="34" charset="0"/>
              </a:rPr>
              <a:t> Rung:</a:t>
            </a:r>
          </a:p>
          <a:p>
            <a:pPr marL="468630" marR="5080" indent="-457200">
              <a:lnSpc>
                <a:spcPct val="110000"/>
              </a:lnSpc>
            </a:pPr>
            <a:r>
              <a:rPr lang="en-US" sz="2000" b="1" spc="-5" dirty="0" err="1" smtClean="0">
                <a:latin typeface="Tahoma" pitchFamily="34" charset="0"/>
                <a:cs typeface="Tahoma" pitchFamily="34" charset="0"/>
              </a:rPr>
              <a:t>Nhược</a:t>
            </a:r>
            <a:r>
              <a:rPr lang="en-US" sz="2000" b="1" spc="-5" dirty="0" smtClean="0">
                <a:latin typeface="Tahoma" pitchFamily="34" charset="0"/>
                <a:cs typeface="Tahoma" pitchFamily="34" charset="0"/>
              </a:rPr>
              <a:t> </a:t>
            </a:r>
            <a:r>
              <a:rPr lang="en-US" sz="2000" b="1" spc="-5" dirty="0" err="1">
                <a:latin typeface="Tahoma" pitchFamily="34" charset="0"/>
                <a:cs typeface="Tahoma" pitchFamily="34" charset="0"/>
              </a:rPr>
              <a:t>điểm</a:t>
            </a:r>
            <a:r>
              <a:rPr lang="en-US" sz="2000" b="1" spc="-5" dirty="0">
                <a:latin typeface="Tahoma" pitchFamily="34" charset="0"/>
                <a:cs typeface="Tahoma" pitchFamily="34" charset="0"/>
              </a:rPr>
              <a:t>:</a:t>
            </a:r>
          </a:p>
          <a:p>
            <a:pPr marR="5080" indent="12700" algn="just">
              <a:tabLst>
                <a:tab pos="365125" algn="l"/>
              </a:tabLst>
            </a:pPr>
            <a:r>
              <a:rPr lang="en-US" sz="2200" spc="-5" dirty="0">
                <a:latin typeface="Tahoma"/>
                <a:cs typeface="Tahoma"/>
              </a:rPr>
              <a:t>	</a:t>
            </a:r>
            <a:r>
              <a:rPr lang="vi-VN" sz="2200" spc="-5" dirty="0">
                <a:latin typeface="Tahoma"/>
                <a:cs typeface="Tahoma"/>
              </a:rPr>
              <a:t>Lực rung động </a:t>
            </a:r>
            <a:r>
              <a:rPr lang="vi-VN" sz="2200" dirty="0">
                <a:latin typeface="Tahoma"/>
                <a:cs typeface="Tahoma"/>
              </a:rPr>
              <a:t>làm </a:t>
            </a:r>
            <a:r>
              <a:rPr lang="vi-VN" sz="2200" spc="-5" dirty="0">
                <a:latin typeface="Tahoma"/>
                <a:cs typeface="Tahoma"/>
              </a:rPr>
              <a:t>giảm tuổi thọ của động </a:t>
            </a:r>
            <a:r>
              <a:rPr lang="vi-VN" sz="2200" dirty="0">
                <a:latin typeface="Tahoma"/>
                <a:cs typeface="Tahoma"/>
              </a:rPr>
              <a:t>cơ và gây ảnh  </a:t>
            </a:r>
            <a:r>
              <a:rPr lang="vi-VN" sz="2200" spc="-5" dirty="0">
                <a:latin typeface="Tahoma"/>
                <a:cs typeface="Tahoma"/>
              </a:rPr>
              <a:t>hưởng xấu đến </a:t>
            </a:r>
            <a:r>
              <a:rPr lang="vi-VN" sz="2200" dirty="0">
                <a:latin typeface="Tahoma"/>
                <a:cs typeface="Tahoma"/>
              </a:rPr>
              <a:t>các </a:t>
            </a:r>
            <a:r>
              <a:rPr lang="vi-VN" sz="2200" spc="-5" dirty="0">
                <a:latin typeface="Tahoma"/>
                <a:cs typeface="Tahoma"/>
              </a:rPr>
              <a:t>công trình </a:t>
            </a:r>
            <a:r>
              <a:rPr lang="vi-VN" sz="2200" dirty="0">
                <a:latin typeface="Tahoma"/>
                <a:cs typeface="Tahoma"/>
              </a:rPr>
              <a:t>lân cận</a:t>
            </a:r>
            <a:r>
              <a:rPr lang="vi-VN" sz="2200" dirty="0" smtClean="0">
                <a:latin typeface="Tahoma"/>
                <a:cs typeface="Tahoma"/>
              </a:rPr>
              <a:t>.</a:t>
            </a:r>
            <a:endParaRPr lang="en-US" sz="2200" dirty="0" smtClean="0">
              <a:latin typeface="Tahoma"/>
              <a:cs typeface="Tahoma"/>
            </a:endParaRPr>
          </a:p>
          <a:p>
            <a:pPr marR="5080" indent="12700" algn="just">
              <a:tabLst>
                <a:tab pos="365125" algn="l"/>
              </a:tabLst>
            </a:pPr>
            <a:endParaRPr lang="en-US" sz="2200" dirty="0" smtClean="0">
              <a:latin typeface="Tahoma"/>
              <a:cs typeface="Tahoma"/>
            </a:endParaRPr>
          </a:p>
          <a:p>
            <a:pPr algn="just"/>
            <a:r>
              <a:rPr lang="en-US" sz="2000" b="1" dirty="0" err="1">
                <a:latin typeface="Tahoma" pitchFamily="34" charset="0"/>
                <a:cs typeface="Tahoma" pitchFamily="34" charset="0"/>
              </a:rPr>
              <a:t>Búa</a:t>
            </a:r>
            <a:r>
              <a:rPr lang="en-US" sz="2000" b="1" dirty="0">
                <a:latin typeface="Tahoma" pitchFamily="34" charset="0"/>
                <a:cs typeface="Tahoma" pitchFamily="34" charset="0"/>
              </a:rPr>
              <a:t> rung </a:t>
            </a:r>
            <a:r>
              <a:rPr lang="en-US" sz="2000" b="1" dirty="0" err="1">
                <a:latin typeface="Tahoma" pitchFamily="34" charset="0"/>
                <a:cs typeface="Tahoma" pitchFamily="34" charset="0"/>
              </a:rPr>
              <a:t>nối</a:t>
            </a:r>
            <a:r>
              <a:rPr lang="en-US" sz="2000" b="1" dirty="0">
                <a:latin typeface="Tahoma" pitchFamily="34" charset="0"/>
                <a:cs typeface="Tahoma" pitchFamily="34" charset="0"/>
              </a:rPr>
              <a:t> </a:t>
            </a:r>
            <a:r>
              <a:rPr lang="en-US" sz="2000" b="1" dirty="0" err="1">
                <a:latin typeface="Tahoma" pitchFamily="34" charset="0"/>
                <a:cs typeface="Tahoma" pitchFamily="34" charset="0"/>
              </a:rPr>
              <a:t>mềm</a:t>
            </a:r>
            <a:r>
              <a:rPr lang="en-US" sz="2000" dirty="0">
                <a:latin typeface="Tahoma" pitchFamily="34" charset="0"/>
                <a:cs typeface="Tahoma" pitchFamily="34" charset="0"/>
              </a:rPr>
              <a:t>: </a:t>
            </a:r>
            <a:r>
              <a:rPr lang="en-US" sz="2200" dirty="0">
                <a:latin typeface="Tahoma" pitchFamily="34" charset="0"/>
                <a:cs typeface="Tahoma" pitchFamily="34" charset="0"/>
              </a:rPr>
              <a:t>D</a:t>
            </a:r>
            <a:r>
              <a:rPr lang="vi-VN" sz="2200" dirty="0">
                <a:latin typeface="Tahoma" pitchFamily="34" charset="0"/>
                <a:cs typeface="Tahoma" pitchFamily="34" charset="0"/>
              </a:rPr>
              <a:t>ễ thay đổi chế độ đóng cọc, hạn chế va đập gây hư động cơ, có thể nhổ được cọc</a:t>
            </a:r>
            <a:r>
              <a:rPr lang="en-US" sz="2200" dirty="0">
                <a:latin typeface="Tahoma" pitchFamily="34" charset="0"/>
                <a:cs typeface="Tahoma" pitchFamily="34" charset="0"/>
              </a:rPr>
              <a:t>, </a:t>
            </a:r>
            <a:r>
              <a:rPr lang="en-US" sz="2200" dirty="0" err="1">
                <a:latin typeface="Tahoma" pitchFamily="34" charset="0"/>
                <a:cs typeface="Tahoma" pitchFamily="34" charset="0"/>
              </a:rPr>
              <a:t>tần</a:t>
            </a:r>
            <a:r>
              <a:rPr lang="en-US" sz="2200" dirty="0">
                <a:latin typeface="Tahoma" pitchFamily="34" charset="0"/>
                <a:cs typeface="Tahoma" pitchFamily="34" charset="0"/>
              </a:rPr>
              <a:t> </a:t>
            </a:r>
            <a:r>
              <a:rPr lang="en-US" sz="2200" dirty="0" err="1">
                <a:latin typeface="Tahoma" pitchFamily="34" charset="0"/>
                <a:cs typeface="Tahoma" pitchFamily="34" charset="0"/>
              </a:rPr>
              <a:t>số</a:t>
            </a:r>
            <a:r>
              <a:rPr lang="en-US" sz="2200" dirty="0">
                <a:latin typeface="Tahoma" pitchFamily="34" charset="0"/>
                <a:cs typeface="Tahoma" pitchFamily="34" charset="0"/>
              </a:rPr>
              <a:t> rung </a:t>
            </a:r>
            <a:r>
              <a:rPr lang="en-US" sz="2200" dirty="0" err="1">
                <a:latin typeface="Tahoma" pitchFamily="34" charset="0"/>
                <a:cs typeface="Tahoma" pitchFamily="34" charset="0"/>
              </a:rPr>
              <a:t>cao</a:t>
            </a:r>
            <a:r>
              <a:rPr lang="en-US" sz="2200" dirty="0">
                <a:latin typeface="Tahoma" pitchFamily="34" charset="0"/>
                <a:cs typeface="Tahoma" pitchFamily="34" charset="0"/>
              </a:rPr>
              <a:t> (400-2000 </a:t>
            </a:r>
            <a:r>
              <a:rPr lang="en-US" sz="2200" dirty="0" err="1">
                <a:latin typeface="Tahoma" pitchFamily="34" charset="0"/>
                <a:cs typeface="Tahoma" pitchFamily="34" charset="0"/>
              </a:rPr>
              <a:t>lần</a:t>
            </a:r>
            <a:r>
              <a:rPr lang="en-US" sz="2200" dirty="0">
                <a:latin typeface="Tahoma" pitchFamily="34" charset="0"/>
                <a:cs typeface="Tahoma" pitchFamily="34" charset="0"/>
              </a:rPr>
              <a:t>/</a:t>
            </a:r>
            <a:r>
              <a:rPr lang="en-US" sz="2200" dirty="0" err="1">
                <a:latin typeface="Tahoma" pitchFamily="34" charset="0"/>
                <a:cs typeface="Tahoma" pitchFamily="34" charset="0"/>
              </a:rPr>
              <a:t>phút</a:t>
            </a:r>
            <a:r>
              <a:rPr lang="en-US" sz="2200" dirty="0">
                <a:latin typeface="Tahoma" pitchFamily="34" charset="0"/>
                <a:cs typeface="Tahoma" pitchFamily="34" charset="0"/>
              </a:rPr>
              <a:t>)</a:t>
            </a:r>
          </a:p>
          <a:p>
            <a:pPr algn="just"/>
            <a:r>
              <a:rPr lang="en-US" sz="2000" b="1" dirty="0" err="1">
                <a:latin typeface="Tahoma" pitchFamily="34" charset="0"/>
                <a:cs typeface="Tahoma" pitchFamily="34" charset="0"/>
              </a:rPr>
              <a:t>Búa</a:t>
            </a:r>
            <a:r>
              <a:rPr lang="en-US" sz="2000" b="1" dirty="0">
                <a:latin typeface="Tahoma" pitchFamily="34" charset="0"/>
                <a:cs typeface="Tahoma" pitchFamily="34" charset="0"/>
              </a:rPr>
              <a:t> rung </a:t>
            </a:r>
            <a:r>
              <a:rPr lang="en-US" sz="2000" b="1" dirty="0" err="1">
                <a:latin typeface="Tahoma" pitchFamily="34" charset="0"/>
                <a:cs typeface="Tahoma" pitchFamily="34" charset="0"/>
              </a:rPr>
              <a:t>nối</a:t>
            </a:r>
            <a:r>
              <a:rPr lang="en-US" sz="2000" b="1" dirty="0">
                <a:latin typeface="Tahoma" pitchFamily="34" charset="0"/>
                <a:cs typeface="Tahoma" pitchFamily="34" charset="0"/>
              </a:rPr>
              <a:t> </a:t>
            </a:r>
            <a:r>
              <a:rPr lang="en-US" sz="2000" b="1" dirty="0" err="1">
                <a:latin typeface="Tahoma" pitchFamily="34" charset="0"/>
                <a:cs typeface="Tahoma" pitchFamily="34" charset="0"/>
              </a:rPr>
              <a:t>cứng</a:t>
            </a:r>
            <a:r>
              <a:rPr lang="en-US" sz="2000" dirty="0">
                <a:latin typeface="Tahoma" pitchFamily="34" charset="0"/>
                <a:cs typeface="Tahoma" pitchFamily="34" charset="0"/>
              </a:rPr>
              <a:t>:</a:t>
            </a:r>
            <a:r>
              <a:rPr lang="vi-VN" sz="2000" dirty="0">
                <a:latin typeface="Tahoma" pitchFamily="34" charset="0"/>
                <a:cs typeface="Tahoma" pitchFamily="34" charset="0"/>
              </a:rPr>
              <a:t> </a:t>
            </a:r>
            <a:r>
              <a:rPr lang="en-US" sz="2200" dirty="0">
                <a:latin typeface="Tahoma" pitchFamily="34" charset="0"/>
                <a:cs typeface="Tahoma" pitchFamily="34" charset="0"/>
              </a:rPr>
              <a:t>K</a:t>
            </a:r>
            <a:r>
              <a:rPr lang="vi-VN" sz="2200" dirty="0">
                <a:latin typeface="Tahoma" pitchFamily="34" charset="0"/>
                <a:cs typeface="Tahoma" pitchFamily="34" charset="0"/>
              </a:rPr>
              <a:t>hông thể thay đổi được lực đóng cọc, động cơ bị ảnh hưởng xấu, khả năng nhổ cọc của búa kém, tần số rung không cao (</a:t>
            </a:r>
            <a:r>
              <a:rPr lang="en-US" sz="2200" dirty="0">
                <a:latin typeface="Tahoma" pitchFamily="34" charset="0"/>
                <a:cs typeface="Tahoma" pitchFamily="34" charset="0"/>
              </a:rPr>
              <a:t>&lt; </a:t>
            </a:r>
            <a:r>
              <a:rPr lang="vi-VN" sz="2200" dirty="0">
                <a:latin typeface="Tahoma" pitchFamily="34" charset="0"/>
                <a:cs typeface="Tahoma" pitchFamily="34" charset="0"/>
              </a:rPr>
              <a:t>500 lần / phút)</a:t>
            </a:r>
            <a:endParaRPr lang="en-US" sz="2200" dirty="0">
              <a:latin typeface="Tahoma" pitchFamily="34" charset="0"/>
              <a:cs typeface="Tahoma" pitchFamily="34" charset="0"/>
            </a:endParaRPr>
          </a:p>
          <a:p>
            <a:pPr algn="just"/>
            <a:r>
              <a:rPr lang="en-US" sz="2000" b="1" dirty="0" err="1">
                <a:latin typeface="Tahoma" pitchFamily="34" charset="0"/>
                <a:cs typeface="Tahoma" pitchFamily="34" charset="0"/>
              </a:rPr>
              <a:t>Búa</a:t>
            </a:r>
            <a:r>
              <a:rPr lang="en-US" sz="2000" b="1" dirty="0">
                <a:latin typeface="Tahoma" pitchFamily="34" charset="0"/>
                <a:cs typeface="Tahoma" pitchFamily="34" charset="0"/>
              </a:rPr>
              <a:t> rung </a:t>
            </a:r>
            <a:r>
              <a:rPr lang="en-US" sz="2000" b="1" dirty="0" err="1">
                <a:latin typeface="Tahoma" pitchFamily="34" charset="0"/>
                <a:cs typeface="Tahoma" pitchFamily="34" charset="0"/>
              </a:rPr>
              <a:t>va</a:t>
            </a:r>
            <a:r>
              <a:rPr lang="en-US" sz="2000" b="1" dirty="0">
                <a:latin typeface="Tahoma" pitchFamily="34" charset="0"/>
                <a:cs typeface="Tahoma" pitchFamily="34" charset="0"/>
              </a:rPr>
              <a:t>: </a:t>
            </a:r>
            <a:r>
              <a:rPr lang="en-US" sz="2200" dirty="0">
                <a:latin typeface="Tahoma" pitchFamily="34" charset="0"/>
                <a:cs typeface="Tahoma" pitchFamily="34" charset="0"/>
              </a:rPr>
              <a:t>Đ</a:t>
            </a:r>
            <a:r>
              <a:rPr lang="vi-VN" sz="2200" dirty="0">
                <a:latin typeface="Tahoma" pitchFamily="34" charset="0"/>
                <a:cs typeface="Tahoma" pitchFamily="34" charset="0"/>
              </a:rPr>
              <a:t>óng mọi loại cọc lớn xuống các nền đất cứng, sạn, đá sỏi, sét chắc, nước bão hòa. Có thể thay đổi lực đóng cọc linh hoạt, có thể nhổ cọc</a:t>
            </a:r>
            <a:endParaRPr lang="en-US" sz="2200" dirty="0">
              <a:latin typeface="Tahoma" pitchFamily="34" charset="0"/>
              <a:cs typeface="Tahoma" pitchFamily="34" charset="0"/>
            </a:endParaRPr>
          </a:p>
          <a:p>
            <a:pPr marR="5080" indent="12700" algn="just">
              <a:tabLst>
                <a:tab pos="365125" algn="l"/>
              </a:tabLst>
            </a:pPr>
            <a:endParaRPr lang="vi-VN" sz="2200" dirty="0">
              <a:latin typeface="Tahoma"/>
              <a:cs typeface="Tahoma"/>
            </a:endParaRPr>
          </a:p>
          <a:p>
            <a:pPr algn="just">
              <a:lnSpc>
                <a:spcPct val="110000"/>
              </a:lnSpc>
            </a:pPr>
            <a:endParaRPr lang="en-US" sz="2200" dirty="0" smtClean="0">
              <a:latin typeface="Tahoma" pitchFamily="34" charset="0"/>
              <a:cs typeface="Tahoma" pitchFamily="34" charset="0"/>
            </a:endParaRPr>
          </a:p>
          <a:p>
            <a:pPr algn="just">
              <a:lnSpc>
                <a:spcPct val="110000"/>
              </a:lnSpc>
            </a:pPr>
            <a:endParaRPr lang="vi-VN" sz="2000" dirty="0">
              <a:latin typeface="Tahoma" pitchFamily="34" charset="0"/>
              <a:cs typeface="Tahoma" pitchFamily="34" charset="0"/>
            </a:endParaRPr>
          </a:p>
          <a:p>
            <a:pPr algn="just"/>
            <a:r>
              <a:rPr lang="vi-VN" sz="2000" dirty="0">
                <a:latin typeface="Tahoma" pitchFamily="34" charset="0"/>
                <a:cs typeface="Tahoma" pitchFamily="34" charset="0"/>
              </a:rPr>
              <a:t/>
            </a:r>
            <a:br>
              <a:rPr lang="vi-VN" sz="2000" dirty="0">
                <a:latin typeface="Tahoma" pitchFamily="34" charset="0"/>
                <a:cs typeface="Tahoma" pitchFamily="34" charset="0"/>
              </a:rPr>
            </a:br>
            <a:endParaRPr lang="en-US" sz="2000" dirty="0">
              <a:latin typeface="Tahoma" pitchFamily="34" charset="0"/>
              <a:cs typeface="Tahoma" pitchFamily="34" charset="0"/>
            </a:endParaRPr>
          </a:p>
          <a:p>
            <a:pPr algn="just">
              <a:lnSpc>
                <a:spcPct val="110000"/>
              </a:lnSpc>
            </a:pPr>
            <a:r>
              <a:rPr lang="vi-VN" sz="2000" dirty="0">
                <a:latin typeface="Tahoma" pitchFamily="34" charset="0"/>
                <a:cs typeface="Tahoma" pitchFamily="34" charset="0"/>
              </a:rPr>
              <a:t/>
            </a:r>
            <a:br>
              <a:rPr lang="vi-VN" sz="2000" dirty="0">
                <a:latin typeface="Tahoma" pitchFamily="34" charset="0"/>
                <a:cs typeface="Tahoma" pitchFamily="34" charset="0"/>
              </a:rPr>
            </a:br>
            <a:endParaRPr lang="en-US" sz="2000" dirty="0" smtClean="0">
              <a:latin typeface="Tahoma" pitchFamily="34" charset="0"/>
              <a:cs typeface="Tahoma" pitchFamily="34" charset="0"/>
            </a:endParaRPr>
          </a:p>
        </p:txBody>
      </p:sp>
    </p:spTree>
    <p:extLst>
      <p:ext uri="{BB962C8B-B14F-4D97-AF65-F5344CB8AC3E}">
        <p14:creationId xmlns:p14="http://schemas.microsoft.com/office/powerpoint/2010/main" val="794731464"/>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animEffect transition="in" filter="fade">
                                      <p:cBhvr>
                                        <p:cTn id="7" dur="500"/>
                                        <p:tgtEl>
                                          <p:spTgt spid="1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xEl>
                                              <p:pRg st="2" end="2"/>
                                            </p:txEl>
                                          </p:spTgt>
                                        </p:tgtEl>
                                        <p:attrNameLst>
                                          <p:attrName>style.visibility</p:attrName>
                                        </p:attrNameLst>
                                      </p:cBhvr>
                                      <p:to>
                                        <p:strVal val="visible"/>
                                      </p:to>
                                    </p:set>
                                    <p:animEffect transition="in" filter="fade">
                                      <p:cBhvr>
                                        <p:cTn id="12" dur="500"/>
                                        <p:tgtEl>
                                          <p:spTgt spid="1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xEl>
                                              <p:pRg st="4" end="4"/>
                                            </p:txEl>
                                          </p:spTgt>
                                        </p:tgtEl>
                                        <p:attrNameLst>
                                          <p:attrName>style.visibility</p:attrName>
                                        </p:attrNameLst>
                                      </p:cBhvr>
                                      <p:to>
                                        <p:strVal val="visible"/>
                                      </p:to>
                                    </p:set>
                                    <p:animEffect transition="in" filter="fade">
                                      <p:cBhvr>
                                        <p:cTn id="17" dur="500"/>
                                        <p:tgtEl>
                                          <p:spTgt spid="11">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xEl>
                                              <p:pRg st="5" end="5"/>
                                            </p:txEl>
                                          </p:spTgt>
                                        </p:tgtEl>
                                        <p:attrNameLst>
                                          <p:attrName>style.visibility</p:attrName>
                                        </p:attrNameLst>
                                      </p:cBhvr>
                                      <p:to>
                                        <p:strVal val="visible"/>
                                      </p:to>
                                    </p:set>
                                    <p:animEffect transition="in" filter="fade">
                                      <p:cBhvr>
                                        <p:cTn id="22" dur="500"/>
                                        <p:tgtEl>
                                          <p:spTgt spid="11">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
                                            <p:txEl>
                                              <p:pRg st="6" end="6"/>
                                            </p:txEl>
                                          </p:spTgt>
                                        </p:tgtEl>
                                        <p:attrNameLst>
                                          <p:attrName>style.visibility</p:attrName>
                                        </p:attrNameLst>
                                      </p:cBhvr>
                                      <p:to>
                                        <p:strVal val="visible"/>
                                      </p:to>
                                    </p:set>
                                    <p:animEffect transition="in" filter="fade">
                                      <p:cBhvr>
                                        <p:cTn id="27" dur="500"/>
                                        <p:tgtEl>
                                          <p:spTgt spid="1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C474A"/>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1087</TotalTime>
  <Words>1207</Words>
  <Application>Microsoft Office PowerPoint</Application>
  <PresentationFormat>On-screen Show (4:3)</PresentationFormat>
  <Paragraphs>186</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MÁY XÂY DỰNG</vt:lpstr>
      <vt:lpstr>MÁY XÂY DỰNG</vt:lpstr>
      <vt:lpstr>MÁY XÂY DỰNG</vt:lpstr>
      <vt:lpstr>MÁY XÂY DỰNG</vt:lpstr>
      <vt:lpstr>MÁY XÂY DỰNG</vt:lpstr>
      <vt:lpstr>MÁY XÂY DỰNG</vt:lpstr>
      <vt:lpstr>MÁY XÂY DỰNG</vt:lpstr>
      <vt:lpstr>MÁY XÂY DỰNG</vt:lpstr>
      <vt:lpstr>MÁY XÂY DỰNG</vt:lpstr>
      <vt:lpstr>MÁY XÂY DỰNG</vt:lpstr>
      <vt:lpstr>MÁY XÂY DỰNG</vt:lpstr>
      <vt:lpstr>MÁY XÂY DỰNG</vt:lpstr>
      <vt:lpstr>MÁY XÂY DỰNG</vt:lpstr>
      <vt:lpstr>MÁY XÂY DỰNG</vt:lpstr>
      <vt:lpstr>MÁY XÂY DỰNG</vt:lpstr>
      <vt:lpstr>MÁY XÂY DỰNG</vt:lpstr>
      <vt:lpstr>MÁY XÂY DỰNG</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GIÔÙI THIEÄU  VEÀ MICROSOFT POWER POINT 2000.</dc:title>
  <dc:creator>pc16</dc:creator>
  <cp:lastModifiedBy>Admin</cp:lastModifiedBy>
  <cp:revision>109</cp:revision>
  <dcterms:created xsi:type="dcterms:W3CDTF">2016-06-11T07:57:10Z</dcterms:created>
  <dcterms:modified xsi:type="dcterms:W3CDTF">2016-06-30T02:47:47Z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2011-10-02T00:00:00Z</vt:filetime>
  </property>
  <property fmtid="{D5CDD505-2E9C-101B-9397-08002B2CF9AE}" pid="3" name="Creator">
    <vt:lpwstr>Acrobat PDFMaker 8.1 for PowerPoint</vt:lpwstr>
  </property>
  <property fmtid="{D5CDD505-2E9C-101B-9397-08002B2CF9AE}" pid="4" name="LastSaved">
    <vt:filetime>2016-06-11T00:00:00Z</vt:filetime>
  </property>
</Properties>
</file>