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8" r:id="rId2"/>
    <p:sldId id="258" r:id="rId3"/>
    <p:sldId id="259" r:id="rId4"/>
    <p:sldId id="260" r:id="rId5"/>
    <p:sldId id="279" r:id="rId6"/>
    <p:sldId id="261" r:id="rId7"/>
    <p:sldId id="280" r:id="rId8"/>
    <p:sldId id="282" r:id="rId9"/>
    <p:sldId id="263" r:id="rId10"/>
    <p:sldId id="281" r:id="rId11"/>
    <p:sldId id="264" r:id="rId12"/>
    <p:sldId id="265" r:id="rId13"/>
    <p:sldId id="266" r:id="rId14"/>
    <p:sldId id="267" r:id="rId15"/>
    <p:sldId id="268" r:id="rId16"/>
    <p:sldId id="269" r:id="rId17"/>
    <p:sldId id="270" r:id="rId18"/>
    <p:sldId id="271" r:id="rId19"/>
    <p:sldId id="276" r:id="rId20"/>
    <p:sldId id="275" r:id="rId21"/>
    <p:sldId id="277" r:id="rId22"/>
    <p:sldId id="283" r:id="rId23"/>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7687" autoAdjust="0"/>
  </p:normalViewPr>
  <p:slideViewPr>
    <p:cSldViewPr>
      <p:cViewPr>
        <p:scale>
          <a:sx n="75" d="100"/>
          <a:sy n="75" d="100"/>
        </p:scale>
        <p:origin x="-276" y="162"/>
      </p:cViewPr>
      <p:guideLst>
        <p:guide orient="horz" pos="2880"/>
        <p:guide pos="216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ABCAFFB5-299E-4B3E-ABB2-71F09465D16C}" type="datetimeFigureOut">
              <a:rPr lang="en-US" smtClean="0"/>
              <a:t>6/28/2016</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713C15A2-EBB3-4857-ACA2-9491EAAC921D}" type="slidenum">
              <a:rPr lang="en-US" smtClean="0"/>
              <a:t>‹#›</a:t>
            </a:fld>
            <a:endParaRPr lang="en-US"/>
          </a:p>
        </p:txBody>
      </p:sp>
    </p:spTree>
    <p:extLst>
      <p:ext uri="{BB962C8B-B14F-4D97-AF65-F5344CB8AC3E}">
        <p14:creationId xmlns:p14="http://schemas.microsoft.com/office/powerpoint/2010/main" val="23454113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3C15A2-EBB3-4857-ACA2-9491EAAC921D}" type="slidenum">
              <a:rPr lang="en-US" smtClean="0"/>
              <a:t>11</a:t>
            </a:fld>
            <a:endParaRPr lang="en-US"/>
          </a:p>
        </p:txBody>
      </p:sp>
    </p:spTree>
    <p:extLst>
      <p:ext uri="{BB962C8B-B14F-4D97-AF65-F5344CB8AC3E}">
        <p14:creationId xmlns:p14="http://schemas.microsoft.com/office/powerpoint/2010/main" val="6506657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18" name="bk object 18"/>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2" name="Holder 2"/>
          <p:cNvSpPr>
            <a:spLocks noGrp="1"/>
          </p:cNvSpPr>
          <p:nvPr>
            <p:ph type="ctrTitle" hasCustomPrompt="1"/>
          </p:nvPr>
        </p:nvSpPr>
        <p:spPr>
          <a:xfrm>
            <a:off x="459740" y="241852"/>
            <a:ext cx="8224519" cy="307777"/>
          </a:xfrm>
          <a:prstGeom prst="rect">
            <a:avLst/>
          </a:prstGeom>
        </p:spPr>
        <p:txBody>
          <a:bodyPr wrap="square" lIns="0" tIns="0" rIns="0" bIns="0">
            <a:spAutoFit/>
          </a:bodyPr>
          <a:lstStyle>
            <a:lvl1pPr>
              <a:defRPr sz="2000" b="1" i="1" baseline="0">
                <a:solidFill>
                  <a:srgbClr val="C00000"/>
                </a:solidFill>
                <a:latin typeface="Times New Roman" pitchFamily="18" charset="0"/>
                <a:cs typeface="Times New Roman" pitchFamily="18" charset="0"/>
              </a:defRPr>
            </a:lvl1pPr>
          </a:lstStyle>
          <a:p>
            <a:r>
              <a:rPr lang="en-US" sz="2000" dirty="0" smtClean="0">
                <a:latin typeface="Times New Roman" pitchFamily="18" charset="0"/>
                <a:cs typeface="Times New Roman" pitchFamily="18" charset="0"/>
              </a:rPr>
              <a:t>MÁY XÂY DỰNG</a:t>
            </a:r>
            <a:endParaRPr dirty="0"/>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400" b="1" i="0">
                <a:solidFill>
                  <a:srgbClr val="1C474A"/>
                </a:solidFill>
                <a:latin typeface="Times New Roman"/>
                <a:cs typeface="Times New Roman"/>
              </a:defRPr>
            </a:lvl1pPr>
          </a:lstStyle>
          <a:p>
            <a:pPr marL="12700">
              <a:lnSpc>
                <a:spcPts val="1505"/>
              </a:lnSpc>
            </a:pPr>
            <a:r>
              <a:rPr spc="-5" dirty="0"/>
              <a:t>MÁY XÂY </a:t>
            </a:r>
            <a:r>
              <a:rPr spc="-10" dirty="0"/>
              <a:t>DỰNG </a:t>
            </a:r>
            <a:r>
              <a:rPr spc="-5" dirty="0"/>
              <a:t>– Chương </a:t>
            </a:r>
            <a:r>
              <a:rPr spc="-45" dirty="0"/>
              <a:t>IV: </a:t>
            </a:r>
            <a:r>
              <a:rPr spc="-5" dirty="0"/>
              <a:t>Máy làm</a:t>
            </a:r>
            <a:r>
              <a:rPr spc="-35" dirty="0"/>
              <a:t> </a:t>
            </a:r>
            <a:r>
              <a:rPr spc="-5" dirty="0"/>
              <a:t>đất</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6/28/2016</a:t>
            </a:fld>
            <a:endParaRPr lang="en-US"/>
          </a:p>
        </p:txBody>
      </p:sp>
      <p:sp>
        <p:nvSpPr>
          <p:cNvPr id="6" name="Holder 6"/>
          <p:cNvSpPr>
            <a:spLocks noGrp="1"/>
          </p:cNvSpPr>
          <p:nvPr>
            <p:ph type="sldNum" sz="quarter" idx="7"/>
          </p:nvPr>
        </p:nvSpPr>
        <p:spPr/>
        <p:txBody>
          <a:bodyPr lIns="0" tIns="0" rIns="0" bIns="0"/>
          <a:lstStyle>
            <a:lvl1pPr>
              <a:defRPr sz="1400" b="0" i="0">
                <a:solidFill>
                  <a:schemeClr val="tx1"/>
                </a:solidFill>
                <a:latin typeface="Times New Roman"/>
                <a:cs typeface="Times New Roman"/>
              </a:defRPr>
            </a:lvl1pPr>
          </a:lstStyle>
          <a:p>
            <a:pPr marL="25400">
              <a:lnSpc>
                <a:spcPts val="1505"/>
              </a:lnSpc>
            </a:pPr>
            <a:fld id="{81D60167-4931-47E6-BA6A-407CBD079E47}" type="slidenum">
              <a:rPr spc="-5" dirty="0"/>
              <a:t>‹#›</a:t>
            </a:fld>
            <a:endParaRPr spc="-5" dirty="0"/>
          </a:p>
        </p:txBody>
      </p:sp>
      <p:pic>
        <p:nvPicPr>
          <p:cNvPr id="10" name="Picture 2" descr="D:\MYWORK\HSGD_VUVANNHAN\MAYXAYDUNG\tải xuống.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4313" y="6626"/>
            <a:ext cx="1219200" cy="685800"/>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Connector 7"/>
          <p:cNvCxnSpPr/>
          <p:nvPr userDrawn="1"/>
        </p:nvCxnSpPr>
        <p:spPr>
          <a:xfrm>
            <a:off x="1603513" y="553114"/>
            <a:ext cx="7083287" cy="0"/>
          </a:xfrm>
          <a:prstGeom prst="line">
            <a:avLst/>
          </a:prstGeom>
          <a:ln w="12700" cmpd="thinThick"/>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hasCustomPrompt="1"/>
          </p:nvPr>
        </p:nvSpPr>
        <p:spPr>
          <a:xfrm>
            <a:off x="383540" y="228600"/>
            <a:ext cx="8376919" cy="307777"/>
          </a:xfrm>
        </p:spPr>
        <p:txBody>
          <a:bodyPr lIns="0" tIns="0" rIns="0" bIns="0"/>
          <a:lstStyle>
            <a:lvl1pPr>
              <a:defRPr sz="2000" b="1" i="1" baseline="0">
                <a:solidFill>
                  <a:srgbClr val="C00000"/>
                </a:solidFill>
                <a:latin typeface="Times New Roman" pitchFamily="18" charset="0"/>
                <a:cs typeface="Times New Roman" pitchFamily="18" charset="0"/>
              </a:defRPr>
            </a:lvl1pPr>
          </a:lstStyle>
          <a:p>
            <a:r>
              <a:rPr lang="en-US" i="1" dirty="0" smtClean="0"/>
              <a:t>MÁY XÂY DỰNG</a:t>
            </a:r>
            <a:endParaRPr dirty="0"/>
          </a:p>
        </p:txBody>
      </p:sp>
      <p:sp>
        <p:nvSpPr>
          <p:cNvPr id="3" name="Holder 3"/>
          <p:cNvSpPr>
            <a:spLocks noGrp="1"/>
          </p:cNvSpPr>
          <p:nvPr>
            <p:ph type="body" idx="1"/>
          </p:nvPr>
        </p:nvSpPr>
        <p:spPr>
          <a:xfrm>
            <a:off x="457200" y="762000"/>
            <a:ext cx="8224520" cy="4563745"/>
          </a:xfrm>
        </p:spPr>
        <p:txBody>
          <a:bodyPr lIns="0" tIns="0" rIns="0" bIns="0"/>
          <a:lstStyle>
            <a:lvl1pPr>
              <a:defRPr sz="2800" b="0" i="0">
                <a:solidFill>
                  <a:srgbClr val="00B050"/>
                </a:solidFill>
                <a:latin typeface="Tahoma"/>
                <a:cs typeface="Tahoma"/>
              </a:defRPr>
            </a:lvl1pPr>
          </a:lstStyle>
          <a:p>
            <a:endParaRPr/>
          </a:p>
        </p:txBody>
      </p:sp>
      <p:sp>
        <p:nvSpPr>
          <p:cNvPr id="4" name="Holder 4"/>
          <p:cNvSpPr>
            <a:spLocks noGrp="1"/>
          </p:cNvSpPr>
          <p:nvPr>
            <p:ph type="ftr" sz="quarter" idx="5"/>
          </p:nvPr>
        </p:nvSpPr>
        <p:spPr/>
        <p:txBody>
          <a:bodyPr lIns="0" tIns="0" rIns="0" bIns="0"/>
          <a:lstStyle>
            <a:lvl1pPr>
              <a:defRPr sz="1400" b="1" i="0">
                <a:solidFill>
                  <a:srgbClr val="1C474A"/>
                </a:solidFill>
                <a:latin typeface="Times New Roman"/>
                <a:cs typeface="Times New Roman"/>
              </a:defRPr>
            </a:lvl1pPr>
          </a:lstStyle>
          <a:p>
            <a:pPr marL="12700">
              <a:lnSpc>
                <a:spcPts val="1505"/>
              </a:lnSpc>
            </a:pPr>
            <a:r>
              <a:rPr spc="-5" dirty="0"/>
              <a:t>MÁY XÂY </a:t>
            </a:r>
            <a:r>
              <a:rPr spc="-10" dirty="0"/>
              <a:t>DỰNG </a:t>
            </a:r>
            <a:r>
              <a:rPr spc="-5" dirty="0"/>
              <a:t>– Chương </a:t>
            </a:r>
            <a:r>
              <a:rPr spc="-45" dirty="0"/>
              <a:t>IV: </a:t>
            </a:r>
            <a:r>
              <a:rPr spc="-5" dirty="0"/>
              <a:t>Máy làm</a:t>
            </a:r>
            <a:r>
              <a:rPr spc="-35" dirty="0"/>
              <a:t> </a:t>
            </a:r>
            <a:r>
              <a:rPr spc="-5" dirty="0"/>
              <a:t>đất</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6/28/2016</a:t>
            </a:fld>
            <a:endParaRPr lang="en-US"/>
          </a:p>
        </p:txBody>
      </p:sp>
      <p:sp>
        <p:nvSpPr>
          <p:cNvPr id="6" name="Holder 6"/>
          <p:cNvSpPr>
            <a:spLocks noGrp="1"/>
          </p:cNvSpPr>
          <p:nvPr>
            <p:ph type="sldNum" sz="quarter" idx="7"/>
          </p:nvPr>
        </p:nvSpPr>
        <p:spPr/>
        <p:txBody>
          <a:bodyPr lIns="0" tIns="0" rIns="0" bIns="0"/>
          <a:lstStyle>
            <a:lvl1pPr>
              <a:defRPr sz="1400" b="0" i="0">
                <a:solidFill>
                  <a:schemeClr val="tx1"/>
                </a:solidFill>
                <a:latin typeface="Times New Roman"/>
                <a:cs typeface="Times New Roman"/>
              </a:defRPr>
            </a:lvl1pPr>
          </a:lstStyle>
          <a:p>
            <a:pPr marL="25400">
              <a:lnSpc>
                <a:spcPts val="1505"/>
              </a:lnSpc>
            </a:pPr>
            <a:fld id="{81D60167-4931-47E6-BA6A-407CBD079E47}" type="slidenum">
              <a:rPr spc="-5" dirty="0"/>
              <a:t>‹#›</a:t>
            </a:fld>
            <a:endParaRPr spc="-5" dirty="0"/>
          </a:p>
        </p:txBody>
      </p:sp>
      <p:cxnSp>
        <p:nvCxnSpPr>
          <p:cNvPr id="8" name="Straight Connector 7"/>
          <p:cNvCxnSpPr/>
          <p:nvPr userDrawn="1"/>
        </p:nvCxnSpPr>
        <p:spPr>
          <a:xfrm>
            <a:off x="1600200" y="533400"/>
            <a:ext cx="7162800" cy="0"/>
          </a:xfrm>
          <a:prstGeom prst="line">
            <a:avLst/>
          </a:prstGeom>
          <a:ln w="12700" cmpd="thinThick"/>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18" name="bk object 18"/>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2" name="Holder 2"/>
          <p:cNvSpPr>
            <a:spLocks noGrp="1"/>
          </p:cNvSpPr>
          <p:nvPr>
            <p:ph type="title" hasCustomPrompt="1"/>
          </p:nvPr>
        </p:nvSpPr>
        <p:spPr>
          <a:xfrm>
            <a:off x="383540" y="228600"/>
            <a:ext cx="8376919" cy="307777"/>
          </a:xfrm>
        </p:spPr>
        <p:txBody>
          <a:bodyPr lIns="0" tIns="0" rIns="0" bIns="0"/>
          <a:lstStyle>
            <a:lvl1pPr>
              <a:defRPr sz="2000" b="1" i="1" baseline="0">
                <a:solidFill>
                  <a:srgbClr val="C00000"/>
                </a:solidFill>
                <a:latin typeface="Times New Roman" pitchFamily="18" charset="0"/>
                <a:cs typeface="Times New Roman" pitchFamily="18" charset="0"/>
              </a:defRPr>
            </a:lvl1pPr>
          </a:lstStyle>
          <a:p>
            <a:r>
              <a:rPr lang="en-US" dirty="0" smtClean="0"/>
              <a:t>MÁY XÂY DỰNG</a:t>
            </a:r>
            <a:endParaRPr dirty="0"/>
          </a:p>
        </p:txBody>
      </p:sp>
      <p:sp>
        <p:nvSpPr>
          <p:cNvPr id="3" name="Holder 3"/>
          <p:cNvSpPr>
            <a:spLocks noGrp="1"/>
          </p:cNvSpPr>
          <p:nvPr>
            <p:ph type="ftr" sz="quarter" idx="5"/>
          </p:nvPr>
        </p:nvSpPr>
        <p:spPr/>
        <p:txBody>
          <a:bodyPr lIns="0" tIns="0" rIns="0" bIns="0"/>
          <a:lstStyle>
            <a:lvl1pPr>
              <a:defRPr sz="1400" b="1" i="0">
                <a:solidFill>
                  <a:srgbClr val="1C474A"/>
                </a:solidFill>
                <a:latin typeface="Times New Roman"/>
                <a:cs typeface="Times New Roman"/>
              </a:defRPr>
            </a:lvl1pPr>
          </a:lstStyle>
          <a:p>
            <a:pPr marL="12700">
              <a:lnSpc>
                <a:spcPts val="1505"/>
              </a:lnSpc>
            </a:pPr>
            <a:r>
              <a:rPr spc="-5" dirty="0"/>
              <a:t>MÁY XÂY </a:t>
            </a:r>
            <a:r>
              <a:rPr spc="-10" dirty="0"/>
              <a:t>DỰNG </a:t>
            </a:r>
            <a:r>
              <a:rPr spc="-5" dirty="0"/>
              <a:t>– Chương </a:t>
            </a:r>
            <a:r>
              <a:rPr spc="-45" dirty="0"/>
              <a:t>IV: </a:t>
            </a:r>
            <a:r>
              <a:rPr spc="-5" dirty="0"/>
              <a:t>Máy làm</a:t>
            </a:r>
            <a:r>
              <a:rPr spc="-35" dirty="0"/>
              <a:t> </a:t>
            </a:r>
            <a:r>
              <a:rPr spc="-5" dirty="0"/>
              <a:t>đất</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6/28/2016</a:t>
            </a:fld>
            <a:endParaRPr lang="en-US"/>
          </a:p>
        </p:txBody>
      </p:sp>
      <p:sp>
        <p:nvSpPr>
          <p:cNvPr id="5" name="Holder 5"/>
          <p:cNvSpPr>
            <a:spLocks noGrp="1"/>
          </p:cNvSpPr>
          <p:nvPr>
            <p:ph type="sldNum" sz="quarter" idx="7"/>
          </p:nvPr>
        </p:nvSpPr>
        <p:spPr/>
        <p:txBody>
          <a:bodyPr lIns="0" tIns="0" rIns="0" bIns="0"/>
          <a:lstStyle>
            <a:lvl1pPr>
              <a:defRPr sz="1400" b="0" i="0">
                <a:solidFill>
                  <a:schemeClr val="tx1"/>
                </a:solidFill>
                <a:latin typeface="Times New Roman"/>
                <a:cs typeface="Times New Roman"/>
              </a:defRPr>
            </a:lvl1pPr>
          </a:lstStyle>
          <a:p>
            <a:pPr marL="25400">
              <a:lnSpc>
                <a:spcPts val="1505"/>
              </a:lnSpc>
            </a:pPr>
            <a:fld id="{81D60167-4931-47E6-BA6A-407CBD079E47}" type="slidenum">
              <a:rPr spc="-5" dirty="0"/>
              <a:t>‹#›</a:t>
            </a:fld>
            <a:endParaRPr spc="-5" dirty="0"/>
          </a:p>
        </p:txBody>
      </p:sp>
      <p:pic>
        <p:nvPicPr>
          <p:cNvPr id="9" name="Picture 2" descr="D:\MYWORK\HSGD_VUVANNHAN\MAYXAYDUNG\tải xuống.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4313" y="6626"/>
            <a:ext cx="1219200" cy="685800"/>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Connector 6"/>
          <p:cNvCxnSpPr/>
          <p:nvPr userDrawn="1"/>
        </p:nvCxnSpPr>
        <p:spPr>
          <a:xfrm>
            <a:off x="1603513" y="559904"/>
            <a:ext cx="7159487" cy="0"/>
          </a:xfrm>
          <a:prstGeom prst="line">
            <a:avLst/>
          </a:prstGeom>
          <a:ln w="12700" cmpd="thinThick"/>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18" name="bk object 18"/>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defRPr sz="1400" b="1" i="0">
                <a:solidFill>
                  <a:srgbClr val="1C474A"/>
                </a:solidFill>
                <a:latin typeface="Times New Roman"/>
                <a:cs typeface="Times New Roman"/>
              </a:defRPr>
            </a:lvl1pPr>
          </a:lstStyle>
          <a:p>
            <a:pPr marL="12700">
              <a:lnSpc>
                <a:spcPts val="1505"/>
              </a:lnSpc>
            </a:pPr>
            <a:r>
              <a:rPr spc="-5" dirty="0"/>
              <a:t>MÁY XÂY </a:t>
            </a:r>
            <a:r>
              <a:rPr spc="-10" dirty="0"/>
              <a:t>DỰNG </a:t>
            </a:r>
            <a:r>
              <a:rPr spc="-5" dirty="0"/>
              <a:t>– Chương </a:t>
            </a:r>
            <a:r>
              <a:rPr spc="-45" dirty="0"/>
              <a:t>IV: </a:t>
            </a:r>
            <a:r>
              <a:rPr spc="-5" dirty="0"/>
              <a:t>Máy làm</a:t>
            </a:r>
            <a:r>
              <a:rPr spc="-35" dirty="0"/>
              <a:t> </a:t>
            </a:r>
            <a:r>
              <a:rPr spc="-5" dirty="0"/>
              <a:t>đất</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6/28/2016</a:t>
            </a:fld>
            <a:endParaRPr lang="en-US"/>
          </a:p>
        </p:txBody>
      </p:sp>
      <p:sp>
        <p:nvSpPr>
          <p:cNvPr id="4" name="Holder 4"/>
          <p:cNvSpPr>
            <a:spLocks noGrp="1"/>
          </p:cNvSpPr>
          <p:nvPr>
            <p:ph type="sldNum" sz="quarter" idx="7"/>
          </p:nvPr>
        </p:nvSpPr>
        <p:spPr/>
        <p:txBody>
          <a:bodyPr lIns="0" tIns="0" rIns="0" bIns="0"/>
          <a:lstStyle>
            <a:lvl1pPr>
              <a:defRPr sz="1400" b="0" i="0">
                <a:solidFill>
                  <a:schemeClr val="tx1"/>
                </a:solidFill>
                <a:latin typeface="Times New Roman"/>
                <a:cs typeface="Times New Roman"/>
              </a:defRPr>
            </a:lvl1pPr>
          </a:lstStyle>
          <a:p>
            <a:pPr marL="25400">
              <a:lnSpc>
                <a:spcPts val="1505"/>
              </a:lnSpc>
            </a:pPr>
            <a:fld id="{81D60167-4931-47E6-BA6A-407CBD079E47}" type="slidenum">
              <a:rPr spc="-5" dirty="0"/>
              <a:t>‹#›</a:t>
            </a:fld>
            <a:endParaRPr spc="-5" dirty="0"/>
          </a:p>
        </p:txBody>
      </p:sp>
      <p:pic>
        <p:nvPicPr>
          <p:cNvPr id="8" name="Picture 2" descr="D:\MYWORK\HSGD_VUVANNHAN\MAYXAYDUNG\tải xuống.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4313" y="6626"/>
            <a:ext cx="1219200" cy="6858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userDrawn="1"/>
        </p:nvSpPr>
        <p:spPr>
          <a:xfrm>
            <a:off x="1603513" y="209490"/>
            <a:ext cx="7159487" cy="400110"/>
          </a:xfrm>
          <a:prstGeom prst="rect">
            <a:avLst/>
          </a:prstGeom>
          <a:noFill/>
        </p:spPr>
        <p:txBody>
          <a:bodyPr wrap="square" rtlCol="0">
            <a:spAutoFit/>
          </a:bodyPr>
          <a:lstStyle/>
          <a:p>
            <a:pPr algn="r"/>
            <a:r>
              <a:rPr lang="en-US" sz="2000" b="1" i="1" dirty="0" smtClean="0">
                <a:solidFill>
                  <a:srgbClr val="C00000"/>
                </a:solidFill>
                <a:latin typeface="Times New Roman" pitchFamily="18" charset="0"/>
                <a:cs typeface="Times New Roman" pitchFamily="18" charset="0"/>
              </a:rPr>
              <a:t>MÁY</a:t>
            </a:r>
            <a:r>
              <a:rPr lang="en-US" sz="2000" b="1" i="1" baseline="0" dirty="0" smtClean="0">
                <a:solidFill>
                  <a:srgbClr val="C00000"/>
                </a:solidFill>
                <a:latin typeface="Times New Roman" pitchFamily="18" charset="0"/>
                <a:cs typeface="Times New Roman" pitchFamily="18" charset="0"/>
              </a:rPr>
              <a:t> XÂY DỰNG</a:t>
            </a:r>
            <a:endParaRPr lang="en-US" sz="2000" b="1" i="1" dirty="0">
              <a:solidFill>
                <a:srgbClr val="C00000"/>
              </a:solidFill>
              <a:latin typeface="Times New Roman" pitchFamily="18" charset="0"/>
              <a:cs typeface="Times New Roman" pitchFamily="18" charset="0"/>
            </a:endParaRPr>
          </a:p>
        </p:txBody>
      </p:sp>
      <p:cxnSp>
        <p:nvCxnSpPr>
          <p:cNvPr id="7" name="Straight Connector 6"/>
          <p:cNvCxnSpPr/>
          <p:nvPr userDrawn="1"/>
        </p:nvCxnSpPr>
        <p:spPr>
          <a:xfrm>
            <a:off x="1590261" y="569844"/>
            <a:ext cx="7159487" cy="0"/>
          </a:xfrm>
          <a:prstGeom prst="line">
            <a:avLst/>
          </a:prstGeom>
          <a:ln w="12700" cmpd="thickThi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6858000"/>
          </a:xfrm>
          <a:prstGeom prst="rect">
            <a:avLst/>
          </a:prstGeom>
          <a:blipFill>
            <a:blip r:embed="rId6" cstate="print"/>
            <a:stretch>
              <a:fillRect/>
            </a:stretch>
          </a:blipFill>
        </p:spPr>
        <p:txBody>
          <a:bodyPr wrap="square" lIns="0" tIns="0" rIns="0" bIns="0" rtlCol="0"/>
          <a:lstStyle/>
          <a:p>
            <a:endParaRPr/>
          </a:p>
        </p:txBody>
      </p:sp>
      <p:sp>
        <p:nvSpPr>
          <p:cNvPr id="2" name="Holder 2"/>
          <p:cNvSpPr>
            <a:spLocks noGrp="1"/>
          </p:cNvSpPr>
          <p:nvPr>
            <p:ph type="title"/>
          </p:nvPr>
        </p:nvSpPr>
        <p:spPr>
          <a:xfrm>
            <a:off x="383540" y="228600"/>
            <a:ext cx="8376919" cy="369332"/>
          </a:xfrm>
          <a:prstGeom prst="rect">
            <a:avLst/>
          </a:prstGeom>
        </p:spPr>
        <p:txBody>
          <a:bodyPr wrap="square" lIns="0" tIns="0" rIns="0" bIns="0">
            <a:spAutoFit/>
          </a:bodyPr>
          <a:lstStyle>
            <a:lvl1pPr>
              <a:defRPr sz="2400" b="1" i="0">
                <a:solidFill>
                  <a:srgbClr val="C00000"/>
                </a:solidFill>
                <a:latin typeface="Tahoma"/>
                <a:cs typeface="Tahoma"/>
              </a:defRPr>
            </a:lvl1pPr>
          </a:lstStyle>
          <a:p>
            <a:r>
              <a:rPr lang="en-US" dirty="0" smtClean="0"/>
              <a:t>MÁY XÂY DỰNG</a:t>
            </a:r>
            <a:endParaRPr dirty="0"/>
          </a:p>
        </p:txBody>
      </p:sp>
      <p:sp>
        <p:nvSpPr>
          <p:cNvPr id="3" name="Holder 3"/>
          <p:cNvSpPr>
            <a:spLocks noGrp="1"/>
          </p:cNvSpPr>
          <p:nvPr>
            <p:ph type="body" idx="1"/>
          </p:nvPr>
        </p:nvSpPr>
        <p:spPr>
          <a:xfrm>
            <a:off x="459739" y="1565147"/>
            <a:ext cx="8224520" cy="4563745"/>
          </a:xfrm>
          <a:prstGeom prst="rect">
            <a:avLst/>
          </a:prstGeom>
        </p:spPr>
        <p:txBody>
          <a:bodyPr wrap="square" lIns="0" tIns="0" rIns="0" bIns="0">
            <a:spAutoFit/>
          </a:bodyPr>
          <a:lstStyle>
            <a:lvl1pPr>
              <a:defRPr sz="2800" b="0" i="0">
                <a:solidFill>
                  <a:srgbClr val="00B050"/>
                </a:solidFill>
                <a:latin typeface="Tahoma"/>
                <a:cs typeface="Tahoma"/>
              </a:defRPr>
            </a:lvl1pPr>
          </a:lstStyle>
          <a:p>
            <a:endParaRPr/>
          </a:p>
        </p:txBody>
      </p:sp>
      <p:sp>
        <p:nvSpPr>
          <p:cNvPr id="4" name="Holder 4"/>
          <p:cNvSpPr>
            <a:spLocks noGrp="1"/>
          </p:cNvSpPr>
          <p:nvPr>
            <p:ph type="ftr" sz="quarter" idx="5"/>
          </p:nvPr>
        </p:nvSpPr>
        <p:spPr>
          <a:xfrm>
            <a:off x="536103" y="6386127"/>
            <a:ext cx="3543300" cy="203200"/>
          </a:xfrm>
          <a:prstGeom prst="rect">
            <a:avLst/>
          </a:prstGeom>
        </p:spPr>
        <p:txBody>
          <a:bodyPr wrap="square" lIns="0" tIns="0" rIns="0" bIns="0">
            <a:spAutoFit/>
          </a:bodyPr>
          <a:lstStyle>
            <a:lvl1pPr>
              <a:defRPr sz="1400" b="1" i="0">
                <a:solidFill>
                  <a:srgbClr val="1C474A"/>
                </a:solidFill>
                <a:latin typeface="Times New Roman"/>
                <a:cs typeface="Times New Roman"/>
              </a:defRPr>
            </a:lvl1pPr>
          </a:lstStyle>
          <a:p>
            <a:pPr marL="12700">
              <a:lnSpc>
                <a:spcPts val="1505"/>
              </a:lnSpc>
            </a:pPr>
            <a:r>
              <a:rPr spc="-5" dirty="0"/>
              <a:t>MÁY XÂY </a:t>
            </a:r>
            <a:r>
              <a:rPr spc="-10" dirty="0"/>
              <a:t>DỰNG </a:t>
            </a:r>
            <a:r>
              <a:rPr spc="-5" dirty="0"/>
              <a:t>– Chương </a:t>
            </a:r>
            <a:r>
              <a:rPr spc="-45" dirty="0"/>
              <a:t>IV: </a:t>
            </a:r>
            <a:r>
              <a:rPr spc="-5" dirty="0"/>
              <a:t>Máy làm</a:t>
            </a:r>
            <a:r>
              <a:rPr spc="-35" dirty="0"/>
              <a:t> </a:t>
            </a:r>
            <a:r>
              <a:rPr spc="-5" dirty="0"/>
              <a:t>đất</a:t>
            </a: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6/28/2016</a:t>
            </a:fld>
            <a:endParaRPr lang="en-US"/>
          </a:p>
        </p:txBody>
      </p:sp>
      <p:sp>
        <p:nvSpPr>
          <p:cNvPr id="6" name="Holder 6"/>
          <p:cNvSpPr>
            <a:spLocks noGrp="1"/>
          </p:cNvSpPr>
          <p:nvPr>
            <p:ph type="sldNum" sz="quarter" idx="7"/>
          </p:nvPr>
        </p:nvSpPr>
        <p:spPr>
          <a:xfrm>
            <a:off x="8466328" y="6386203"/>
            <a:ext cx="229234" cy="203834"/>
          </a:xfrm>
          <a:prstGeom prst="rect">
            <a:avLst/>
          </a:prstGeom>
        </p:spPr>
        <p:txBody>
          <a:bodyPr wrap="square" lIns="0" tIns="0" rIns="0" bIns="0">
            <a:spAutoFit/>
          </a:bodyPr>
          <a:lstStyle>
            <a:lvl1pPr>
              <a:defRPr sz="1400" b="0" i="0">
                <a:solidFill>
                  <a:schemeClr val="tx1"/>
                </a:solidFill>
                <a:latin typeface="Times New Roman"/>
                <a:cs typeface="Times New Roman"/>
              </a:defRPr>
            </a:lvl1pPr>
          </a:lstStyle>
          <a:p>
            <a:pPr marL="25400">
              <a:lnSpc>
                <a:spcPts val="1505"/>
              </a:lnSpc>
            </a:pPr>
            <a:fld id="{81D60167-4931-47E6-BA6A-407CBD079E47}" type="slidenum">
              <a:rPr spc="-5" dirty="0"/>
              <a:t>‹#›</a:t>
            </a:fld>
            <a:endParaRPr spc="-5" dirty="0"/>
          </a:p>
        </p:txBody>
      </p:sp>
      <p:pic>
        <p:nvPicPr>
          <p:cNvPr id="8" name="Picture 2" descr="D:\MYWORK\HSGD_VUVANNHAN\MAYXAYDUNG\tải xuống.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4313" y="6626"/>
            <a:ext cx="1219200" cy="6858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Lst>
  <p:txStyles>
    <p:titleStyle>
      <a:lvl1pPr algn="r">
        <a:defRPr sz="2000" b="0" baseline="0">
          <a:latin typeface="Tahoma" pitchFamily="34" charset="0"/>
          <a:ea typeface="+mj-ea"/>
          <a:cs typeface="Tahoma" pitchFamily="34" charset="0"/>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vimeco-mt.com/vi-VN/Thiet-bi-thi-cong-be-tong/May-bom-be-tong-tinh_p653_29.html" TargetMode="Externa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mayxaydungthanglong.vn/top-10-may-dam-dui-duoc-su-dung-nhieu-nhat-hien-nay"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9.jpeg"/><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4.jpeg"/><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a:t>
            </a:fld>
            <a:endParaRPr spc="-5" dirty="0"/>
          </a:p>
        </p:txBody>
      </p:sp>
      <p:sp>
        <p:nvSpPr>
          <p:cNvPr id="7" name="object 7"/>
          <p:cNvSpPr txBox="1"/>
          <p:nvPr/>
        </p:nvSpPr>
        <p:spPr>
          <a:xfrm>
            <a:off x="0" y="2590800"/>
            <a:ext cx="9135749" cy="1754326"/>
          </a:xfrm>
          <a:prstGeom prst="rect">
            <a:avLst/>
          </a:prstGeom>
        </p:spPr>
        <p:txBody>
          <a:bodyPr vert="horz" wrap="square" lIns="0" tIns="0" rIns="0" bIns="0" rtlCol="0">
            <a:spAutoFit/>
          </a:bodyPr>
          <a:lstStyle/>
          <a:p>
            <a:pPr algn="ctr">
              <a:lnSpc>
                <a:spcPct val="150000"/>
              </a:lnSpc>
            </a:pPr>
            <a:r>
              <a:rPr lang="en-US" sz="3800" b="1" dirty="0" err="1" smtClean="0">
                <a:latin typeface="Tahoma" pitchFamily="34" charset="0"/>
                <a:cs typeface="Tahoma" pitchFamily="34" charset="0"/>
              </a:rPr>
              <a:t>Chương</a:t>
            </a:r>
            <a:r>
              <a:rPr lang="en-US" sz="3800" b="1" dirty="0" smtClean="0">
                <a:latin typeface="Tahoma" pitchFamily="34" charset="0"/>
                <a:cs typeface="Tahoma" pitchFamily="34" charset="0"/>
              </a:rPr>
              <a:t> III</a:t>
            </a:r>
          </a:p>
          <a:p>
            <a:pPr algn="ctr">
              <a:lnSpc>
                <a:spcPct val="150000"/>
              </a:lnSpc>
            </a:pPr>
            <a:r>
              <a:rPr lang="en-US" sz="3800" b="1" dirty="0" smtClean="0">
                <a:latin typeface="Tahoma" pitchFamily="34" charset="0"/>
                <a:cs typeface="Tahoma" pitchFamily="34" charset="0"/>
              </a:rPr>
              <a:t>MÁY PHỤC VỤ CÔNG TÁC BÊ TÔNG</a:t>
            </a:r>
            <a:endParaRPr lang="en-US" sz="3800" dirty="0">
              <a:latin typeface="Tahoma" pitchFamily="34" charset="0"/>
              <a:cs typeface="Tahoma" pitchFamily="34" charset="0"/>
            </a:endParaRPr>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Tree>
    <p:extLst>
      <p:ext uri="{BB962C8B-B14F-4D97-AF65-F5344CB8AC3E}">
        <p14:creationId xmlns:p14="http://schemas.microsoft.com/office/powerpoint/2010/main" val="2056358"/>
      </p:ext>
    </p:extLst>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10</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1" y="609600"/>
            <a:ext cx="8534399" cy="1929759"/>
          </a:xfrm>
          <a:prstGeom prst="rect">
            <a:avLst/>
          </a:prstGeom>
        </p:spPr>
        <p:txBody>
          <a:bodyPr vert="horz" wrap="square" lIns="0" tIns="0" rIns="0" bIns="0" rtlCol="0">
            <a:spAutoFit/>
          </a:bodyPr>
          <a:lstStyle/>
          <a:p>
            <a:pPr>
              <a:lnSpc>
                <a:spcPct val="120000"/>
              </a:lnSpc>
            </a:pPr>
            <a:r>
              <a:rPr lang="en-US" sz="2200" b="1" i="1" dirty="0" smtClean="0">
                <a:latin typeface="Tahoma" pitchFamily="34" charset="0"/>
                <a:cs typeface="Tahoma" pitchFamily="34" charset="0"/>
              </a:rPr>
              <a:t>3.2.4. </a:t>
            </a:r>
            <a:r>
              <a:rPr lang="en-US" sz="2200" b="1" i="1" dirty="0" err="1" smtClean="0">
                <a:latin typeface="Tahoma" pitchFamily="34" charset="0"/>
                <a:cs typeface="Tahoma" pitchFamily="34" charset="0"/>
              </a:rPr>
              <a:t>Máy</a:t>
            </a:r>
            <a:r>
              <a:rPr lang="en-US" sz="2200" b="1" i="1" dirty="0" smtClean="0">
                <a:latin typeface="Tahoma" pitchFamily="34" charset="0"/>
                <a:cs typeface="Tahoma" pitchFamily="34" charset="0"/>
              </a:rPr>
              <a:t> </a:t>
            </a:r>
            <a:r>
              <a:rPr lang="en-US" sz="2200" b="1" i="1" dirty="0" err="1">
                <a:latin typeface="Tahoma" pitchFamily="34" charset="0"/>
                <a:cs typeface="Tahoma" pitchFamily="34" charset="0"/>
              </a:rPr>
              <a:t>trộn</a:t>
            </a:r>
            <a:r>
              <a:rPr lang="en-US" sz="2200" b="1" i="1" dirty="0">
                <a:latin typeface="Tahoma" pitchFamily="34" charset="0"/>
                <a:cs typeface="Tahoma" pitchFamily="34" charset="0"/>
              </a:rPr>
              <a:t> </a:t>
            </a:r>
            <a:r>
              <a:rPr lang="en-US" sz="2200" b="1" i="1" dirty="0" err="1" smtClean="0">
                <a:latin typeface="Tahoma" pitchFamily="34" charset="0"/>
                <a:cs typeface="Tahoma" pitchFamily="34" charset="0"/>
              </a:rPr>
              <a:t>cưỡng</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bức</a:t>
            </a:r>
            <a:endParaRPr lang="en-US" sz="2200" b="1" i="1" dirty="0" smtClean="0">
              <a:latin typeface="Tahoma" pitchFamily="34" charset="0"/>
              <a:cs typeface="Tahoma" pitchFamily="34" charset="0"/>
            </a:endParaRPr>
          </a:p>
          <a:p>
            <a:pPr>
              <a:lnSpc>
                <a:spcPct val="110000"/>
              </a:lnSpc>
            </a:pPr>
            <a:r>
              <a:rPr lang="en-US" sz="2200" i="1" dirty="0" smtClean="0">
                <a:latin typeface="Tahoma" pitchFamily="34" charset="0"/>
                <a:cs typeface="Tahoma" pitchFamily="34" charset="0"/>
              </a:rPr>
              <a:t>c) </a:t>
            </a:r>
            <a:r>
              <a:rPr lang="en-US" sz="2200" i="1" dirty="0" err="1" smtClean="0">
                <a:latin typeface="Tahoma" pitchFamily="34" charset="0"/>
                <a:cs typeface="Tahoma" pitchFamily="34" charset="0"/>
              </a:rPr>
              <a:t>Phạm</a:t>
            </a:r>
            <a:r>
              <a:rPr lang="en-US" sz="2200" i="1" dirty="0" smtClean="0">
                <a:latin typeface="Tahoma" pitchFamily="34" charset="0"/>
                <a:cs typeface="Tahoma" pitchFamily="34" charset="0"/>
              </a:rPr>
              <a:t> vi </a:t>
            </a:r>
            <a:r>
              <a:rPr lang="en-US" sz="2200" i="1" dirty="0" err="1" smtClean="0">
                <a:latin typeface="Tahoma" pitchFamily="34" charset="0"/>
                <a:cs typeface="Tahoma" pitchFamily="34" charset="0"/>
              </a:rPr>
              <a:t>sử</a:t>
            </a: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dụng</a:t>
            </a:r>
            <a:endParaRPr lang="en-US" sz="2200" dirty="0">
              <a:latin typeface="Tahoma" pitchFamily="34" charset="0"/>
              <a:cs typeface="Tahoma" pitchFamily="34" charset="0"/>
            </a:endParaRPr>
          </a:p>
          <a:p>
            <a:pPr algn="just">
              <a:lnSpc>
                <a:spcPct val="110000"/>
              </a:lnSpc>
              <a:tabLst>
                <a:tab pos="355600" algn="l"/>
              </a:tabLst>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Dùng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cho</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các</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loại</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bê</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tông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yêu</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cầu</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cao</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về</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chất</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lượng</a:t>
            </a:r>
            <a:endParaRPr lang="en-US" sz="2200" dirty="0" smtClean="0">
              <a:latin typeface="Tahoma" pitchFamily="34" charset="0"/>
              <a:cs typeface="Tahoma" pitchFamily="34" charset="0"/>
            </a:endParaRPr>
          </a:p>
          <a:p>
            <a:pPr algn="just">
              <a:lnSpc>
                <a:spcPct val="110000"/>
              </a:lnSpc>
              <a:tabLst>
                <a:tab pos="355600" algn="l"/>
              </a:tabLst>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Các</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xưởng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chế</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tạo</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cấu</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kiến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đúc</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sẵn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bê</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tông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thương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phẩm</a:t>
            </a:r>
            <a:endParaRPr lang="en-US" sz="2200" dirty="0" smtClean="0">
              <a:latin typeface="Tahoma" pitchFamily="34" charset="0"/>
              <a:cs typeface="Tahoma" pitchFamily="34" charset="0"/>
            </a:endParaRPr>
          </a:p>
          <a:p>
            <a:pPr algn="just">
              <a:lnSpc>
                <a:spcPct val="110000"/>
              </a:lnSpc>
              <a:tabLst>
                <a:tab pos="355600" algn="l"/>
              </a:tabLst>
            </a:pPr>
            <a:endParaRPr lang="en-US" sz="2400" dirty="0">
              <a:latin typeface="Tahoma" pitchFamily="34" charset="0"/>
              <a:cs typeface="Tahoma" pitchFamily="34" charset="0"/>
            </a:endParaRP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33800" y="2143422"/>
            <a:ext cx="2581729" cy="1922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D:\MYWORK\HSGD_VUVANNHAN\MAYXAYDUNG\images (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399" y="2143422"/>
            <a:ext cx="3115579" cy="194175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MYWORK\HSGD_VUVANNHAN\MAYXAYDUNG\images (3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9260" y="2133600"/>
            <a:ext cx="2592339" cy="194175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D:\MYWORK\HSGD_VUVANNHAN\MAYXAYDUNG\tải xuống (4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400" y="4168775"/>
            <a:ext cx="2209800" cy="206692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D:\MYWORK\HSGD_VUVANNHAN\MAYXAYDUNG\Tram tron be tong di dong YHZD25(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0400" y="4156075"/>
            <a:ext cx="3623754" cy="2066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5399978"/>
      </p:ext>
    </p:extLst>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11</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1" y="762000"/>
            <a:ext cx="8534399" cy="2979277"/>
          </a:xfrm>
          <a:prstGeom prst="rect">
            <a:avLst/>
          </a:prstGeom>
        </p:spPr>
        <p:txBody>
          <a:bodyPr vert="horz" wrap="square" lIns="0" tIns="0" rIns="0" bIns="0" rtlCol="0">
            <a:spAutoFit/>
          </a:bodyPr>
          <a:lstStyle/>
          <a:p>
            <a:pPr algn="just">
              <a:lnSpc>
                <a:spcPct val="110000"/>
              </a:lnSpc>
            </a:pPr>
            <a:r>
              <a:rPr lang="en-US" sz="2200" b="1" i="1" dirty="0" smtClean="0">
                <a:latin typeface="Tahoma" pitchFamily="34" charset="0"/>
                <a:cs typeface="Tahoma" pitchFamily="34" charset="0"/>
              </a:rPr>
              <a:t>3.2.5. </a:t>
            </a:r>
            <a:r>
              <a:rPr lang="en-US" sz="2200" b="1" i="1" dirty="0" err="1" smtClean="0">
                <a:latin typeface="Tahoma" pitchFamily="34" charset="0"/>
                <a:cs typeface="Tahoma" pitchFamily="34" charset="0"/>
              </a:rPr>
              <a:t>Trạm</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trộn</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bê</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tông</a:t>
            </a:r>
            <a:endParaRPr lang="en-US" sz="2200" b="1" i="1" dirty="0" smtClean="0">
              <a:latin typeface="Tahoma" pitchFamily="34" charset="0"/>
              <a:cs typeface="Tahoma" pitchFamily="34" charset="0"/>
            </a:endParaRPr>
          </a:p>
          <a:p>
            <a:pPr algn="just">
              <a:lnSpc>
                <a:spcPct val="11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Trạm</a:t>
            </a:r>
            <a:r>
              <a:rPr lang="en-US" sz="2200" dirty="0" smtClean="0">
                <a:latin typeface="Tahoma" pitchFamily="34" charset="0"/>
                <a:cs typeface="Tahoma" pitchFamily="34" charset="0"/>
              </a:rPr>
              <a:t> </a:t>
            </a:r>
            <a:r>
              <a:rPr lang="en-US" sz="2200" dirty="0" err="1">
                <a:latin typeface="Tahoma" pitchFamily="34" charset="0"/>
                <a:cs typeface="Tahoma" pitchFamily="34" charset="0"/>
              </a:rPr>
              <a:t>trộn</a:t>
            </a:r>
            <a:r>
              <a:rPr lang="en-US" sz="2200" dirty="0">
                <a:latin typeface="Tahoma" pitchFamily="34" charset="0"/>
                <a:cs typeface="Tahoma" pitchFamily="34" charset="0"/>
              </a:rPr>
              <a:t> </a:t>
            </a:r>
            <a:r>
              <a:rPr lang="en-US" sz="2200" dirty="0" err="1">
                <a:latin typeface="Tahoma" pitchFamily="34" charset="0"/>
                <a:cs typeface="Tahoma" pitchFamily="34" charset="0"/>
              </a:rPr>
              <a:t>bê</a:t>
            </a:r>
            <a:r>
              <a:rPr lang="en-US" sz="2200" dirty="0">
                <a:latin typeface="Tahoma" pitchFamily="34" charset="0"/>
                <a:cs typeface="Tahoma" pitchFamily="34" charset="0"/>
              </a:rPr>
              <a:t> </a:t>
            </a:r>
            <a:r>
              <a:rPr lang="en-US" sz="2200" dirty="0" err="1">
                <a:latin typeface="Tahoma" pitchFamily="34" charset="0"/>
                <a:cs typeface="Tahoma" pitchFamily="34" charset="0"/>
              </a:rPr>
              <a:t>tông</a:t>
            </a:r>
            <a:r>
              <a:rPr lang="en-US" sz="2200" dirty="0">
                <a:latin typeface="Tahoma" pitchFamily="34" charset="0"/>
                <a:cs typeface="Tahoma" pitchFamily="34" charset="0"/>
              </a:rPr>
              <a:t> </a:t>
            </a:r>
            <a:r>
              <a:rPr lang="en-US" sz="2200" dirty="0" err="1">
                <a:latin typeface="Tahoma" pitchFamily="34" charset="0"/>
                <a:cs typeface="Tahoma" pitchFamily="34" charset="0"/>
              </a:rPr>
              <a:t>hoặc</a:t>
            </a:r>
            <a:r>
              <a:rPr lang="en-US" sz="2200" dirty="0">
                <a:latin typeface="Tahoma" pitchFamily="34" charset="0"/>
                <a:cs typeface="Tahoma" pitchFamily="34" charset="0"/>
              </a:rPr>
              <a:t> </a:t>
            </a:r>
            <a:r>
              <a:rPr lang="en-US" sz="2200" dirty="0" err="1">
                <a:latin typeface="Tahoma" pitchFamily="34" charset="0"/>
                <a:cs typeface="Tahoma" pitchFamily="34" charset="0"/>
              </a:rPr>
              <a:t>hoạt</a:t>
            </a:r>
            <a:r>
              <a:rPr lang="en-US" sz="2200" dirty="0">
                <a:latin typeface="Tahoma" pitchFamily="34" charset="0"/>
                <a:cs typeface="Tahoma" pitchFamily="34" charset="0"/>
              </a:rPr>
              <a:t> </a:t>
            </a:r>
            <a:r>
              <a:rPr lang="en-US" sz="2200" dirty="0" err="1">
                <a:latin typeface="Tahoma" pitchFamily="34" charset="0"/>
                <a:cs typeface="Tahoma" pitchFamily="34" charset="0"/>
              </a:rPr>
              <a:t>động</a:t>
            </a:r>
            <a:r>
              <a:rPr lang="en-US" sz="2200" dirty="0">
                <a:latin typeface="Tahoma" pitchFamily="34" charset="0"/>
                <a:cs typeface="Tahoma" pitchFamily="34" charset="0"/>
              </a:rPr>
              <a:t> </a:t>
            </a:r>
            <a:r>
              <a:rPr lang="en-US" sz="2200" dirty="0" err="1">
                <a:latin typeface="Tahoma" pitchFamily="34" charset="0"/>
                <a:cs typeface="Tahoma" pitchFamily="34" charset="0"/>
              </a:rPr>
              <a:t>độc</a:t>
            </a:r>
            <a:r>
              <a:rPr lang="en-US" sz="2200" dirty="0">
                <a:latin typeface="Tahoma" pitchFamily="34" charset="0"/>
                <a:cs typeface="Tahoma" pitchFamily="34" charset="0"/>
              </a:rPr>
              <a:t> </a:t>
            </a:r>
            <a:r>
              <a:rPr lang="en-US" sz="2200" dirty="0" err="1">
                <a:latin typeface="Tahoma" pitchFamily="34" charset="0"/>
                <a:cs typeface="Tahoma" pitchFamily="34" charset="0"/>
              </a:rPr>
              <a:t>lập</a:t>
            </a:r>
            <a:r>
              <a:rPr lang="en-US" sz="2200" dirty="0">
                <a:latin typeface="Tahoma" pitchFamily="34" charset="0"/>
                <a:cs typeface="Tahoma" pitchFamily="34" charset="0"/>
              </a:rPr>
              <a:t> </a:t>
            </a:r>
            <a:r>
              <a:rPr lang="en-US" sz="2200" dirty="0" err="1">
                <a:latin typeface="Tahoma" pitchFamily="34" charset="0"/>
                <a:cs typeface="Tahoma" pitchFamily="34" charset="0"/>
              </a:rPr>
              <a:t>hoặc</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a:t>
            </a:r>
            <a:r>
              <a:rPr lang="en-US" sz="2200" dirty="0" err="1">
                <a:latin typeface="Tahoma" pitchFamily="34" charset="0"/>
                <a:cs typeface="Tahoma" pitchFamily="34" charset="0"/>
              </a:rPr>
              <a:t>một</a:t>
            </a:r>
            <a:r>
              <a:rPr lang="en-US" sz="2200" dirty="0">
                <a:latin typeface="Tahoma" pitchFamily="34" charset="0"/>
                <a:cs typeface="Tahoma" pitchFamily="34" charset="0"/>
              </a:rPr>
              <a:t> </a:t>
            </a:r>
            <a:r>
              <a:rPr lang="en-US" sz="2200" dirty="0" err="1">
                <a:latin typeface="Tahoma" pitchFamily="34" charset="0"/>
                <a:cs typeface="Tahoma" pitchFamily="34" charset="0"/>
              </a:rPr>
              <a:t>phần</a:t>
            </a:r>
            <a:r>
              <a:rPr lang="en-US" sz="2200" dirty="0">
                <a:latin typeface="Tahoma" pitchFamily="34" charset="0"/>
                <a:cs typeface="Tahoma" pitchFamily="34" charset="0"/>
              </a:rPr>
              <a:t> </a:t>
            </a:r>
            <a:r>
              <a:rPr lang="en-US" sz="2200" dirty="0" err="1">
                <a:latin typeface="Tahoma" pitchFamily="34" charset="0"/>
                <a:cs typeface="Tahoma" pitchFamily="34" charset="0"/>
              </a:rPr>
              <a:t>của</a:t>
            </a:r>
            <a:r>
              <a:rPr lang="en-US" sz="2200" dirty="0">
                <a:latin typeface="Tahoma" pitchFamily="34" charset="0"/>
                <a:cs typeface="Tahoma" pitchFamily="34" charset="0"/>
              </a:rPr>
              <a:t> </a:t>
            </a:r>
            <a:r>
              <a:rPr lang="en-US" sz="2200" dirty="0" err="1">
                <a:latin typeface="Tahoma" pitchFamily="34" charset="0"/>
                <a:cs typeface="Tahoma" pitchFamily="34" charset="0"/>
              </a:rPr>
              <a:t>nhà</a:t>
            </a:r>
            <a:r>
              <a:rPr lang="en-US" sz="2200" dirty="0">
                <a:latin typeface="Tahoma" pitchFamily="34" charset="0"/>
                <a:cs typeface="Tahoma" pitchFamily="34" charset="0"/>
              </a:rPr>
              <a:t> </a:t>
            </a:r>
            <a:r>
              <a:rPr lang="en-US" sz="2200" dirty="0" err="1">
                <a:latin typeface="Tahoma" pitchFamily="34" charset="0"/>
                <a:cs typeface="Tahoma" pitchFamily="34" charset="0"/>
              </a:rPr>
              <a:t>máy</a:t>
            </a:r>
            <a:r>
              <a:rPr lang="en-US" sz="2200" dirty="0">
                <a:latin typeface="Tahoma" pitchFamily="34" charset="0"/>
                <a:cs typeface="Tahoma" pitchFamily="34" charset="0"/>
              </a:rPr>
              <a:t> </a:t>
            </a:r>
            <a:r>
              <a:rPr lang="en-US" sz="2200" dirty="0" err="1">
                <a:latin typeface="Tahoma" pitchFamily="34" charset="0"/>
                <a:cs typeface="Tahoma" pitchFamily="34" charset="0"/>
              </a:rPr>
              <a:t>chế</a:t>
            </a:r>
            <a:r>
              <a:rPr lang="en-US" sz="2200" dirty="0">
                <a:latin typeface="Tahoma" pitchFamily="34" charset="0"/>
                <a:cs typeface="Tahoma" pitchFamily="34" charset="0"/>
              </a:rPr>
              <a:t> </a:t>
            </a:r>
            <a:r>
              <a:rPr lang="en-US" sz="2200" dirty="0" err="1">
                <a:latin typeface="Tahoma" pitchFamily="34" charset="0"/>
                <a:cs typeface="Tahoma" pitchFamily="34" charset="0"/>
              </a:rPr>
              <a:t>tạo</a:t>
            </a:r>
            <a:r>
              <a:rPr lang="en-US" sz="2200" dirty="0">
                <a:latin typeface="Tahoma" pitchFamily="34" charset="0"/>
                <a:cs typeface="Tahoma" pitchFamily="34" charset="0"/>
              </a:rPr>
              <a:t> </a:t>
            </a:r>
            <a:r>
              <a:rPr lang="en-US" sz="2200" dirty="0" err="1">
                <a:latin typeface="Tahoma" pitchFamily="34" charset="0"/>
                <a:cs typeface="Tahoma" pitchFamily="34" charset="0"/>
              </a:rPr>
              <a:t>bê</a:t>
            </a:r>
            <a:r>
              <a:rPr lang="en-US" sz="2200" dirty="0">
                <a:latin typeface="Tahoma" pitchFamily="34" charset="0"/>
                <a:cs typeface="Tahoma" pitchFamily="34" charset="0"/>
              </a:rPr>
              <a:t> </a:t>
            </a:r>
            <a:r>
              <a:rPr lang="en-US" sz="2200" dirty="0" err="1">
                <a:latin typeface="Tahoma" pitchFamily="34" charset="0"/>
                <a:cs typeface="Tahoma" pitchFamily="34" charset="0"/>
              </a:rPr>
              <a:t>tông</a:t>
            </a:r>
            <a:r>
              <a:rPr lang="en-US" sz="2200" dirty="0">
                <a:latin typeface="Tahoma" pitchFamily="34" charset="0"/>
                <a:cs typeface="Tahoma" pitchFamily="34" charset="0"/>
              </a:rPr>
              <a:t>.</a:t>
            </a:r>
          </a:p>
          <a:p>
            <a:pPr algn="just">
              <a:lnSpc>
                <a:spcPct val="11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Có</a:t>
            </a:r>
            <a:r>
              <a:rPr lang="en-US" sz="2200" dirty="0" smtClean="0">
                <a:latin typeface="Tahoma" pitchFamily="34" charset="0"/>
                <a:cs typeface="Tahoma" pitchFamily="34" charset="0"/>
              </a:rPr>
              <a:t> </a:t>
            </a:r>
            <a:r>
              <a:rPr lang="en-US" sz="2200" dirty="0">
                <a:latin typeface="Tahoma" pitchFamily="34" charset="0"/>
                <a:cs typeface="Tahoma" pitchFamily="34" charset="0"/>
              </a:rPr>
              <a:t>2 </a:t>
            </a:r>
            <a:r>
              <a:rPr lang="en-US" sz="2200" dirty="0" err="1">
                <a:latin typeface="Tahoma" pitchFamily="34" charset="0"/>
                <a:cs typeface="Tahoma" pitchFamily="34" charset="0"/>
              </a:rPr>
              <a:t>dạng</a:t>
            </a:r>
            <a:r>
              <a:rPr lang="en-US" sz="2200" dirty="0">
                <a:latin typeface="Tahoma" pitchFamily="34" charset="0"/>
                <a:cs typeface="Tahoma" pitchFamily="34" charset="0"/>
              </a:rPr>
              <a:t> </a:t>
            </a:r>
            <a:r>
              <a:rPr lang="en-US" sz="2200" dirty="0" err="1">
                <a:latin typeface="Tahoma" pitchFamily="34" charset="0"/>
                <a:cs typeface="Tahoma" pitchFamily="34" charset="0"/>
              </a:rPr>
              <a:t>của</a:t>
            </a:r>
            <a:r>
              <a:rPr lang="en-US" sz="2200" dirty="0">
                <a:latin typeface="Tahoma" pitchFamily="34" charset="0"/>
                <a:cs typeface="Tahoma" pitchFamily="34" charset="0"/>
              </a:rPr>
              <a:t> </a:t>
            </a:r>
            <a:r>
              <a:rPr lang="en-US" sz="2200" dirty="0" err="1">
                <a:latin typeface="Tahoma" pitchFamily="34" charset="0"/>
                <a:cs typeface="Tahoma" pitchFamily="34" charset="0"/>
              </a:rPr>
              <a:t>trạm</a:t>
            </a:r>
            <a:r>
              <a:rPr lang="en-US" sz="2200" dirty="0">
                <a:latin typeface="Tahoma" pitchFamily="34" charset="0"/>
                <a:cs typeface="Tahoma" pitchFamily="34" charset="0"/>
              </a:rPr>
              <a:t> </a:t>
            </a:r>
            <a:r>
              <a:rPr lang="en-US" sz="2200" dirty="0" err="1">
                <a:latin typeface="Tahoma" pitchFamily="34" charset="0"/>
                <a:cs typeface="Tahoma" pitchFamily="34" charset="0"/>
              </a:rPr>
              <a:t>trộn</a:t>
            </a:r>
            <a:r>
              <a:rPr lang="en-US" sz="2200" dirty="0">
                <a:latin typeface="Tahoma" pitchFamily="34" charset="0"/>
                <a:cs typeface="Tahoma" pitchFamily="34" charset="0"/>
              </a:rPr>
              <a:t> </a:t>
            </a:r>
            <a:r>
              <a:rPr lang="en-US" sz="2200" dirty="0" err="1">
                <a:latin typeface="Tahoma" pitchFamily="34" charset="0"/>
                <a:cs typeface="Tahoma" pitchFamily="34" charset="0"/>
              </a:rPr>
              <a:t>bê</a:t>
            </a:r>
            <a:r>
              <a:rPr lang="en-US" sz="2200" dirty="0">
                <a:latin typeface="Tahoma" pitchFamily="34" charset="0"/>
                <a:cs typeface="Tahoma" pitchFamily="34" charset="0"/>
              </a:rPr>
              <a:t> </a:t>
            </a:r>
            <a:r>
              <a:rPr lang="en-US" sz="2200" dirty="0" err="1">
                <a:latin typeface="Tahoma" pitchFamily="34" charset="0"/>
                <a:cs typeface="Tahoma" pitchFamily="34" charset="0"/>
              </a:rPr>
              <a:t>tông</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a:t>
            </a:r>
            <a:r>
              <a:rPr lang="en-US" sz="2200" dirty="0" err="1" smtClean="0">
                <a:latin typeface="Tahoma" pitchFamily="34" charset="0"/>
                <a:cs typeface="Tahoma" pitchFamily="34" charset="0"/>
              </a:rPr>
              <a:t>Trạm</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trộn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cố</a:t>
            </a:r>
            <a:r>
              <a:rPr lang="en-US" sz="2200" dirty="0" smtClean="0">
                <a:latin typeface="Tahoma" pitchFamily="34" charset="0"/>
                <a:cs typeface="Tahoma" pitchFamily="34" charset="0"/>
              </a:rPr>
              <a:t> </a:t>
            </a:r>
            <a:r>
              <a:rPr lang="en-US" sz="2200" dirty="0" err="1">
                <a:latin typeface="Tahoma" pitchFamily="34" charset="0"/>
                <a:cs typeface="Tahoma" pitchFamily="34" charset="0"/>
              </a:rPr>
              <a:t>định</a:t>
            </a:r>
            <a:r>
              <a:rPr lang="en-US" sz="2200" dirty="0">
                <a:latin typeface="Tahoma" pitchFamily="34" charset="0"/>
                <a:cs typeface="Tahoma" pitchFamily="34" charset="0"/>
              </a:rPr>
              <a:t> </a:t>
            </a:r>
            <a:r>
              <a:rPr lang="en-US" sz="2200" dirty="0" err="1">
                <a:latin typeface="Tahoma" pitchFamily="34" charset="0"/>
                <a:cs typeface="Tahoma" pitchFamily="34" charset="0"/>
              </a:rPr>
              <a:t>và</a:t>
            </a:r>
            <a:r>
              <a:rPr lang="en-US" sz="2200" dirty="0">
                <a:latin typeface="Tahoma" pitchFamily="34" charset="0"/>
                <a:cs typeface="Tahoma" pitchFamily="34" charset="0"/>
              </a:rPr>
              <a:t> </a:t>
            </a:r>
            <a:r>
              <a:rPr lang="en-US" sz="2200" dirty="0" err="1">
                <a:latin typeface="Tahoma" pitchFamily="34" charset="0"/>
                <a:cs typeface="Tahoma" pitchFamily="34" charset="0"/>
              </a:rPr>
              <a:t>Trạm</a:t>
            </a:r>
            <a:r>
              <a:rPr lang="en-US" sz="2200" dirty="0">
                <a:latin typeface="Tahoma" pitchFamily="34" charset="0"/>
                <a:cs typeface="Tahoma" pitchFamily="34" charset="0"/>
              </a:rPr>
              <a:t> </a:t>
            </a:r>
            <a:r>
              <a:rPr lang="en-US" sz="2200" dirty="0" err="1">
                <a:latin typeface="Tahoma" pitchFamily="34" charset="0"/>
                <a:cs typeface="Tahoma" pitchFamily="34" charset="0"/>
              </a:rPr>
              <a:t>trộn</a:t>
            </a:r>
            <a:r>
              <a:rPr lang="en-US" sz="2200" dirty="0">
                <a:latin typeface="Tahoma" pitchFamily="34" charset="0"/>
                <a:cs typeface="Tahoma" pitchFamily="34" charset="0"/>
              </a:rPr>
              <a:t> </a:t>
            </a:r>
            <a:r>
              <a:rPr lang="en-US" sz="2200" dirty="0" err="1">
                <a:latin typeface="Tahoma" pitchFamily="34" charset="0"/>
                <a:cs typeface="Tahoma" pitchFamily="34" charset="0"/>
              </a:rPr>
              <a:t>tạm</a:t>
            </a:r>
            <a:r>
              <a:rPr lang="en-US" sz="2200" dirty="0">
                <a:latin typeface="Tahoma" pitchFamily="34" charset="0"/>
                <a:cs typeface="Tahoma" pitchFamily="34" charset="0"/>
              </a:rPr>
              <a:t> </a:t>
            </a:r>
            <a:r>
              <a:rPr lang="en-US" sz="2200" dirty="0" err="1" smtClean="0">
                <a:latin typeface="Tahoma" pitchFamily="34" charset="0"/>
                <a:cs typeface="Tahoma" pitchFamily="34" charset="0"/>
              </a:rPr>
              <a:t>thời</a:t>
            </a:r>
            <a:endParaRPr lang="en-US" sz="2200" dirty="0" smtClean="0">
              <a:latin typeface="Tahoma" pitchFamily="34" charset="0"/>
              <a:cs typeface="Tahoma" pitchFamily="34" charset="0"/>
            </a:endParaRPr>
          </a:p>
          <a:p>
            <a:pPr algn="just">
              <a:lnSpc>
                <a:spcPct val="11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Trộn</a:t>
            </a:r>
            <a:r>
              <a:rPr lang="en-US" sz="2200" dirty="0" smtClean="0">
                <a:latin typeface="Tahoma" pitchFamily="34" charset="0"/>
                <a:cs typeface="Tahoma" pitchFamily="34" charset="0"/>
              </a:rPr>
              <a:t> </a:t>
            </a:r>
            <a:r>
              <a:rPr lang="en-US" sz="2200" dirty="0" err="1">
                <a:latin typeface="Tahoma" pitchFamily="34" charset="0"/>
                <a:cs typeface="Tahoma" pitchFamily="34" charset="0"/>
              </a:rPr>
              <a:t>liên</a:t>
            </a:r>
            <a:r>
              <a:rPr lang="en-US" sz="2200" dirty="0">
                <a:latin typeface="Tahoma" pitchFamily="34" charset="0"/>
                <a:cs typeface="Tahoma" pitchFamily="34" charset="0"/>
              </a:rPr>
              <a:t> </a:t>
            </a:r>
            <a:r>
              <a:rPr lang="en-US" sz="2200" dirty="0" err="1">
                <a:latin typeface="Tahoma" pitchFamily="34" charset="0"/>
                <a:cs typeface="Tahoma" pitchFamily="34" charset="0"/>
              </a:rPr>
              <a:t>tục</a:t>
            </a:r>
            <a:r>
              <a:rPr lang="en-US" sz="2200" dirty="0">
                <a:latin typeface="Tahoma" pitchFamily="34" charset="0"/>
                <a:cs typeface="Tahoma" pitchFamily="34" charset="0"/>
              </a:rPr>
              <a:t>, </a:t>
            </a:r>
            <a:r>
              <a:rPr lang="en-US" sz="2200" dirty="0" err="1">
                <a:latin typeface="Tahoma" pitchFamily="34" charset="0"/>
                <a:cs typeface="Tahoma" pitchFamily="34" charset="0"/>
              </a:rPr>
              <a:t>năng</a:t>
            </a:r>
            <a:r>
              <a:rPr lang="en-US" sz="2200" dirty="0">
                <a:latin typeface="Tahoma" pitchFamily="34" charset="0"/>
                <a:cs typeface="Tahoma" pitchFamily="34" charset="0"/>
              </a:rPr>
              <a:t> </a:t>
            </a:r>
            <a:r>
              <a:rPr lang="en-US" sz="2200" dirty="0" err="1">
                <a:latin typeface="Tahoma" pitchFamily="34" charset="0"/>
                <a:cs typeface="Tahoma" pitchFamily="34" charset="0"/>
              </a:rPr>
              <a:t>suất</a:t>
            </a:r>
            <a:r>
              <a:rPr lang="en-US" sz="2200" dirty="0">
                <a:latin typeface="Tahoma" pitchFamily="34" charset="0"/>
                <a:cs typeface="Tahoma" pitchFamily="34" charset="0"/>
              </a:rPr>
              <a:t> </a:t>
            </a:r>
            <a:r>
              <a:rPr lang="en-US" sz="2200" dirty="0" err="1">
                <a:latin typeface="Tahoma" pitchFamily="34" charset="0"/>
                <a:cs typeface="Tahoma" pitchFamily="34" charset="0"/>
              </a:rPr>
              <a:t>cao</a:t>
            </a:r>
            <a:r>
              <a:rPr lang="en-US" sz="2200" dirty="0">
                <a:latin typeface="Tahoma" pitchFamily="34" charset="0"/>
                <a:cs typeface="Tahoma" pitchFamily="34" charset="0"/>
              </a:rPr>
              <a:t> </a:t>
            </a:r>
            <a:r>
              <a:rPr lang="en-US" sz="2200" dirty="0" err="1">
                <a:latin typeface="Tahoma" pitchFamily="34" charset="0"/>
                <a:cs typeface="Tahoma" pitchFamily="34" charset="0"/>
              </a:rPr>
              <a:t>tới</a:t>
            </a:r>
            <a:r>
              <a:rPr lang="en-US" sz="2200" dirty="0">
                <a:latin typeface="Tahoma" pitchFamily="34" charset="0"/>
                <a:cs typeface="Tahoma" pitchFamily="34" charset="0"/>
              </a:rPr>
              <a:t> 100m</a:t>
            </a:r>
            <a:r>
              <a:rPr lang="en-US" sz="2200" baseline="30000" dirty="0">
                <a:latin typeface="Tahoma" pitchFamily="34" charset="0"/>
                <a:cs typeface="Tahoma" pitchFamily="34" charset="0"/>
              </a:rPr>
              <a:t>3</a:t>
            </a:r>
            <a:r>
              <a:rPr lang="en-US" sz="2200" dirty="0">
                <a:latin typeface="Tahoma" pitchFamily="34" charset="0"/>
                <a:cs typeface="Tahoma" pitchFamily="34" charset="0"/>
              </a:rPr>
              <a:t>/h</a:t>
            </a:r>
            <a:r>
              <a:rPr lang="en-US" sz="2200" dirty="0" smtClean="0">
                <a:latin typeface="Tahoma" pitchFamily="34" charset="0"/>
                <a:cs typeface="Tahoma" pitchFamily="34" charset="0"/>
              </a:rPr>
              <a:t>.</a:t>
            </a:r>
          </a:p>
          <a:p>
            <a:pPr algn="just">
              <a:lnSpc>
                <a:spcPct val="11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Các</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bộ</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phận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chính</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của</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trạm</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trộn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bê</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tông</a:t>
            </a:r>
            <a:r>
              <a:rPr lang="en-US" sz="2200" dirty="0" smtClean="0">
                <a:latin typeface="Tahoma" pitchFamily="34" charset="0"/>
                <a:cs typeface="Tahoma" pitchFamily="34" charset="0"/>
              </a:rPr>
              <a:t>: </a:t>
            </a:r>
            <a:r>
              <a:rPr lang="vi-VN" sz="2200" dirty="0">
                <a:latin typeface="Tahoma" pitchFamily="34" charset="0"/>
                <a:cs typeface="Tahoma" pitchFamily="34" charset="0"/>
              </a:rPr>
              <a:t>Phễu chứa vật </a:t>
            </a:r>
            <a:r>
              <a:rPr lang="vi-VN" sz="2200" dirty="0" smtClean="0">
                <a:latin typeface="Tahoma" pitchFamily="34" charset="0"/>
                <a:cs typeface="Tahoma" pitchFamily="34" charset="0"/>
              </a:rPr>
              <a:t>liệu</a:t>
            </a:r>
            <a:r>
              <a:rPr lang="en-US" sz="2200" dirty="0" smtClean="0">
                <a:latin typeface="Tahoma" pitchFamily="34" charset="0"/>
                <a:cs typeface="Tahoma" pitchFamily="34" charset="0"/>
              </a:rPr>
              <a:t> </a:t>
            </a:r>
            <a:r>
              <a:rPr lang="vi-VN" sz="2200" dirty="0">
                <a:latin typeface="Tahoma" pitchFamily="34" charset="0"/>
                <a:cs typeface="Tahoma" pitchFamily="34" charset="0"/>
              </a:rPr>
              <a:t>(bunker, xilô) </a:t>
            </a:r>
            <a:r>
              <a:rPr lang="en-US" sz="2200" dirty="0" smtClean="0">
                <a:latin typeface="Tahoma" pitchFamily="34" charset="0"/>
                <a:cs typeface="Tahoma" pitchFamily="34" charset="0"/>
              </a:rPr>
              <a:t>; </a:t>
            </a:r>
            <a:r>
              <a:rPr lang="vi-VN" sz="2200" dirty="0" smtClean="0">
                <a:latin typeface="Tahoma" pitchFamily="34" charset="0"/>
                <a:cs typeface="Tahoma" pitchFamily="34" charset="0"/>
              </a:rPr>
              <a:t>thiết bị</a:t>
            </a:r>
            <a:r>
              <a:rPr lang="en-US" sz="2200" dirty="0" smtClean="0">
                <a:latin typeface="Tahoma" pitchFamily="34" charset="0"/>
                <a:cs typeface="Tahoma" pitchFamily="34" charset="0"/>
              </a:rPr>
              <a:t> </a:t>
            </a:r>
            <a:r>
              <a:rPr lang="vi-VN" sz="2200" dirty="0" smtClean="0">
                <a:latin typeface="Tahoma" pitchFamily="34" charset="0"/>
                <a:cs typeface="Tahoma" pitchFamily="34" charset="0"/>
              </a:rPr>
              <a:t>định lượng</a:t>
            </a:r>
            <a:r>
              <a:rPr lang="en-US" sz="2200" dirty="0" smtClean="0">
                <a:latin typeface="Tahoma" pitchFamily="34" charset="0"/>
                <a:cs typeface="Tahoma" pitchFamily="34" charset="0"/>
              </a:rPr>
              <a:t>; </a:t>
            </a:r>
            <a:r>
              <a:rPr lang="vi-VN" sz="2200" dirty="0" smtClean="0">
                <a:latin typeface="Tahoma" pitchFamily="34" charset="0"/>
                <a:cs typeface="Tahoma" pitchFamily="34" charset="0"/>
              </a:rPr>
              <a:t>máy </a:t>
            </a:r>
            <a:r>
              <a:rPr lang="vi-VN" sz="2200" dirty="0">
                <a:latin typeface="Tahoma" pitchFamily="34" charset="0"/>
                <a:cs typeface="Tahoma" pitchFamily="34" charset="0"/>
              </a:rPr>
              <a:t>trộn. </a:t>
            </a:r>
            <a:endParaRPr lang="en-US" sz="2200" dirty="0">
              <a:latin typeface="Tahoma" pitchFamily="34" charset="0"/>
              <a:cs typeface="Tahoma" pitchFamily="34" charset="0"/>
            </a:endParaRPr>
          </a:p>
        </p:txBody>
      </p:sp>
      <p:pic>
        <p:nvPicPr>
          <p:cNvPr id="17" name="Picture 3" descr="D:\MYWORK\HSGD_VUVANNHAN\MAYXAYDUNG\Tram tron be tong di dong YHZD25(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4359792"/>
            <a:ext cx="3845507" cy="2193408"/>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D:\MYWORK\HSGD_VUVANNHAN\MAYXAYDUNG\dac-diem-phan-loai-tram-tron-be-ton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3728577"/>
            <a:ext cx="2971800" cy="2180708"/>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MYWORK\HSGD_VUVANNHAN\MAYXAYDUNG\may-tron-be-tong-gia-re (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70352" y="4114800"/>
            <a:ext cx="2162048"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5527512"/>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4" end="4"/>
                                            </p:txEl>
                                          </p:spTgt>
                                        </p:tgtEl>
                                        <p:attrNameLst>
                                          <p:attrName>style.visibility</p:attrName>
                                        </p:attrNameLst>
                                      </p:cBhvr>
                                      <p:to>
                                        <p:strVal val="visible"/>
                                      </p:to>
                                    </p:set>
                                    <p:animEffect transition="in" filter="fade">
                                      <p:cBhvr>
                                        <p:cTn id="7"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12</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1" y="762000"/>
            <a:ext cx="8534399" cy="3323987"/>
          </a:xfrm>
          <a:prstGeom prst="rect">
            <a:avLst/>
          </a:prstGeom>
        </p:spPr>
        <p:txBody>
          <a:bodyPr vert="horz" wrap="square" lIns="0" tIns="0" rIns="0" bIns="0" rtlCol="0">
            <a:spAutoFit/>
          </a:bodyPr>
          <a:lstStyle/>
          <a:p>
            <a:pPr algn="just"/>
            <a:r>
              <a:rPr lang="en-US" sz="2400" b="1" dirty="0" smtClean="0">
                <a:latin typeface="Tahoma" pitchFamily="34" charset="0"/>
                <a:cs typeface="Tahoma" pitchFamily="34" charset="0"/>
              </a:rPr>
              <a:t>3.3. </a:t>
            </a:r>
            <a:r>
              <a:rPr lang="en-US" sz="2400" b="1" dirty="0" err="1">
                <a:latin typeface="Tahoma" pitchFamily="34" charset="0"/>
                <a:cs typeface="Tahoma" pitchFamily="34" charset="0"/>
              </a:rPr>
              <a:t>Máy</a:t>
            </a:r>
            <a:r>
              <a:rPr lang="en-US" sz="2400" b="1" dirty="0">
                <a:latin typeface="Tahoma" pitchFamily="34" charset="0"/>
                <a:cs typeface="Tahoma" pitchFamily="34" charset="0"/>
              </a:rPr>
              <a:t> </a:t>
            </a:r>
            <a:r>
              <a:rPr lang="en-US" sz="2400" b="1" dirty="0" err="1">
                <a:latin typeface="Tahoma" pitchFamily="34" charset="0"/>
                <a:cs typeface="Tahoma" pitchFamily="34" charset="0"/>
              </a:rPr>
              <a:t>vận</a:t>
            </a:r>
            <a:r>
              <a:rPr lang="en-US" sz="2400" b="1" dirty="0">
                <a:latin typeface="Tahoma" pitchFamily="34" charset="0"/>
                <a:cs typeface="Tahoma" pitchFamily="34" charset="0"/>
              </a:rPr>
              <a:t> </a:t>
            </a:r>
            <a:r>
              <a:rPr lang="en-US" sz="2400" b="1" dirty="0" err="1">
                <a:latin typeface="Tahoma" pitchFamily="34" charset="0"/>
                <a:cs typeface="Tahoma" pitchFamily="34" charset="0"/>
              </a:rPr>
              <a:t>chuyển</a:t>
            </a:r>
            <a:r>
              <a:rPr lang="en-US" sz="2400" b="1" dirty="0">
                <a:latin typeface="Tahoma" pitchFamily="34" charset="0"/>
                <a:cs typeface="Tahoma" pitchFamily="34" charset="0"/>
              </a:rPr>
              <a:t> </a:t>
            </a:r>
            <a:r>
              <a:rPr lang="en-US" sz="2400" b="1" dirty="0" err="1">
                <a:latin typeface="Tahoma" pitchFamily="34" charset="0"/>
                <a:cs typeface="Tahoma" pitchFamily="34" charset="0"/>
              </a:rPr>
              <a:t>bê</a:t>
            </a:r>
            <a:r>
              <a:rPr lang="en-US" sz="2400" b="1" dirty="0">
                <a:latin typeface="Tahoma" pitchFamily="34" charset="0"/>
                <a:cs typeface="Tahoma" pitchFamily="34" charset="0"/>
              </a:rPr>
              <a:t> </a:t>
            </a:r>
            <a:r>
              <a:rPr lang="en-US" sz="2400" b="1" dirty="0" err="1" smtClean="0">
                <a:latin typeface="Tahoma" pitchFamily="34" charset="0"/>
                <a:cs typeface="Tahoma" pitchFamily="34" charset="0"/>
              </a:rPr>
              <a:t>tông</a:t>
            </a:r>
            <a:endParaRPr lang="en-US" sz="2400" b="1" dirty="0" smtClean="0">
              <a:latin typeface="Tahoma" pitchFamily="34" charset="0"/>
              <a:cs typeface="Tahoma" pitchFamily="34" charset="0"/>
            </a:endParaRPr>
          </a:p>
          <a:p>
            <a:pPr algn="just"/>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Khi</a:t>
            </a:r>
            <a:r>
              <a:rPr lang="en-US" sz="2400" dirty="0" smtClean="0">
                <a:latin typeface="Tahoma" pitchFamily="34" charset="0"/>
                <a:cs typeface="Tahoma" pitchFamily="34" charset="0"/>
              </a:rPr>
              <a:t> </a:t>
            </a:r>
            <a:r>
              <a:rPr lang="en-US" sz="2400" dirty="0" err="1">
                <a:latin typeface="Tahoma" pitchFamily="34" charset="0"/>
                <a:cs typeface="Tahoma" pitchFamily="34" charset="0"/>
              </a:rPr>
              <a:t>vận</a:t>
            </a:r>
            <a:r>
              <a:rPr lang="en-US" sz="2400" dirty="0">
                <a:latin typeface="Tahoma" pitchFamily="34" charset="0"/>
                <a:cs typeface="Tahoma" pitchFamily="34" charset="0"/>
              </a:rPr>
              <a:t> </a:t>
            </a:r>
            <a:r>
              <a:rPr lang="en-US" sz="2400" dirty="0" err="1">
                <a:latin typeface="Tahoma" pitchFamily="34" charset="0"/>
                <a:cs typeface="Tahoma" pitchFamily="34" charset="0"/>
              </a:rPr>
              <a:t>chuyển</a:t>
            </a:r>
            <a:r>
              <a:rPr lang="en-US" sz="2400" dirty="0">
                <a:latin typeface="Tahoma" pitchFamily="34" charset="0"/>
                <a:cs typeface="Tahoma" pitchFamily="34" charset="0"/>
              </a:rPr>
              <a:t> </a:t>
            </a:r>
            <a:r>
              <a:rPr lang="en-US" sz="2400" dirty="0" err="1">
                <a:latin typeface="Tahoma" pitchFamily="34" charset="0"/>
                <a:cs typeface="Tahoma" pitchFamily="34" charset="0"/>
              </a:rPr>
              <a:t>bêtông</a:t>
            </a:r>
            <a:r>
              <a:rPr lang="en-US" sz="2400" dirty="0">
                <a:latin typeface="Tahoma" pitchFamily="34" charset="0"/>
                <a:cs typeface="Tahoma" pitchFamily="34" charset="0"/>
              </a:rPr>
              <a:t> ở </a:t>
            </a:r>
            <a:r>
              <a:rPr lang="en-US" sz="2400" dirty="0" err="1">
                <a:latin typeface="Tahoma" pitchFamily="34" charset="0"/>
                <a:cs typeface="Tahoma" pitchFamily="34" charset="0"/>
              </a:rPr>
              <a:t>cự</a:t>
            </a:r>
            <a:r>
              <a:rPr lang="en-US" sz="2400" dirty="0">
                <a:latin typeface="Tahoma" pitchFamily="34" charset="0"/>
                <a:cs typeface="Tahoma" pitchFamily="34" charset="0"/>
              </a:rPr>
              <a:t> </a:t>
            </a:r>
            <a:r>
              <a:rPr lang="en-US" sz="2400" dirty="0" err="1">
                <a:latin typeface="Tahoma" pitchFamily="34" charset="0"/>
                <a:cs typeface="Tahoma" pitchFamily="34" charset="0"/>
              </a:rPr>
              <a:t>ly</a:t>
            </a:r>
            <a:r>
              <a:rPr lang="en-US" sz="2400" dirty="0">
                <a:latin typeface="Tahoma" pitchFamily="34" charset="0"/>
                <a:cs typeface="Tahoma" pitchFamily="34" charset="0"/>
              </a:rPr>
              <a:t> </a:t>
            </a:r>
            <a:r>
              <a:rPr lang="en-US" sz="2400" dirty="0" err="1">
                <a:latin typeface="Tahoma" pitchFamily="34" charset="0"/>
                <a:cs typeface="Tahoma" pitchFamily="34" charset="0"/>
              </a:rPr>
              <a:t>ngắn</a:t>
            </a:r>
            <a:r>
              <a:rPr lang="en-US" sz="2400" dirty="0">
                <a:latin typeface="Tahoma" pitchFamily="34" charset="0"/>
                <a:cs typeface="Tahoma" pitchFamily="34" charset="0"/>
              </a:rPr>
              <a:t>, </a:t>
            </a:r>
            <a:r>
              <a:rPr lang="en-US" sz="2400" dirty="0" err="1" smtClean="0">
                <a:latin typeface="Tahoma" pitchFamily="34" charset="0"/>
                <a:cs typeface="Tahoma" pitchFamily="34" charset="0"/>
              </a:rPr>
              <a:t>đổ</a:t>
            </a:r>
            <a:r>
              <a:rPr lang="en-US" sz="2400" dirty="0" smtClean="0">
                <a:latin typeface="Tahoma" pitchFamily="34" charset="0"/>
                <a:cs typeface="Tahoma" pitchFamily="34" charset="0"/>
              </a:rPr>
              <a:t> </a:t>
            </a:r>
            <a:r>
              <a:rPr lang="en-US" sz="2400" dirty="0" err="1">
                <a:latin typeface="Tahoma" pitchFamily="34" charset="0"/>
                <a:cs typeface="Tahoma" pitchFamily="34" charset="0"/>
              </a:rPr>
              <a:t>bêtông</a:t>
            </a:r>
            <a:r>
              <a:rPr lang="en-US" sz="2400" dirty="0">
                <a:latin typeface="Tahoma" pitchFamily="34" charset="0"/>
                <a:cs typeface="Tahoma" pitchFamily="34" charset="0"/>
              </a:rPr>
              <a:t> </a:t>
            </a:r>
            <a:r>
              <a:rPr lang="en-US" sz="2400" dirty="0" err="1">
                <a:latin typeface="Tahoma" pitchFamily="34" charset="0"/>
                <a:cs typeface="Tahoma" pitchFamily="34" charset="0"/>
              </a:rPr>
              <a:t>đã</a:t>
            </a:r>
            <a:r>
              <a:rPr lang="en-US" sz="2400" dirty="0">
                <a:latin typeface="Tahoma" pitchFamily="34" charset="0"/>
                <a:cs typeface="Tahoma" pitchFamily="34" charset="0"/>
              </a:rPr>
              <a:t> </a:t>
            </a:r>
            <a:r>
              <a:rPr lang="en-US" sz="2400" dirty="0" err="1">
                <a:latin typeface="Tahoma" pitchFamily="34" charset="0"/>
                <a:cs typeface="Tahoma" pitchFamily="34" charset="0"/>
              </a:rPr>
              <a:t>trộn</a:t>
            </a:r>
            <a:r>
              <a:rPr lang="en-US" sz="2400" dirty="0">
                <a:latin typeface="Tahoma" pitchFamily="34" charset="0"/>
                <a:cs typeface="Tahoma" pitchFamily="34" charset="0"/>
              </a:rPr>
              <a:t> </a:t>
            </a:r>
            <a:r>
              <a:rPr lang="en-US" sz="2400" dirty="0" err="1">
                <a:latin typeface="Tahoma" pitchFamily="34" charset="0"/>
                <a:cs typeface="Tahoma" pitchFamily="34" charset="0"/>
              </a:rPr>
              <a:t>vào</a:t>
            </a:r>
            <a:r>
              <a:rPr lang="en-US" sz="2400" dirty="0">
                <a:latin typeface="Tahoma" pitchFamily="34" charset="0"/>
                <a:cs typeface="Tahoma" pitchFamily="34" charset="0"/>
              </a:rPr>
              <a:t> </a:t>
            </a:r>
            <a:r>
              <a:rPr lang="en-US" sz="2400" dirty="0" err="1">
                <a:latin typeface="Tahoma" pitchFamily="34" charset="0"/>
                <a:cs typeface="Tahoma" pitchFamily="34" charset="0"/>
              </a:rPr>
              <a:t>thùng</a:t>
            </a:r>
            <a:r>
              <a:rPr lang="en-US" sz="2400" dirty="0">
                <a:latin typeface="Tahoma" pitchFamily="34" charset="0"/>
                <a:cs typeface="Tahoma" pitchFamily="34" charset="0"/>
              </a:rPr>
              <a:t> (</a:t>
            </a:r>
            <a:r>
              <a:rPr lang="en-US" sz="2400" dirty="0" smtClean="0">
                <a:latin typeface="Tahoma" pitchFamily="34" charset="0"/>
                <a:cs typeface="Tahoma" pitchFamily="34" charset="0"/>
              </a:rPr>
              <a:t>75–80</a:t>
            </a:r>
            <a:r>
              <a:rPr lang="en-US" sz="2400" dirty="0">
                <a:latin typeface="Tahoma" pitchFamily="34" charset="0"/>
                <a:cs typeface="Tahoma" pitchFamily="34" charset="0"/>
              </a:rPr>
              <a:t>% dung </a:t>
            </a:r>
            <a:r>
              <a:rPr lang="en-US" sz="2400" dirty="0" err="1">
                <a:latin typeface="Tahoma" pitchFamily="34" charset="0"/>
                <a:cs typeface="Tahoma" pitchFamily="34" charset="0"/>
              </a:rPr>
              <a:t>tích</a:t>
            </a:r>
            <a:r>
              <a:rPr lang="en-US" sz="2400" dirty="0">
                <a:latin typeface="Tahoma" pitchFamily="34" charset="0"/>
                <a:cs typeface="Tahoma" pitchFamily="34" charset="0"/>
              </a:rPr>
              <a:t> </a:t>
            </a:r>
            <a:r>
              <a:rPr lang="en-US" sz="2400" dirty="0" err="1">
                <a:latin typeface="Tahoma" pitchFamily="34" charset="0"/>
                <a:cs typeface="Tahoma" pitchFamily="34" charset="0"/>
              </a:rPr>
              <a:t>thùng</a:t>
            </a:r>
            <a:r>
              <a:rPr lang="en-US" sz="2400" dirty="0">
                <a:latin typeface="Tahoma" pitchFamily="34" charset="0"/>
                <a:cs typeface="Tahoma" pitchFamily="34" charset="0"/>
              </a:rPr>
              <a:t>) </a:t>
            </a:r>
            <a:r>
              <a:rPr lang="en-US" sz="2400" dirty="0" err="1">
                <a:latin typeface="Tahoma" pitchFamily="34" charset="0"/>
                <a:cs typeface="Tahoma" pitchFamily="34" charset="0"/>
              </a:rPr>
              <a:t>và</a:t>
            </a:r>
            <a:r>
              <a:rPr lang="en-US" sz="2400" dirty="0">
                <a:latin typeface="Tahoma" pitchFamily="34" charset="0"/>
                <a:cs typeface="Tahoma" pitchFamily="34" charset="0"/>
              </a:rPr>
              <a:t> </a:t>
            </a:r>
            <a:r>
              <a:rPr lang="en-US" sz="2400" dirty="0" err="1">
                <a:latin typeface="Tahoma" pitchFamily="34" charset="0"/>
                <a:cs typeface="Tahoma" pitchFamily="34" charset="0"/>
              </a:rPr>
              <a:t>cho</a:t>
            </a:r>
            <a:r>
              <a:rPr lang="en-US" sz="2400" dirty="0">
                <a:latin typeface="Tahoma" pitchFamily="34" charset="0"/>
                <a:cs typeface="Tahoma" pitchFamily="34" charset="0"/>
              </a:rPr>
              <a:t> quay </a:t>
            </a:r>
            <a:r>
              <a:rPr lang="en-US" sz="2400" dirty="0" err="1" smtClean="0">
                <a:latin typeface="Tahoma" pitchFamily="34" charset="0"/>
                <a:cs typeface="Tahoma" pitchFamily="34" charset="0"/>
              </a:rPr>
              <a:t>với</a:t>
            </a:r>
            <a:r>
              <a:rPr lang="en-US" sz="2400" dirty="0" smtClean="0">
                <a:latin typeface="Tahoma" pitchFamily="34" charset="0"/>
                <a:cs typeface="Tahoma" pitchFamily="34" charset="0"/>
              </a:rPr>
              <a:t> </a:t>
            </a:r>
            <a:r>
              <a:rPr lang="en-US" sz="2400" dirty="0" err="1">
                <a:latin typeface="Tahoma" pitchFamily="34" charset="0"/>
                <a:cs typeface="Tahoma" pitchFamily="34" charset="0"/>
              </a:rPr>
              <a:t>vận</a:t>
            </a:r>
            <a:r>
              <a:rPr lang="en-US" sz="2400" dirty="0">
                <a:latin typeface="Tahoma" pitchFamily="34" charset="0"/>
                <a:cs typeface="Tahoma" pitchFamily="34" charset="0"/>
              </a:rPr>
              <a:t> </a:t>
            </a:r>
            <a:r>
              <a:rPr lang="en-US" sz="2400" dirty="0" err="1">
                <a:latin typeface="Tahoma" pitchFamily="34" charset="0"/>
                <a:cs typeface="Tahoma" pitchFamily="34" charset="0"/>
              </a:rPr>
              <a:t>tốc</a:t>
            </a:r>
            <a:r>
              <a:rPr lang="en-US" sz="2400" dirty="0">
                <a:latin typeface="Tahoma" pitchFamily="34" charset="0"/>
                <a:cs typeface="Tahoma" pitchFamily="34" charset="0"/>
              </a:rPr>
              <a:t> </a:t>
            </a:r>
            <a:r>
              <a:rPr lang="en-US" sz="2400" dirty="0" err="1" smtClean="0">
                <a:latin typeface="Tahoma" pitchFamily="34" charset="0"/>
                <a:cs typeface="Tahoma" pitchFamily="34" charset="0"/>
              </a:rPr>
              <a:t>chậm</a:t>
            </a:r>
            <a:r>
              <a:rPr lang="en-US" sz="2400" dirty="0" smtClean="0">
                <a:latin typeface="Tahoma" pitchFamily="34" charset="0"/>
                <a:cs typeface="Tahoma" pitchFamily="34" charset="0"/>
              </a:rPr>
              <a:t>. </a:t>
            </a:r>
          </a:p>
          <a:p>
            <a:pPr algn="just"/>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Khi</a:t>
            </a:r>
            <a:r>
              <a:rPr lang="en-US" sz="2400" dirty="0" smtClean="0">
                <a:latin typeface="Tahoma" pitchFamily="34" charset="0"/>
                <a:cs typeface="Tahoma" pitchFamily="34" charset="0"/>
              </a:rPr>
              <a:t> </a:t>
            </a:r>
            <a:r>
              <a:rPr lang="en-US" sz="2400" dirty="0" err="1">
                <a:latin typeface="Tahoma" pitchFamily="34" charset="0"/>
                <a:cs typeface="Tahoma" pitchFamily="34" charset="0"/>
              </a:rPr>
              <a:t>cần</a:t>
            </a:r>
            <a:r>
              <a:rPr lang="en-US" sz="2400" dirty="0">
                <a:latin typeface="Tahoma" pitchFamily="34" charset="0"/>
                <a:cs typeface="Tahoma" pitchFamily="34" charset="0"/>
              </a:rPr>
              <a:t> </a:t>
            </a:r>
            <a:r>
              <a:rPr lang="en-US" sz="2400" dirty="0" err="1">
                <a:latin typeface="Tahoma" pitchFamily="34" charset="0"/>
                <a:cs typeface="Tahoma" pitchFamily="34" charset="0"/>
              </a:rPr>
              <a:t>cung</a:t>
            </a:r>
            <a:r>
              <a:rPr lang="en-US" sz="2400" dirty="0">
                <a:latin typeface="Tahoma" pitchFamily="34" charset="0"/>
                <a:cs typeface="Tahoma" pitchFamily="34" charset="0"/>
              </a:rPr>
              <a:t> </a:t>
            </a:r>
            <a:r>
              <a:rPr lang="en-US" sz="2400" dirty="0" err="1">
                <a:latin typeface="Tahoma" pitchFamily="34" charset="0"/>
                <a:cs typeface="Tahoma" pitchFamily="34" charset="0"/>
              </a:rPr>
              <a:t>cấp</a:t>
            </a:r>
            <a:r>
              <a:rPr lang="en-US" sz="2400" dirty="0">
                <a:latin typeface="Tahoma" pitchFamily="34" charset="0"/>
                <a:cs typeface="Tahoma" pitchFamily="34" charset="0"/>
              </a:rPr>
              <a:t> </a:t>
            </a:r>
            <a:r>
              <a:rPr lang="en-US" sz="2400" dirty="0" err="1">
                <a:latin typeface="Tahoma" pitchFamily="34" charset="0"/>
                <a:cs typeface="Tahoma" pitchFamily="34" charset="0"/>
              </a:rPr>
              <a:t>bêtông</a:t>
            </a:r>
            <a:r>
              <a:rPr lang="en-US" sz="2400" dirty="0">
                <a:latin typeface="Tahoma" pitchFamily="34" charset="0"/>
                <a:cs typeface="Tahoma" pitchFamily="34" charset="0"/>
              </a:rPr>
              <a:t> </a:t>
            </a:r>
            <a:r>
              <a:rPr lang="en-US" sz="2400" dirty="0" err="1">
                <a:latin typeface="Tahoma" pitchFamily="34" charset="0"/>
                <a:cs typeface="Tahoma" pitchFamily="34" charset="0"/>
              </a:rPr>
              <a:t>đi</a:t>
            </a:r>
            <a:r>
              <a:rPr lang="en-US" sz="2400" dirty="0">
                <a:latin typeface="Tahoma" pitchFamily="34" charset="0"/>
                <a:cs typeface="Tahoma" pitchFamily="34" charset="0"/>
              </a:rPr>
              <a:t> </a:t>
            </a:r>
            <a:r>
              <a:rPr lang="en-US" sz="2400" dirty="0" err="1">
                <a:latin typeface="Tahoma" pitchFamily="34" charset="0"/>
                <a:cs typeface="Tahoma" pitchFamily="34" charset="0"/>
              </a:rPr>
              <a:t>xa</a:t>
            </a:r>
            <a:r>
              <a:rPr lang="en-US" sz="2400" dirty="0">
                <a:latin typeface="Tahoma" pitchFamily="34" charset="0"/>
                <a:cs typeface="Tahoma" pitchFamily="34" charset="0"/>
              </a:rPr>
              <a:t> </a:t>
            </a:r>
            <a:r>
              <a:rPr lang="en-US" sz="2400" dirty="0" err="1">
                <a:latin typeface="Tahoma" pitchFamily="34" charset="0"/>
                <a:cs typeface="Tahoma" pitchFamily="34" charset="0"/>
              </a:rPr>
              <a:t>thì</a:t>
            </a:r>
            <a:r>
              <a:rPr lang="en-US" sz="2400" dirty="0">
                <a:latin typeface="Tahoma" pitchFamily="34" charset="0"/>
                <a:cs typeface="Tahoma" pitchFamily="34" charset="0"/>
              </a:rPr>
              <a:t> </a:t>
            </a:r>
            <a:r>
              <a:rPr lang="en-US" sz="2400" dirty="0" err="1">
                <a:latin typeface="Tahoma" pitchFamily="34" charset="0"/>
                <a:cs typeface="Tahoma" pitchFamily="34" charset="0"/>
              </a:rPr>
              <a:t>thì</a:t>
            </a:r>
            <a:r>
              <a:rPr lang="en-US" sz="2400" dirty="0">
                <a:latin typeface="Tahoma" pitchFamily="34" charset="0"/>
                <a:cs typeface="Tahoma" pitchFamily="34" charset="0"/>
              </a:rPr>
              <a:t> </a:t>
            </a:r>
            <a:r>
              <a:rPr lang="en-US" sz="2400" dirty="0" err="1">
                <a:latin typeface="Tahoma" pitchFamily="34" charset="0"/>
                <a:cs typeface="Tahoma" pitchFamily="34" charset="0"/>
              </a:rPr>
              <a:t>người</a:t>
            </a:r>
            <a:r>
              <a:rPr lang="en-US" sz="2400" dirty="0">
                <a:latin typeface="Tahoma" pitchFamily="34" charset="0"/>
                <a:cs typeface="Tahoma" pitchFamily="34" charset="0"/>
              </a:rPr>
              <a:t> ta </a:t>
            </a:r>
            <a:r>
              <a:rPr lang="en-US" sz="2400" dirty="0" err="1">
                <a:latin typeface="Tahoma" pitchFamily="34" charset="0"/>
                <a:cs typeface="Tahoma" pitchFamily="34" charset="0"/>
              </a:rPr>
              <a:t>đổ</a:t>
            </a:r>
            <a:r>
              <a:rPr lang="en-US" sz="2400" dirty="0">
                <a:latin typeface="Tahoma" pitchFamily="34" charset="0"/>
                <a:cs typeface="Tahoma" pitchFamily="34" charset="0"/>
              </a:rPr>
              <a:t> </a:t>
            </a:r>
            <a:r>
              <a:rPr lang="en-US" sz="2400" dirty="0" err="1">
                <a:latin typeface="Tahoma" pitchFamily="34" charset="0"/>
                <a:cs typeface="Tahoma" pitchFamily="34" charset="0"/>
              </a:rPr>
              <a:t>cốt</a:t>
            </a:r>
            <a:r>
              <a:rPr lang="en-US" sz="2400" dirty="0">
                <a:latin typeface="Tahoma" pitchFamily="34" charset="0"/>
                <a:cs typeface="Tahoma" pitchFamily="34" charset="0"/>
              </a:rPr>
              <a:t> </a:t>
            </a:r>
            <a:r>
              <a:rPr lang="en-US" sz="2400" dirty="0" err="1">
                <a:latin typeface="Tahoma" pitchFamily="34" charset="0"/>
                <a:cs typeface="Tahoma" pitchFamily="34" charset="0"/>
              </a:rPr>
              <a:t>liệu</a:t>
            </a:r>
            <a:r>
              <a:rPr lang="en-US" sz="2400" dirty="0">
                <a:latin typeface="Tahoma" pitchFamily="34" charset="0"/>
                <a:cs typeface="Tahoma" pitchFamily="34" charset="0"/>
              </a:rPr>
              <a:t> </a:t>
            </a:r>
            <a:r>
              <a:rPr lang="en-US" sz="2400" dirty="0" err="1">
                <a:latin typeface="Tahoma" pitchFamily="34" charset="0"/>
                <a:cs typeface="Tahoma" pitchFamily="34" charset="0"/>
              </a:rPr>
              <a:t>khô</a:t>
            </a:r>
            <a:r>
              <a:rPr lang="en-US" sz="2400" dirty="0">
                <a:latin typeface="Tahoma" pitchFamily="34" charset="0"/>
                <a:cs typeface="Tahoma" pitchFamily="34" charset="0"/>
              </a:rPr>
              <a:t> </a:t>
            </a:r>
            <a:r>
              <a:rPr lang="en-US" sz="2400" dirty="0" err="1">
                <a:latin typeface="Tahoma" pitchFamily="34" charset="0"/>
                <a:cs typeface="Tahoma" pitchFamily="34" charset="0"/>
              </a:rPr>
              <a:t>chưa</a:t>
            </a:r>
            <a:r>
              <a:rPr lang="en-US" sz="2400" dirty="0">
                <a:latin typeface="Tahoma" pitchFamily="34" charset="0"/>
                <a:cs typeface="Tahoma" pitchFamily="34" charset="0"/>
              </a:rPr>
              <a:t> </a:t>
            </a:r>
            <a:r>
              <a:rPr lang="en-US" sz="2400" dirty="0" err="1">
                <a:latin typeface="Tahoma" pitchFamily="34" charset="0"/>
                <a:cs typeface="Tahoma" pitchFamily="34" charset="0"/>
              </a:rPr>
              <a:t>trộn</a:t>
            </a:r>
            <a:r>
              <a:rPr lang="en-US" sz="2400" dirty="0">
                <a:latin typeface="Tahoma" pitchFamily="34" charset="0"/>
                <a:cs typeface="Tahoma" pitchFamily="34" charset="0"/>
              </a:rPr>
              <a:t> </a:t>
            </a:r>
            <a:r>
              <a:rPr lang="en-US" sz="2400" dirty="0" err="1">
                <a:latin typeface="Tahoma" pitchFamily="34" charset="0"/>
                <a:cs typeface="Tahoma" pitchFamily="34" charset="0"/>
              </a:rPr>
              <a:t>vào</a:t>
            </a:r>
            <a:r>
              <a:rPr lang="en-US" sz="2400" dirty="0">
                <a:latin typeface="Tahoma" pitchFamily="34" charset="0"/>
                <a:cs typeface="Tahoma" pitchFamily="34" charset="0"/>
              </a:rPr>
              <a:t> </a:t>
            </a:r>
            <a:r>
              <a:rPr lang="en-US" sz="2400" dirty="0" err="1">
                <a:latin typeface="Tahoma" pitchFamily="34" charset="0"/>
                <a:cs typeface="Tahoma" pitchFamily="34" charset="0"/>
              </a:rPr>
              <a:t>thùng</a:t>
            </a:r>
            <a:r>
              <a:rPr lang="en-US" sz="2400" dirty="0">
                <a:latin typeface="Tahoma" pitchFamily="34" charset="0"/>
                <a:cs typeface="Tahoma" pitchFamily="34" charset="0"/>
              </a:rPr>
              <a:t> </a:t>
            </a:r>
            <a:r>
              <a:rPr lang="en-US" sz="2400" dirty="0" smtClean="0">
                <a:latin typeface="Tahoma" pitchFamily="34" charset="0"/>
                <a:cs typeface="Tahoma" pitchFamily="34" charset="0"/>
              </a:rPr>
              <a:t>(</a:t>
            </a:r>
            <a:r>
              <a:rPr lang="en-US" sz="2400" dirty="0">
                <a:latin typeface="Tahoma" pitchFamily="34" charset="0"/>
                <a:cs typeface="Tahoma" pitchFamily="34" charset="0"/>
              </a:rPr>
              <a:t>60-70%) </a:t>
            </a:r>
            <a:r>
              <a:rPr lang="en-US" sz="2400" dirty="0" err="1">
                <a:latin typeface="Tahoma" pitchFamily="34" charset="0"/>
                <a:cs typeface="Tahoma" pitchFamily="34" charset="0"/>
              </a:rPr>
              <a:t>trong</a:t>
            </a:r>
            <a:r>
              <a:rPr lang="en-US" sz="2400" dirty="0">
                <a:latin typeface="Tahoma" pitchFamily="34" charset="0"/>
                <a:cs typeface="Tahoma" pitchFamily="34" charset="0"/>
              </a:rPr>
              <a:t> </a:t>
            </a:r>
            <a:r>
              <a:rPr lang="en-US" sz="2400" dirty="0" err="1">
                <a:latin typeface="Tahoma" pitchFamily="34" charset="0"/>
                <a:cs typeface="Tahoma" pitchFamily="34" charset="0"/>
              </a:rPr>
              <a:t>khi</a:t>
            </a:r>
            <a:r>
              <a:rPr lang="en-US" sz="2400" dirty="0">
                <a:latin typeface="Tahoma" pitchFamily="34" charset="0"/>
                <a:cs typeface="Tahoma" pitchFamily="34" charset="0"/>
              </a:rPr>
              <a:t> </a:t>
            </a:r>
            <a:r>
              <a:rPr lang="en-US" sz="2400" dirty="0" err="1">
                <a:latin typeface="Tahoma" pitchFamily="34" charset="0"/>
                <a:cs typeface="Tahoma" pitchFamily="34" charset="0"/>
              </a:rPr>
              <a:t>vận</a:t>
            </a:r>
            <a:r>
              <a:rPr lang="en-US" sz="2400" dirty="0">
                <a:latin typeface="Tahoma" pitchFamily="34" charset="0"/>
                <a:cs typeface="Tahoma" pitchFamily="34" charset="0"/>
              </a:rPr>
              <a:t> </a:t>
            </a:r>
            <a:r>
              <a:rPr lang="en-US" sz="2400" dirty="0" err="1">
                <a:latin typeface="Tahoma" pitchFamily="34" charset="0"/>
                <a:cs typeface="Tahoma" pitchFamily="34" charset="0"/>
              </a:rPr>
              <a:t>chuyển</a:t>
            </a:r>
            <a:r>
              <a:rPr lang="en-US" sz="2400" dirty="0">
                <a:latin typeface="Tahoma" pitchFamily="34" charset="0"/>
                <a:cs typeface="Tahoma" pitchFamily="34" charset="0"/>
              </a:rPr>
              <a:t>, </a:t>
            </a:r>
            <a:r>
              <a:rPr lang="en-US" sz="2400" dirty="0" err="1">
                <a:latin typeface="Tahoma" pitchFamily="34" charset="0"/>
                <a:cs typeface="Tahoma" pitchFamily="34" charset="0"/>
              </a:rPr>
              <a:t>máy</a:t>
            </a:r>
            <a:r>
              <a:rPr lang="en-US" sz="2400" dirty="0">
                <a:latin typeface="Tahoma" pitchFamily="34" charset="0"/>
                <a:cs typeface="Tahoma" pitchFamily="34" charset="0"/>
              </a:rPr>
              <a:t> </a:t>
            </a:r>
            <a:r>
              <a:rPr lang="en-US" sz="2400" dirty="0" err="1">
                <a:latin typeface="Tahoma" pitchFamily="34" charset="0"/>
                <a:cs typeface="Tahoma" pitchFamily="34" charset="0"/>
              </a:rPr>
              <a:t>trộn</a:t>
            </a:r>
            <a:r>
              <a:rPr lang="en-US" sz="2400" dirty="0">
                <a:latin typeface="Tahoma" pitchFamily="34" charset="0"/>
                <a:cs typeface="Tahoma" pitchFamily="34" charset="0"/>
              </a:rPr>
              <a:t> </a:t>
            </a:r>
            <a:r>
              <a:rPr lang="en-US" sz="2400" dirty="0" err="1">
                <a:latin typeface="Tahoma" pitchFamily="34" charset="0"/>
                <a:cs typeface="Tahoma" pitchFamily="34" charset="0"/>
              </a:rPr>
              <a:t>đặt</a:t>
            </a:r>
            <a:r>
              <a:rPr lang="en-US" sz="2400" dirty="0">
                <a:latin typeface="Tahoma" pitchFamily="34" charset="0"/>
                <a:cs typeface="Tahoma" pitchFamily="34" charset="0"/>
              </a:rPr>
              <a:t> </a:t>
            </a:r>
            <a:r>
              <a:rPr lang="en-US" sz="2400" dirty="0" err="1">
                <a:latin typeface="Tahoma" pitchFamily="34" charset="0"/>
                <a:cs typeface="Tahoma" pitchFamily="34" charset="0"/>
              </a:rPr>
              <a:t>trên</a:t>
            </a:r>
            <a:r>
              <a:rPr lang="en-US" sz="2400" dirty="0">
                <a:latin typeface="Tahoma" pitchFamily="34" charset="0"/>
                <a:cs typeface="Tahoma" pitchFamily="34" charset="0"/>
              </a:rPr>
              <a:t> </a:t>
            </a:r>
            <a:r>
              <a:rPr lang="en-US" sz="2400" dirty="0" err="1">
                <a:latin typeface="Tahoma" pitchFamily="34" charset="0"/>
                <a:cs typeface="Tahoma" pitchFamily="34" charset="0"/>
              </a:rPr>
              <a:t>xe</a:t>
            </a:r>
            <a:r>
              <a:rPr lang="en-US" sz="2400" dirty="0">
                <a:latin typeface="Tahoma" pitchFamily="34" charset="0"/>
                <a:cs typeface="Tahoma" pitchFamily="34" charset="0"/>
              </a:rPr>
              <a:t> </a:t>
            </a:r>
            <a:r>
              <a:rPr lang="en-US" sz="2400" dirty="0" err="1">
                <a:latin typeface="Tahoma" pitchFamily="34" charset="0"/>
                <a:cs typeface="Tahoma" pitchFamily="34" charset="0"/>
              </a:rPr>
              <a:t>sẽ</a:t>
            </a:r>
            <a:r>
              <a:rPr lang="en-US" sz="2400" dirty="0">
                <a:latin typeface="Tahoma" pitchFamily="34" charset="0"/>
                <a:cs typeface="Tahoma" pitchFamily="34" charset="0"/>
              </a:rPr>
              <a:t> quay </a:t>
            </a:r>
            <a:r>
              <a:rPr lang="en-US" sz="2400" dirty="0" err="1">
                <a:latin typeface="Tahoma" pitchFamily="34" charset="0"/>
                <a:cs typeface="Tahoma" pitchFamily="34" charset="0"/>
              </a:rPr>
              <a:t>trộn</a:t>
            </a:r>
            <a:r>
              <a:rPr lang="en-US" sz="2400" dirty="0">
                <a:latin typeface="Tahoma" pitchFamily="34" charset="0"/>
                <a:cs typeface="Tahoma" pitchFamily="34" charset="0"/>
              </a:rPr>
              <a:t> </a:t>
            </a:r>
            <a:r>
              <a:rPr lang="en-US" sz="2400" dirty="0" err="1">
                <a:latin typeface="Tahoma" pitchFamily="34" charset="0"/>
                <a:cs typeface="Tahoma" pitchFamily="34" charset="0"/>
              </a:rPr>
              <a:t>đều</a:t>
            </a:r>
            <a:r>
              <a:rPr lang="en-US" sz="2400" dirty="0">
                <a:latin typeface="Tahoma" pitchFamily="34" charset="0"/>
                <a:cs typeface="Tahoma" pitchFamily="34" charset="0"/>
              </a:rPr>
              <a:t> </a:t>
            </a:r>
            <a:r>
              <a:rPr lang="en-US" sz="2400" dirty="0" err="1" smtClean="0">
                <a:latin typeface="Tahoma" pitchFamily="34" charset="0"/>
                <a:cs typeface="Tahoma" pitchFamily="34" charset="0"/>
              </a:rPr>
              <a:t>hỗn</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hợp</a:t>
            </a:r>
            <a:r>
              <a:rPr lang="en-US" sz="2400" dirty="0" smtClean="0">
                <a:latin typeface="Tahoma" pitchFamily="34" charset="0"/>
                <a:cs typeface="Tahoma" pitchFamily="34" charset="0"/>
              </a:rPr>
              <a:t>.</a:t>
            </a:r>
            <a:endParaRPr lang="en-US" sz="2400" b="1" i="1" dirty="0" smtClean="0">
              <a:latin typeface="Tahoma" pitchFamily="34" charset="0"/>
              <a:cs typeface="Tahoma" pitchFamily="34" charset="0"/>
            </a:endParaRPr>
          </a:p>
          <a:p>
            <a:pPr algn="just"/>
            <a:r>
              <a:rPr lang="en-US" sz="2400" dirty="0">
                <a:latin typeface="Tahoma" pitchFamily="34" charset="0"/>
                <a:cs typeface="Tahoma" pitchFamily="34" charset="0"/>
              </a:rPr>
              <a:t>- Dung </a:t>
            </a:r>
            <a:r>
              <a:rPr lang="en-US" sz="2400" dirty="0" err="1">
                <a:latin typeface="Tahoma" pitchFamily="34" charset="0"/>
                <a:cs typeface="Tahoma" pitchFamily="34" charset="0"/>
              </a:rPr>
              <a:t>tích</a:t>
            </a:r>
            <a:r>
              <a:rPr lang="en-US" sz="2400" dirty="0">
                <a:latin typeface="Tahoma" pitchFamily="34" charset="0"/>
                <a:cs typeface="Tahoma" pitchFamily="34" charset="0"/>
              </a:rPr>
              <a:t> </a:t>
            </a:r>
            <a:r>
              <a:rPr lang="en-US" sz="2400" dirty="0" err="1">
                <a:latin typeface="Tahoma" pitchFamily="34" charset="0"/>
                <a:cs typeface="Tahoma" pitchFamily="34" charset="0"/>
              </a:rPr>
              <a:t>thùng</a:t>
            </a:r>
            <a:r>
              <a:rPr lang="en-US" sz="2400" dirty="0">
                <a:latin typeface="Tahoma" pitchFamily="34" charset="0"/>
                <a:cs typeface="Tahoma" pitchFamily="34" charset="0"/>
              </a:rPr>
              <a:t> </a:t>
            </a:r>
            <a:r>
              <a:rPr lang="en-US" sz="2400" dirty="0" err="1">
                <a:latin typeface="Tahoma" pitchFamily="34" charset="0"/>
                <a:cs typeface="Tahoma" pitchFamily="34" charset="0"/>
              </a:rPr>
              <a:t>trộn</a:t>
            </a:r>
            <a:r>
              <a:rPr lang="en-US" sz="2400" dirty="0">
                <a:latin typeface="Tahoma" pitchFamily="34" charset="0"/>
                <a:cs typeface="Tahoma" pitchFamily="34" charset="0"/>
              </a:rPr>
              <a:t> </a:t>
            </a:r>
            <a:r>
              <a:rPr lang="en-US" sz="2400" dirty="0" err="1">
                <a:latin typeface="Tahoma" pitchFamily="34" charset="0"/>
                <a:cs typeface="Tahoma" pitchFamily="34" charset="0"/>
              </a:rPr>
              <a:t>của</a:t>
            </a:r>
            <a:r>
              <a:rPr lang="en-US" sz="2400" dirty="0">
                <a:latin typeface="Tahoma" pitchFamily="34" charset="0"/>
                <a:cs typeface="Tahoma" pitchFamily="34" charset="0"/>
              </a:rPr>
              <a:t> </a:t>
            </a:r>
            <a:r>
              <a:rPr lang="en-US" sz="2400" dirty="0" err="1">
                <a:latin typeface="Tahoma" pitchFamily="34" charset="0"/>
                <a:cs typeface="Tahoma" pitchFamily="34" charset="0"/>
              </a:rPr>
              <a:t>các</a:t>
            </a:r>
            <a:r>
              <a:rPr lang="en-US" sz="2400" dirty="0">
                <a:latin typeface="Tahoma" pitchFamily="34" charset="0"/>
                <a:cs typeface="Tahoma" pitchFamily="34" charset="0"/>
              </a:rPr>
              <a:t> </a:t>
            </a:r>
            <a:r>
              <a:rPr lang="en-US" sz="2400" dirty="0" err="1">
                <a:latin typeface="Tahoma" pitchFamily="34" charset="0"/>
                <a:cs typeface="Tahoma" pitchFamily="34" charset="0"/>
              </a:rPr>
              <a:t>xe</a:t>
            </a:r>
            <a:r>
              <a:rPr lang="en-US" sz="2400" dirty="0">
                <a:latin typeface="Tahoma" pitchFamily="34" charset="0"/>
                <a:cs typeface="Tahoma" pitchFamily="34" charset="0"/>
              </a:rPr>
              <a:t> </a:t>
            </a:r>
            <a:r>
              <a:rPr lang="en-US" sz="2400" dirty="0" err="1">
                <a:latin typeface="Tahoma" pitchFamily="34" charset="0"/>
                <a:cs typeface="Tahoma" pitchFamily="34" charset="0"/>
              </a:rPr>
              <a:t>chở</a:t>
            </a:r>
            <a:r>
              <a:rPr lang="en-US" sz="2400" dirty="0">
                <a:latin typeface="Tahoma" pitchFamily="34" charset="0"/>
                <a:cs typeface="Tahoma" pitchFamily="34" charset="0"/>
              </a:rPr>
              <a:t> </a:t>
            </a:r>
            <a:r>
              <a:rPr lang="en-US" sz="2400" dirty="0" err="1">
                <a:latin typeface="Tahoma" pitchFamily="34" charset="0"/>
                <a:cs typeface="Tahoma" pitchFamily="34" charset="0"/>
              </a:rPr>
              <a:t>bêtông</a:t>
            </a:r>
            <a:r>
              <a:rPr lang="en-US" sz="2400" dirty="0">
                <a:latin typeface="Tahoma" pitchFamily="34" charset="0"/>
                <a:cs typeface="Tahoma" pitchFamily="34" charset="0"/>
              </a:rPr>
              <a:t> </a:t>
            </a:r>
            <a:r>
              <a:rPr lang="en-US" sz="2400" dirty="0" err="1">
                <a:latin typeface="Tahoma" pitchFamily="34" charset="0"/>
                <a:cs typeface="Tahoma" pitchFamily="34" charset="0"/>
              </a:rPr>
              <a:t>hiện</a:t>
            </a:r>
            <a:r>
              <a:rPr lang="en-US" sz="2400" dirty="0">
                <a:latin typeface="Tahoma" pitchFamily="34" charset="0"/>
                <a:cs typeface="Tahoma" pitchFamily="34" charset="0"/>
              </a:rPr>
              <a:t> nay </a:t>
            </a:r>
            <a:r>
              <a:rPr lang="en-US" sz="2400" dirty="0" err="1">
                <a:latin typeface="Tahoma" pitchFamily="34" charset="0"/>
                <a:cs typeface="Tahoma" pitchFamily="34" charset="0"/>
              </a:rPr>
              <a:t>thường</a:t>
            </a:r>
            <a:r>
              <a:rPr lang="en-US" sz="2400" dirty="0">
                <a:latin typeface="Tahoma" pitchFamily="34" charset="0"/>
                <a:cs typeface="Tahoma" pitchFamily="34" charset="0"/>
              </a:rPr>
              <a:t> </a:t>
            </a:r>
            <a:r>
              <a:rPr lang="en-US" sz="2400" dirty="0" err="1">
                <a:latin typeface="Tahoma" pitchFamily="34" charset="0"/>
                <a:cs typeface="Tahoma" pitchFamily="34" charset="0"/>
              </a:rPr>
              <a:t>là</a:t>
            </a:r>
            <a:r>
              <a:rPr lang="en-US" sz="2400" dirty="0">
                <a:latin typeface="Tahoma" pitchFamily="34" charset="0"/>
                <a:cs typeface="Tahoma" pitchFamily="34" charset="0"/>
              </a:rPr>
              <a:t> 2,6; 3,2; 4,0, 7,0 </a:t>
            </a:r>
            <a:r>
              <a:rPr lang="en-US" sz="2400" dirty="0" err="1">
                <a:latin typeface="Tahoma" pitchFamily="34" charset="0"/>
                <a:cs typeface="Tahoma" pitchFamily="34" charset="0"/>
              </a:rPr>
              <a:t>và</a:t>
            </a:r>
            <a:r>
              <a:rPr lang="en-US" sz="2400" dirty="0">
                <a:latin typeface="Tahoma" pitchFamily="34" charset="0"/>
                <a:cs typeface="Tahoma" pitchFamily="34" charset="0"/>
              </a:rPr>
              <a:t> </a:t>
            </a:r>
            <a:r>
              <a:rPr lang="en-US" sz="2400" dirty="0" smtClean="0">
                <a:latin typeface="Tahoma" pitchFamily="34" charset="0"/>
                <a:cs typeface="Tahoma" pitchFamily="34" charset="0"/>
              </a:rPr>
              <a:t>8,0m</a:t>
            </a:r>
            <a:r>
              <a:rPr lang="en-US" sz="2400" baseline="30000" dirty="0" smtClean="0">
                <a:latin typeface="Tahoma" pitchFamily="34" charset="0"/>
                <a:cs typeface="Tahoma" pitchFamily="34" charset="0"/>
              </a:rPr>
              <a:t>3</a:t>
            </a:r>
            <a:endParaRPr lang="en-US" sz="2400" b="1" dirty="0">
              <a:latin typeface="Tahoma" pitchFamily="34" charset="0"/>
              <a:cs typeface="Tahoma" pitchFamily="34" charset="0"/>
            </a:endParaRPr>
          </a:p>
        </p:txBody>
      </p:sp>
      <p:pic>
        <p:nvPicPr>
          <p:cNvPr id="4098" name="Picture 2" descr="D:\MYWORK\HSGD_VUVANNHAN\MAYXAYDUNG\tải xuống (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4175571"/>
            <a:ext cx="3358492" cy="199662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D:\MYWORK\HSGD_VUVANNHAN\MAYXAYDUNG\beton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63320" y="5127165"/>
            <a:ext cx="2752080" cy="168502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D:\MYWORK\HSGD_VUVANNHAN\MAYXAYDUNG\xe-tron-be-ton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6700" y="4175570"/>
            <a:ext cx="2247900" cy="1605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2140320"/>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3" end="3"/>
                                            </p:txEl>
                                          </p:spTgt>
                                        </p:tgtEl>
                                        <p:attrNameLst>
                                          <p:attrName>style.visibility</p:attrName>
                                        </p:attrNameLst>
                                      </p:cBhvr>
                                      <p:to>
                                        <p:strVal val="visible"/>
                                      </p:to>
                                    </p:set>
                                    <p:animEffect transition="in" filter="fade">
                                      <p:cBhvr>
                                        <p:cTn id="7"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13</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1" y="762000"/>
            <a:ext cx="8534399" cy="2215991"/>
          </a:xfrm>
          <a:prstGeom prst="rect">
            <a:avLst/>
          </a:prstGeom>
        </p:spPr>
        <p:txBody>
          <a:bodyPr vert="horz" wrap="square" lIns="0" tIns="0" rIns="0" bIns="0" rtlCol="0">
            <a:spAutoFit/>
          </a:bodyPr>
          <a:lstStyle/>
          <a:p>
            <a:pPr algn="just"/>
            <a:r>
              <a:rPr lang="en-US" sz="2400" b="1" dirty="0" smtClean="0">
                <a:latin typeface="Tahoma" pitchFamily="34" charset="0"/>
                <a:cs typeface="Tahoma" pitchFamily="34" charset="0"/>
              </a:rPr>
              <a:t>3.4. </a:t>
            </a:r>
            <a:r>
              <a:rPr lang="en-US" sz="2400" b="1" dirty="0" err="1">
                <a:latin typeface="Tahoma" pitchFamily="34" charset="0"/>
                <a:cs typeface="Tahoma" pitchFamily="34" charset="0"/>
              </a:rPr>
              <a:t>Máy</a:t>
            </a:r>
            <a:r>
              <a:rPr lang="en-US" sz="2400" b="1" dirty="0">
                <a:latin typeface="Tahoma" pitchFamily="34" charset="0"/>
                <a:cs typeface="Tahoma" pitchFamily="34" charset="0"/>
              </a:rPr>
              <a:t> </a:t>
            </a:r>
            <a:r>
              <a:rPr lang="en-US" sz="2400" b="1" dirty="0" err="1" smtClean="0">
                <a:latin typeface="Tahoma" pitchFamily="34" charset="0"/>
                <a:cs typeface="Tahoma" pitchFamily="34" charset="0"/>
              </a:rPr>
              <a:t>bơm</a:t>
            </a:r>
            <a:r>
              <a:rPr lang="en-US" sz="2400" b="1" dirty="0" smtClean="0">
                <a:latin typeface="Tahoma" pitchFamily="34" charset="0"/>
                <a:cs typeface="Tahoma" pitchFamily="34" charset="0"/>
              </a:rPr>
              <a:t> </a:t>
            </a:r>
            <a:r>
              <a:rPr lang="en-US" sz="2400" b="1" dirty="0" err="1" smtClean="0">
                <a:latin typeface="Tahoma" pitchFamily="34" charset="0"/>
                <a:cs typeface="Tahoma" pitchFamily="34" charset="0"/>
              </a:rPr>
              <a:t>bê</a:t>
            </a:r>
            <a:r>
              <a:rPr lang="en-US" sz="2400" b="1" dirty="0" smtClean="0">
                <a:latin typeface="Tahoma" pitchFamily="34" charset="0"/>
                <a:cs typeface="Tahoma" pitchFamily="34" charset="0"/>
              </a:rPr>
              <a:t> </a:t>
            </a:r>
            <a:r>
              <a:rPr lang="en-US" sz="2400" b="1" dirty="0" err="1" smtClean="0">
                <a:latin typeface="Tahoma" pitchFamily="34" charset="0"/>
                <a:cs typeface="Tahoma" pitchFamily="34" charset="0"/>
              </a:rPr>
              <a:t>tông</a:t>
            </a:r>
            <a:endParaRPr lang="en-US" sz="2400" b="1" dirty="0" smtClean="0">
              <a:latin typeface="Tahoma" pitchFamily="34" charset="0"/>
              <a:cs typeface="Tahoma" pitchFamily="34" charset="0"/>
            </a:endParaRPr>
          </a:p>
          <a:p>
            <a:pPr algn="just"/>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Vận</a:t>
            </a:r>
            <a:r>
              <a:rPr lang="en-US" sz="2400" dirty="0" smtClean="0">
                <a:latin typeface="Tahoma" pitchFamily="34" charset="0"/>
                <a:cs typeface="Tahoma" pitchFamily="34" charset="0"/>
              </a:rPr>
              <a:t> </a:t>
            </a:r>
            <a:r>
              <a:rPr lang="en-US" sz="2400" dirty="0" err="1">
                <a:latin typeface="Tahoma" pitchFamily="34" charset="0"/>
                <a:cs typeface="Tahoma" pitchFamily="34" charset="0"/>
              </a:rPr>
              <a:t>chuyển</a:t>
            </a:r>
            <a:r>
              <a:rPr lang="en-US" sz="2400" dirty="0">
                <a:latin typeface="Tahoma" pitchFamily="34" charset="0"/>
                <a:cs typeface="Tahoma" pitchFamily="34" charset="0"/>
              </a:rPr>
              <a:t> </a:t>
            </a:r>
            <a:r>
              <a:rPr lang="en-US" sz="2400" dirty="0" err="1">
                <a:latin typeface="Tahoma" pitchFamily="34" charset="0"/>
                <a:cs typeface="Tahoma" pitchFamily="34" charset="0"/>
              </a:rPr>
              <a:t>bêtông</a:t>
            </a:r>
            <a:r>
              <a:rPr lang="en-US" sz="2400" dirty="0">
                <a:latin typeface="Tahoma" pitchFamily="34" charset="0"/>
                <a:cs typeface="Tahoma" pitchFamily="34" charset="0"/>
              </a:rPr>
              <a:t> </a:t>
            </a:r>
            <a:r>
              <a:rPr lang="en-US" sz="2400" dirty="0" err="1">
                <a:latin typeface="Tahoma" pitchFamily="34" charset="0"/>
                <a:cs typeface="Tahoma" pitchFamily="34" charset="0"/>
              </a:rPr>
              <a:t>có</a:t>
            </a:r>
            <a:r>
              <a:rPr lang="en-US" sz="2400" dirty="0">
                <a:latin typeface="Tahoma" pitchFamily="34" charset="0"/>
                <a:cs typeface="Tahoma" pitchFamily="34" charset="0"/>
              </a:rPr>
              <a:t> </a:t>
            </a:r>
            <a:r>
              <a:rPr lang="en-US" sz="2400" dirty="0" err="1">
                <a:latin typeface="Tahoma" pitchFamily="34" charset="0"/>
                <a:cs typeface="Tahoma" pitchFamily="34" charset="0"/>
              </a:rPr>
              <a:t>tính</a:t>
            </a:r>
            <a:r>
              <a:rPr lang="en-US" sz="2400" dirty="0">
                <a:latin typeface="Tahoma" pitchFamily="34" charset="0"/>
                <a:cs typeface="Tahoma" pitchFamily="34" charset="0"/>
              </a:rPr>
              <a:t> </a:t>
            </a:r>
            <a:r>
              <a:rPr lang="en-US" sz="2400" dirty="0" err="1">
                <a:latin typeface="Tahoma" pitchFamily="34" charset="0"/>
                <a:cs typeface="Tahoma" pitchFamily="34" charset="0"/>
              </a:rPr>
              <a:t>linh</a:t>
            </a:r>
            <a:r>
              <a:rPr lang="en-US" sz="2400" dirty="0">
                <a:latin typeface="Tahoma" pitchFamily="34" charset="0"/>
                <a:cs typeface="Tahoma" pitchFamily="34" charset="0"/>
              </a:rPr>
              <a:t> </a:t>
            </a:r>
            <a:r>
              <a:rPr lang="en-US" sz="2400" dirty="0" err="1">
                <a:latin typeface="Tahoma" pitchFamily="34" charset="0"/>
                <a:cs typeface="Tahoma" pitchFamily="34" charset="0"/>
              </a:rPr>
              <a:t>động</a:t>
            </a:r>
            <a:r>
              <a:rPr lang="en-US" sz="2400" dirty="0">
                <a:latin typeface="Tahoma" pitchFamily="34" charset="0"/>
                <a:cs typeface="Tahoma" pitchFamily="34" charset="0"/>
              </a:rPr>
              <a:t> </a:t>
            </a:r>
            <a:r>
              <a:rPr lang="en-US" sz="2400" dirty="0" err="1" smtClean="0">
                <a:latin typeface="Tahoma" pitchFamily="34" charset="0"/>
                <a:cs typeface="Tahoma" pitchFamily="34" charset="0"/>
              </a:rPr>
              <a:t>lớn</a:t>
            </a:r>
            <a:r>
              <a:rPr lang="en-US" sz="2400" dirty="0" smtClean="0">
                <a:latin typeface="Tahoma" pitchFamily="34" charset="0"/>
                <a:cs typeface="Tahoma" pitchFamily="34" charset="0"/>
              </a:rPr>
              <a:t> (SN&gt;12 </a:t>
            </a:r>
            <a:r>
              <a:rPr lang="en-US" sz="2400" dirty="0">
                <a:latin typeface="Tahoma" pitchFamily="34" charset="0"/>
                <a:cs typeface="Tahoma" pitchFamily="34" charset="0"/>
              </a:rPr>
              <a:t>cm) </a:t>
            </a:r>
            <a:r>
              <a:rPr lang="en-US" sz="2400" dirty="0" err="1">
                <a:latin typeface="Tahoma" pitchFamily="34" charset="0"/>
                <a:cs typeface="Tahoma" pitchFamily="34" charset="0"/>
              </a:rPr>
              <a:t>theo</a:t>
            </a:r>
            <a:r>
              <a:rPr lang="en-US" sz="2400" dirty="0">
                <a:latin typeface="Tahoma" pitchFamily="34" charset="0"/>
                <a:cs typeface="Tahoma" pitchFamily="34" charset="0"/>
              </a:rPr>
              <a:t> </a:t>
            </a:r>
            <a:r>
              <a:rPr lang="en-US" sz="2400" dirty="0" err="1">
                <a:latin typeface="Tahoma" pitchFamily="34" charset="0"/>
                <a:cs typeface="Tahoma" pitchFamily="34" charset="0"/>
              </a:rPr>
              <a:t>đường</a:t>
            </a:r>
            <a:r>
              <a:rPr lang="en-US" sz="2400" dirty="0">
                <a:latin typeface="Tahoma" pitchFamily="34" charset="0"/>
                <a:cs typeface="Tahoma" pitchFamily="34" charset="0"/>
              </a:rPr>
              <a:t> </a:t>
            </a:r>
            <a:r>
              <a:rPr lang="en-US" sz="2400" dirty="0" err="1">
                <a:latin typeface="Tahoma" pitchFamily="34" charset="0"/>
                <a:cs typeface="Tahoma" pitchFamily="34" charset="0"/>
              </a:rPr>
              <a:t>ống</a:t>
            </a:r>
            <a:r>
              <a:rPr lang="en-US" sz="2400" dirty="0">
                <a:latin typeface="Tahoma" pitchFamily="34" charset="0"/>
                <a:cs typeface="Tahoma" pitchFamily="34" charset="0"/>
              </a:rPr>
              <a:t> </a:t>
            </a:r>
            <a:r>
              <a:rPr lang="en-US" sz="2400" dirty="0" err="1">
                <a:latin typeface="Tahoma" pitchFamily="34" charset="0"/>
                <a:cs typeface="Tahoma" pitchFamily="34" charset="0"/>
              </a:rPr>
              <a:t>dẫn</a:t>
            </a:r>
            <a:r>
              <a:rPr lang="en-US" sz="2400" dirty="0">
                <a:latin typeface="Tahoma" pitchFamily="34" charset="0"/>
                <a:cs typeface="Tahoma" pitchFamily="34" charset="0"/>
              </a:rPr>
              <a:t> </a:t>
            </a:r>
            <a:r>
              <a:rPr lang="en-US" sz="2400" dirty="0" err="1">
                <a:latin typeface="Tahoma" pitchFamily="34" charset="0"/>
                <a:cs typeface="Tahoma" pitchFamily="34" charset="0"/>
              </a:rPr>
              <a:t>đi</a:t>
            </a:r>
            <a:r>
              <a:rPr lang="en-US" sz="2400" dirty="0">
                <a:latin typeface="Tahoma" pitchFamily="34" charset="0"/>
                <a:cs typeface="Tahoma" pitchFamily="34" charset="0"/>
              </a:rPr>
              <a:t> </a:t>
            </a:r>
            <a:r>
              <a:rPr lang="en-US" sz="2400" dirty="0" err="1">
                <a:latin typeface="Tahoma" pitchFamily="34" charset="0"/>
                <a:cs typeface="Tahoma" pitchFamily="34" charset="0"/>
              </a:rPr>
              <a:t>xa</a:t>
            </a:r>
            <a:r>
              <a:rPr lang="en-US" sz="2400" dirty="0">
                <a:latin typeface="Tahoma" pitchFamily="34" charset="0"/>
                <a:cs typeface="Tahoma" pitchFamily="34" charset="0"/>
              </a:rPr>
              <a:t> </a:t>
            </a:r>
            <a:r>
              <a:rPr lang="en-US" sz="2400" dirty="0" err="1">
                <a:latin typeface="Tahoma" pitchFamily="34" charset="0"/>
                <a:cs typeface="Tahoma" pitchFamily="34" charset="0"/>
              </a:rPr>
              <a:t>tới</a:t>
            </a:r>
            <a:r>
              <a:rPr lang="en-US" sz="2400" dirty="0">
                <a:latin typeface="Tahoma" pitchFamily="34" charset="0"/>
                <a:cs typeface="Tahoma" pitchFamily="34" charset="0"/>
              </a:rPr>
              <a:t> </a:t>
            </a:r>
            <a:r>
              <a:rPr lang="en-US" sz="2400" dirty="0" smtClean="0">
                <a:latin typeface="Tahoma" pitchFamily="34" charset="0"/>
                <a:cs typeface="Tahoma" pitchFamily="34" charset="0"/>
              </a:rPr>
              <a:t>500m </a:t>
            </a:r>
            <a:r>
              <a:rPr lang="en-US" sz="2400" dirty="0" err="1">
                <a:latin typeface="Tahoma" pitchFamily="34" charset="0"/>
                <a:cs typeface="Tahoma" pitchFamily="34" charset="0"/>
              </a:rPr>
              <a:t>hoặc</a:t>
            </a:r>
            <a:r>
              <a:rPr lang="en-US" sz="2400" dirty="0">
                <a:latin typeface="Tahoma" pitchFamily="34" charset="0"/>
                <a:cs typeface="Tahoma" pitchFamily="34" charset="0"/>
              </a:rPr>
              <a:t> </a:t>
            </a:r>
            <a:r>
              <a:rPr lang="en-US" sz="2400" dirty="0" err="1">
                <a:latin typeface="Tahoma" pitchFamily="34" charset="0"/>
                <a:cs typeface="Tahoma" pitchFamily="34" charset="0"/>
              </a:rPr>
              <a:t>lên</a:t>
            </a:r>
            <a:r>
              <a:rPr lang="en-US" sz="2400" dirty="0">
                <a:latin typeface="Tahoma" pitchFamily="34" charset="0"/>
                <a:cs typeface="Tahoma" pitchFamily="34" charset="0"/>
              </a:rPr>
              <a:t> </a:t>
            </a:r>
            <a:r>
              <a:rPr lang="en-US" sz="2400" dirty="0" err="1">
                <a:latin typeface="Tahoma" pitchFamily="34" charset="0"/>
                <a:cs typeface="Tahoma" pitchFamily="34" charset="0"/>
              </a:rPr>
              <a:t>cao</a:t>
            </a:r>
            <a:r>
              <a:rPr lang="en-US" sz="2400" dirty="0">
                <a:latin typeface="Tahoma" pitchFamily="34" charset="0"/>
                <a:cs typeface="Tahoma" pitchFamily="34" charset="0"/>
              </a:rPr>
              <a:t> </a:t>
            </a:r>
            <a:r>
              <a:rPr lang="en-US" sz="2400" dirty="0" err="1">
                <a:latin typeface="Tahoma" pitchFamily="34" charset="0"/>
                <a:cs typeface="Tahoma" pitchFamily="34" charset="0"/>
              </a:rPr>
              <a:t>tới</a:t>
            </a:r>
            <a:r>
              <a:rPr lang="en-US" sz="2400" dirty="0">
                <a:latin typeface="Tahoma" pitchFamily="34" charset="0"/>
                <a:cs typeface="Tahoma" pitchFamily="34" charset="0"/>
              </a:rPr>
              <a:t> </a:t>
            </a:r>
            <a:r>
              <a:rPr lang="en-US" sz="2400" dirty="0" smtClean="0">
                <a:latin typeface="Tahoma" pitchFamily="34" charset="0"/>
                <a:cs typeface="Tahoma" pitchFamily="34" charset="0"/>
              </a:rPr>
              <a:t>70m</a:t>
            </a:r>
            <a:r>
              <a:rPr lang="en-US" sz="2400" dirty="0">
                <a:latin typeface="Tahoma" pitchFamily="34" charset="0"/>
                <a:cs typeface="Tahoma" pitchFamily="34" charset="0"/>
              </a:rPr>
              <a:t>. </a:t>
            </a:r>
            <a:endParaRPr lang="en-US" sz="2400" dirty="0" smtClean="0">
              <a:latin typeface="Tahoma" pitchFamily="34" charset="0"/>
              <a:cs typeface="Tahoma" pitchFamily="34" charset="0"/>
            </a:endParaRPr>
          </a:p>
          <a:p>
            <a:r>
              <a:rPr lang="en-US" sz="2400" i="1" dirty="0"/>
              <a:t>a) </a:t>
            </a:r>
            <a:r>
              <a:rPr lang="en-US" sz="2400" i="1" dirty="0" err="1"/>
              <a:t>Phân</a:t>
            </a:r>
            <a:r>
              <a:rPr lang="en-US" sz="2400" i="1" dirty="0"/>
              <a:t> </a:t>
            </a:r>
            <a:r>
              <a:rPr lang="en-US" sz="2400" i="1" dirty="0" err="1"/>
              <a:t>loại</a:t>
            </a:r>
            <a:r>
              <a:rPr lang="en-US" sz="2400" i="1" dirty="0"/>
              <a:t> </a:t>
            </a:r>
            <a:r>
              <a:rPr lang="en-US" sz="2400" i="1" dirty="0" err="1"/>
              <a:t>máy</a:t>
            </a:r>
            <a:r>
              <a:rPr lang="en-US" sz="2400" i="1" dirty="0"/>
              <a:t> </a:t>
            </a:r>
            <a:r>
              <a:rPr lang="en-US" sz="2400" i="1" dirty="0" err="1"/>
              <a:t>bơm</a:t>
            </a:r>
            <a:r>
              <a:rPr lang="en-US" sz="2400" i="1" dirty="0"/>
              <a:t> </a:t>
            </a:r>
            <a:r>
              <a:rPr lang="en-US" sz="2400" i="1" dirty="0" err="1"/>
              <a:t>bêtông</a:t>
            </a:r>
            <a:r>
              <a:rPr lang="en-US" sz="2400" i="1" dirty="0"/>
              <a:t>:</a:t>
            </a:r>
            <a:endParaRPr lang="en-US" sz="2400" b="1" i="1" dirty="0"/>
          </a:p>
          <a:p>
            <a:r>
              <a:rPr lang="en-US" sz="2400" dirty="0" smtClean="0">
                <a:latin typeface="Tahoma" pitchFamily="34" charset="0"/>
                <a:cs typeface="Tahoma" pitchFamily="34" charset="0"/>
              </a:rPr>
              <a:t>- Theo </a:t>
            </a:r>
            <a:r>
              <a:rPr lang="en-US" sz="2400" dirty="0" err="1">
                <a:latin typeface="Tahoma" pitchFamily="34" charset="0"/>
                <a:cs typeface="Tahoma" pitchFamily="34" charset="0"/>
              </a:rPr>
              <a:t>đặc</a:t>
            </a:r>
            <a:r>
              <a:rPr lang="en-US" sz="2400" dirty="0">
                <a:latin typeface="Tahoma" pitchFamily="34" charset="0"/>
                <a:cs typeface="Tahoma" pitchFamily="34" charset="0"/>
              </a:rPr>
              <a:t> </a:t>
            </a:r>
            <a:r>
              <a:rPr lang="en-US" sz="2400" dirty="0" err="1">
                <a:latin typeface="Tahoma" pitchFamily="34" charset="0"/>
                <a:cs typeface="Tahoma" pitchFamily="34" charset="0"/>
              </a:rPr>
              <a:t>tính</a:t>
            </a:r>
            <a:r>
              <a:rPr lang="en-US" sz="2400" dirty="0">
                <a:latin typeface="Tahoma" pitchFamily="34" charset="0"/>
                <a:cs typeface="Tahoma" pitchFamily="34" charset="0"/>
              </a:rPr>
              <a:t> </a:t>
            </a:r>
            <a:r>
              <a:rPr lang="en-US" sz="2400" dirty="0" err="1">
                <a:latin typeface="Tahoma" pitchFamily="34" charset="0"/>
                <a:cs typeface="Tahoma" pitchFamily="34" charset="0"/>
              </a:rPr>
              <a:t>hoạt</a:t>
            </a:r>
            <a:r>
              <a:rPr lang="en-US" sz="2400" dirty="0">
                <a:latin typeface="Tahoma" pitchFamily="34" charset="0"/>
                <a:cs typeface="Tahoma" pitchFamily="34" charset="0"/>
              </a:rPr>
              <a:t> </a:t>
            </a:r>
            <a:r>
              <a:rPr lang="en-US" sz="2400" dirty="0" err="1" smtClean="0">
                <a:latin typeface="Tahoma" pitchFamily="34" charset="0"/>
                <a:cs typeface="Tahoma" pitchFamily="34" charset="0"/>
              </a:rPr>
              <a:t>động</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bơm</a:t>
            </a:r>
            <a:r>
              <a:rPr lang="en-US" sz="2400" dirty="0" smtClean="0">
                <a:latin typeface="Tahoma" pitchFamily="34" charset="0"/>
                <a:cs typeface="Tahoma" pitchFamily="34" charset="0"/>
              </a:rPr>
              <a:t> </a:t>
            </a:r>
            <a:r>
              <a:rPr lang="en-US" sz="2400" dirty="0" err="1">
                <a:latin typeface="Tahoma" pitchFamily="34" charset="0"/>
                <a:cs typeface="Tahoma" pitchFamily="34" charset="0"/>
              </a:rPr>
              <a:t>động</a:t>
            </a:r>
            <a:r>
              <a:rPr lang="en-US" sz="2400" dirty="0">
                <a:latin typeface="Tahoma" pitchFamily="34" charset="0"/>
                <a:cs typeface="Tahoma" pitchFamily="34" charset="0"/>
              </a:rPr>
              <a:t> </a:t>
            </a:r>
            <a:r>
              <a:rPr lang="en-US" sz="2400" dirty="0" err="1">
                <a:latin typeface="Tahoma" pitchFamily="34" charset="0"/>
                <a:cs typeface="Tahoma" pitchFamily="34" charset="0"/>
              </a:rPr>
              <a:t>và</a:t>
            </a:r>
            <a:r>
              <a:rPr lang="en-US" sz="2400" dirty="0">
                <a:latin typeface="Tahoma" pitchFamily="34" charset="0"/>
                <a:cs typeface="Tahoma" pitchFamily="34" charset="0"/>
              </a:rPr>
              <a:t> </a:t>
            </a:r>
            <a:r>
              <a:rPr lang="en-US" sz="2400" dirty="0" err="1">
                <a:latin typeface="Tahoma" pitchFamily="34" charset="0"/>
                <a:cs typeface="Tahoma" pitchFamily="34" charset="0"/>
              </a:rPr>
              <a:t>bơm</a:t>
            </a:r>
            <a:r>
              <a:rPr lang="en-US" sz="2400" dirty="0">
                <a:latin typeface="Tahoma" pitchFamily="34" charset="0"/>
                <a:cs typeface="Tahoma" pitchFamily="34" charset="0"/>
              </a:rPr>
              <a:t> </a:t>
            </a:r>
            <a:r>
              <a:rPr lang="en-US" sz="2400" dirty="0" err="1">
                <a:latin typeface="Tahoma" pitchFamily="34" charset="0"/>
                <a:cs typeface="Tahoma" pitchFamily="34" charset="0"/>
              </a:rPr>
              <a:t>tĩnh</a:t>
            </a:r>
            <a:r>
              <a:rPr lang="en-US" sz="2400" dirty="0">
                <a:latin typeface="Tahoma" pitchFamily="34" charset="0"/>
                <a:cs typeface="Tahoma" pitchFamily="34" charset="0"/>
              </a:rPr>
              <a:t>.</a:t>
            </a:r>
          </a:p>
          <a:p>
            <a:pPr algn="just"/>
            <a:endParaRPr lang="en-US" sz="2400" b="1" dirty="0">
              <a:latin typeface="Tahoma" pitchFamily="34" charset="0"/>
              <a:cs typeface="Tahoma" pitchFamily="34" charset="0"/>
            </a:endParaRPr>
          </a:p>
        </p:txBody>
      </p:sp>
      <p:pic>
        <p:nvPicPr>
          <p:cNvPr id="12" name="Picture 11" descr="D:\MYWORK\HSGD_VUVANNHAN\MAYXAYDUNG\tải xuống (13).jpg"/>
          <p:cNvPicPr/>
          <p:nvPr/>
        </p:nvPicPr>
        <p:blipFill>
          <a:blip r:embed="rId2">
            <a:extLst>
              <a:ext uri="{28A0092B-C50C-407E-A947-70E740481C1C}">
                <a14:useLocalDpi xmlns:a14="http://schemas.microsoft.com/office/drawing/2010/main" val="0"/>
              </a:ext>
            </a:extLst>
          </a:blip>
          <a:srcRect/>
          <a:stretch>
            <a:fillRect/>
          </a:stretch>
        </p:blipFill>
        <p:spPr bwMode="auto">
          <a:xfrm>
            <a:off x="533400" y="2977991"/>
            <a:ext cx="3649028" cy="2819400"/>
          </a:xfrm>
          <a:prstGeom prst="rect">
            <a:avLst/>
          </a:prstGeom>
          <a:noFill/>
          <a:ln>
            <a:noFill/>
          </a:ln>
        </p:spPr>
      </p:pic>
      <p:pic>
        <p:nvPicPr>
          <p:cNvPr id="13" name="Picture 12" descr="D:\MYWORK\HSGD_VUVANNHAN\MAYXAYDUNG\images (10).jpg"/>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124200"/>
            <a:ext cx="4051300" cy="2819400"/>
          </a:xfrm>
          <a:prstGeom prst="rect">
            <a:avLst/>
          </a:prstGeom>
          <a:noFill/>
          <a:ln>
            <a:noFill/>
          </a:ln>
        </p:spPr>
      </p:pic>
    </p:spTree>
    <p:extLst>
      <p:ext uri="{BB962C8B-B14F-4D97-AF65-F5344CB8AC3E}">
        <p14:creationId xmlns:p14="http://schemas.microsoft.com/office/powerpoint/2010/main" val="3759770025"/>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animEffect transition="in" filter="fade">
                                      <p:cBhvr>
                                        <p:cTn id="7" dur="500"/>
                                        <p:tgtEl>
                                          <p:spTgt spid="1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3" end="3"/>
                                            </p:txEl>
                                          </p:spTgt>
                                        </p:tgtEl>
                                        <p:attrNameLst>
                                          <p:attrName>style.visibility</p:attrName>
                                        </p:attrNameLst>
                                      </p:cBhvr>
                                      <p:to>
                                        <p:strVal val="visible"/>
                                      </p:to>
                                    </p:set>
                                    <p:animEffect transition="in" filter="fade">
                                      <p:cBhvr>
                                        <p:cTn id="12" dur="500"/>
                                        <p:tgtEl>
                                          <p:spTgt spid="11">
                                            <p:txEl>
                                              <p:pRg st="3" end="3"/>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14</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1" y="762000"/>
            <a:ext cx="8534399" cy="2031325"/>
          </a:xfrm>
          <a:prstGeom prst="rect">
            <a:avLst/>
          </a:prstGeom>
        </p:spPr>
        <p:txBody>
          <a:bodyPr vert="horz" wrap="square" lIns="0" tIns="0" rIns="0" bIns="0" rtlCol="0">
            <a:spAutoFit/>
          </a:bodyPr>
          <a:lstStyle/>
          <a:p>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Bơm</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tĩnh</a:t>
            </a:r>
            <a:r>
              <a:rPr lang="en-US" sz="2200" b="1" dirty="0">
                <a:latin typeface="Tahoma" pitchFamily="34" charset="0"/>
                <a:cs typeface="Tahoma" pitchFamily="34" charset="0"/>
              </a:rPr>
              <a:t> </a:t>
            </a:r>
            <a:r>
              <a:rPr lang="en-US" sz="2200" b="1" dirty="0" smtClean="0">
                <a:latin typeface="Tahoma" pitchFamily="34" charset="0"/>
                <a:cs typeface="Tahoma" pitchFamily="34" charset="0"/>
              </a:rPr>
              <a:t>(</a:t>
            </a:r>
            <a:r>
              <a:rPr lang="en-US" sz="2200" b="1" dirty="0" err="1" smtClean="0">
                <a:latin typeface="Tahoma" pitchFamily="34" charset="0"/>
                <a:cs typeface="Tahoma" pitchFamily="34" charset="0"/>
              </a:rPr>
              <a:t>máy</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bơm</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dòng</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máy</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bơm</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đường</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ống</a:t>
            </a:r>
            <a:r>
              <a:rPr lang="en-US" sz="2200" b="1" dirty="0" smtClean="0">
                <a:latin typeface="Tahoma" pitchFamily="34" charset="0"/>
                <a:cs typeface="Tahoma" pitchFamily="34" charset="0"/>
              </a:rPr>
              <a:t>):</a:t>
            </a:r>
            <a:r>
              <a:rPr lang="en-US" sz="2200" b="1" dirty="0">
                <a:latin typeface="Tahoma" pitchFamily="34" charset="0"/>
                <a:cs typeface="Tahoma" pitchFamily="34" charset="0"/>
              </a:rPr>
              <a:t> </a:t>
            </a:r>
            <a:endParaRPr lang="en-US" sz="2200" dirty="0">
              <a:latin typeface="Tahoma" pitchFamily="34" charset="0"/>
              <a:cs typeface="Tahoma" pitchFamily="34" charset="0"/>
            </a:endParaRPr>
          </a:p>
          <a:p>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Chỉ</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gồm</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phần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máy</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bơm</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chính</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không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kèm</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theo</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hệ</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đường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ống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bơm</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Đấu</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trực</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tiếp</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vào</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đường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ống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bơm</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đặt</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sẵn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tại</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công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trình</a:t>
            </a:r>
            <a:r>
              <a:rPr lang="en-US" sz="2200" dirty="0" smtClean="0">
                <a:latin typeface="Tahoma" pitchFamily="34" charset="0"/>
                <a:cs typeface="Tahoma" pitchFamily="34" charset="0"/>
              </a:rPr>
              <a:t>. </a:t>
            </a:r>
            <a:r>
              <a:rPr lang="en-US" sz="2000" i="1" dirty="0">
                <a:latin typeface="Tahoma" pitchFamily="34" charset="0"/>
                <a:cs typeface="Tahoma" pitchFamily="34" charset="0"/>
                <a:hlinkClick r:id="rId2"/>
              </a:rPr>
              <a:t>http://vimeco-mt.com/vi-VN/Thiet-bi-thi-cong-be-tong/May-bom-be-tong-tinh_p653_29.html</a:t>
            </a:r>
            <a:endParaRPr lang="en-US" sz="2000" i="1" dirty="0" smtClean="0">
              <a:latin typeface="Tahoma" pitchFamily="34" charset="0"/>
              <a:cs typeface="Tahoma" pitchFamily="34" charset="0"/>
            </a:endParaRPr>
          </a:p>
          <a:p>
            <a:endParaRPr lang="en-US" sz="2200" b="1" dirty="0">
              <a:latin typeface="Tahoma" pitchFamily="34" charset="0"/>
              <a:cs typeface="Tahoma" pitchFamily="34" charset="0"/>
            </a:endParaRPr>
          </a:p>
        </p:txBody>
      </p:sp>
      <p:pic>
        <p:nvPicPr>
          <p:cNvPr id="5122" name="Picture 2" descr="D:\MYWORK\HSGD_VUVANNHAN\MAYXAYDUNG\images (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438400"/>
            <a:ext cx="4465819" cy="297180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D:\MYWORK\HSGD_VUVANNHAN\MAYXAYDUNG\tải xuống (1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2514600"/>
            <a:ext cx="4345021"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1347886"/>
      </p:ext>
    </p:extLst>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15</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1" y="762000"/>
            <a:ext cx="8534399" cy="2739211"/>
          </a:xfrm>
          <a:prstGeom prst="rect">
            <a:avLst/>
          </a:prstGeom>
        </p:spPr>
        <p:txBody>
          <a:bodyPr vert="horz" wrap="square" lIns="0" tIns="0" rIns="0" bIns="0" rtlCol="0">
            <a:spAutoFit/>
          </a:bodyPr>
          <a:lstStyle/>
          <a:p>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Bơm</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động</a:t>
            </a:r>
            <a:r>
              <a:rPr lang="en-US" sz="2200" b="1" dirty="0">
                <a:latin typeface="Tahoma" pitchFamily="34" charset="0"/>
                <a:cs typeface="Tahoma" pitchFamily="34" charset="0"/>
              </a:rPr>
              <a:t> </a:t>
            </a:r>
            <a:r>
              <a:rPr lang="en-US" sz="2200" b="1" dirty="0" smtClean="0">
                <a:latin typeface="Tahoma" pitchFamily="34" charset="0"/>
                <a:cs typeface="Tahoma" pitchFamily="34" charset="0"/>
              </a:rPr>
              <a:t>(</a:t>
            </a:r>
            <a:r>
              <a:rPr lang="en-US" sz="2200" b="1" dirty="0" err="1" smtClean="0">
                <a:latin typeface="Tahoma" pitchFamily="34" charset="0"/>
                <a:cs typeface="Tahoma" pitchFamily="34" charset="0"/>
              </a:rPr>
              <a:t>bơm</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cần</a:t>
            </a:r>
            <a:r>
              <a:rPr lang="en-US" sz="2200" b="1" dirty="0" smtClean="0">
                <a:latin typeface="Tahoma" pitchFamily="34" charset="0"/>
                <a:cs typeface="Tahoma" pitchFamily="34" charset="0"/>
              </a:rPr>
              <a:t>):</a:t>
            </a:r>
            <a:r>
              <a:rPr lang="en-US" sz="2200" b="1" dirty="0">
                <a:latin typeface="Tahoma" pitchFamily="34" charset="0"/>
                <a:cs typeface="Tahoma" pitchFamily="34" charset="0"/>
              </a:rPr>
              <a:t> </a:t>
            </a:r>
            <a:endParaRPr lang="en-US" sz="2200" dirty="0">
              <a:latin typeface="Tahoma" pitchFamily="34" charset="0"/>
              <a:cs typeface="Tahoma" pitchFamily="34" charset="0"/>
            </a:endParaRPr>
          </a:p>
          <a:p>
            <a:pPr algn="just"/>
            <a:r>
              <a:rPr lang="en-US" sz="2200" dirty="0" smtClean="0">
                <a:latin typeface="Tahoma" pitchFamily="34" charset="0"/>
                <a:cs typeface="Tahoma" pitchFamily="34" charset="0"/>
              </a:rPr>
              <a:t>- </a:t>
            </a:r>
            <a:r>
              <a:rPr lang="en-US" sz="2200" dirty="0" err="1">
                <a:latin typeface="Tahoma" pitchFamily="34" charset="0"/>
                <a:cs typeface="Tahoma" pitchFamily="34" charset="0"/>
              </a:rPr>
              <a:t>Thường</a:t>
            </a:r>
            <a:r>
              <a:rPr lang="en-US" sz="2200" dirty="0">
                <a:latin typeface="Tahoma" pitchFamily="34" charset="0"/>
                <a:cs typeface="Tahoma" pitchFamily="34" charset="0"/>
              </a:rPr>
              <a:t> </a:t>
            </a:r>
            <a:r>
              <a:rPr lang="en-US" sz="2200" dirty="0" err="1">
                <a:latin typeface="Tahoma" pitchFamily="34" charset="0"/>
                <a:cs typeface="Tahoma" pitchFamily="34" charset="0"/>
              </a:rPr>
              <a:t>được</a:t>
            </a:r>
            <a:r>
              <a:rPr lang="en-US" sz="2200" dirty="0">
                <a:latin typeface="Tahoma" pitchFamily="34" charset="0"/>
                <a:cs typeface="Tahoma" pitchFamily="34" charset="0"/>
              </a:rPr>
              <a:t> </a:t>
            </a:r>
            <a:r>
              <a:rPr lang="en-US" sz="2200" dirty="0" err="1">
                <a:latin typeface="Tahoma" pitchFamily="34" charset="0"/>
                <a:cs typeface="Tahoma" pitchFamily="34" charset="0"/>
              </a:rPr>
              <a:t>gắn</a:t>
            </a:r>
            <a:r>
              <a:rPr lang="en-US" sz="2200" dirty="0">
                <a:latin typeface="Tahoma" pitchFamily="34" charset="0"/>
                <a:cs typeface="Tahoma" pitchFamily="34" charset="0"/>
              </a:rPr>
              <a:t> </a:t>
            </a:r>
            <a:r>
              <a:rPr lang="en-US" sz="2200" dirty="0" err="1">
                <a:latin typeface="Tahoma" pitchFamily="34" charset="0"/>
                <a:cs typeface="Tahoma" pitchFamily="34" charset="0"/>
              </a:rPr>
              <a:t>trên</a:t>
            </a:r>
            <a:r>
              <a:rPr lang="en-US" sz="2200" dirty="0">
                <a:latin typeface="Tahoma" pitchFamily="34" charset="0"/>
                <a:cs typeface="Tahoma" pitchFamily="34" charset="0"/>
              </a:rPr>
              <a:t> </a:t>
            </a:r>
            <a:r>
              <a:rPr lang="en-US" sz="2200" dirty="0" err="1">
                <a:latin typeface="Tahoma" pitchFamily="34" charset="0"/>
                <a:cs typeface="Tahoma" pitchFamily="34" charset="0"/>
              </a:rPr>
              <a:t>xe</a:t>
            </a:r>
            <a:r>
              <a:rPr lang="en-US" sz="2200" dirty="0">
                <a:latin typeface="Tahoma" pitchFamily="34" charset="0"/>
                <a:cs typeface="Tahoma" pitchFamily="34" charset="0"/>
              </a:rPr>
              <a:t> ô </a:t>
            </a:r>
            <a:r>
              <a:rPr lang="en-US" sz="2200" dirty="0" err="1">
                <a:latin typeface="Tahoma" pitchFamily="34" charset="0"/>
                <a:cs typeface="Tahoma" pitchFamily="34" charset="0"/>
              </a:rPr>
              <a:t>tô</a:t>
            </a:r>
            <a:r>
              <a:rPr lang="en-US" sz="2200" dirty="0">
                <a:latin typeface="Tahoma" pitchFamily="34" charset="0"/>
                <a:cs typeface="Tahoma" pitchFamily="34" charset="0"/>
              </a:rPr>
              <a:t> </a:t>
            </a:r>
            <a:r>
              <a:rPr lang="en-US" sz="2200" dirty="0" err="1">
                <a:latin typeface="Tahoma" pitchFamily="34" charset="0"/>
                <a:cs typeface="Tahoma" pitchFamily="34" charset="0"/>
              </a:rPr>
              <a:t>tải</a:t>
            </a:r>
            <a:r>
              <a:rPr lang="en-US" sz="2200" dirty="0">
                <a:latin typeface="Tahoma" pitchFamily="34" charset="0"/>
                <a:cs typeface="Tahoma" pitchFamily="34" charset="0"/>
              </a:rPr>
              <a:t>, </a:t>
            </a:r>
            <a:r>
              <a:rPr lang="en-US" sz="2200" dirty="0" err="1" smtClean="0">
                <a:latin typeface="Tahoma" pitchFamily="34" charset="0"/>
                <a:cs typeface="Tahoma" pitchFamily="34" charset="0"/>
              </a:rPr>
              <a:t>hệ</a:t>
            </a:r>
            <a:r>
              <a:rPr lang="en-US" sz="2200" dirty="0" smtClean="0">
                <a:latin typeface="Tahoma" pitchFamily="34" charset="0"/>
                <a:cs typeface="Tahoma" pitchFamily="34" charset="0"/>
              </a:rPr>
              <a:t> </a:t>
            </a:r>
            <a:r>
              <a:rPr lang="en-US" sz="2200" dirty="0" err="1">
                <a:latin typeface="Tahoma" pitchFamily="34" charset="0"/>
                <a:cs typeface="Tahoma" pitchFamily="34" charset="0"/>
              </a:rPr>
              <a:t>cần</a:t>
            </a:r>
            <a:r>
              <a:rPr lang="en-US" sz="2200" dirty="0">
                <a:latin typeface="Tahoma" pitchFamily="34" charset="0"/>
                <a:cs typeface="Tahoma" pitchFamily="34" charset="0"/>
              </a:rPr>
              <a:t> </a:t>
            </a:r>
            <a:r>
              <a:rPr lang="en-US" sz="2200" dirty="0" err="1">
                <a:latin typeface="Tahoma" pitchFamily="34" charset="0"/>
                <a:cs typeface="Tahoma" pitchFamily="34" charset="0"/>
              </a:rPr>
              <a:t>ống</a:t>
            </a:r>
            <a:r>
              <a:rPr lang="en-US" sz="2200" dirty="0">
                <a:latin typeface="Tahoma" pitchFamily="34" charset="0"/>
                <a:cs typeface="Tahoma" pitchFamily="34" charset="0"/>
              </a:rPr>
              <a:t> </a:t>
            </a:r>
            <a:r>
              <a:rPr lang="en-US" sz="2200" dirty="0" err="1">
                <a:latin typeface="Tahoma" pitchFamily="34" charset="0"/>
                <a:cs typeface="Tahoma" pitchFamily="34" charset="0"/>
              </a:rPr>
              <a:t>bơm</a:t>
            </a:r>
            <a:r>
              <a:rPr lang="en-US" sz="2200" dirty="0">
                <a:latin typeface="Tahoma" pitchFamily="34" charset="0"/>
                <a:cs typeface="Tahoma" pitchFamily="34" charset="0"/>
              </a:rPr>
              <a:t> </a:t>
            </a:r>
            <a:r>
              <a:rPr lang="en-US" sz="2200" dirty="0" err="1">
                <a:latin typeface="Tahoma" pitchFamily="34" charset="0"/>
                <a:cs typeface="Tahoma" pitchFamily="34" charset="0"/>
              </a:rPr>
              <a:t>gấp</a:t>
            </a:r>
            <a:r>
              <a:rPr lang="en-US" sz="2200" dirty="0">
                <a:latin typeface="Tahoma" pitchFamily="34" charset="0"/>
                <a:cs typeface="Tahoma" pitchFamily="34" charset="0"/>
              </a:rPr>
              <a:t> </a:t>
            </a:r>
            <a:r>
              <a:rPr lang="en-US" sz="2200" dirty="0" err="1">
                <a:latin typeface="Tahoma" pitchFamily="34" charset="0"/>
                <a:cs typeface="Tahoma" pitchFamily="34" charset="0"/>
              </a:rPr>
              <a:t>lại</a:t>
            </a:r>
            <a:r>
              <a:rPr lang="en-US" sz="2200" dirty="0">
                <a:latin typeface="Tahoma" pitchFamily="34" charset="0"/>
                <a:cs typeface="Tahoma" pitchFamily="34" charset="0"/>
              </a:rPr>
              <a:t>, </a:t>
            </a:r>
            <a:r>
              <a:rPr lang="en-US" sz="2200" dirty="0" err="1">
                <a:latin typeface="Tahoma" pitchFamily="34" charset="0"/>
                <a:cs typeface="Tahoma" pitchFamily="34" charset="0"/>
              </a:rPr>
              <a:t>như</a:t>
            </a:r>
            <a:r>
              <a:rPr lang="en-US" sz="2200" dirty="0">
                <a:latin typeface="Tahoma" pitchFamily="34" charset="0"/>
                <a:cs typeface="Tahoma" pitchFamily="34" charset="0"/>
              </a:rPr>
              <a:t> </a:t>
            </a:r>
            <a:r>
              <a:rPr lang="en-US" sz="2200" dirty="0" err="1">
                <a:latin typeface="Tahoma" pitchFamily="34" charset="0"/>
                <a:cs typeface="Tahoma" pitchFamily="34" charset="0"/>
              </a:rPr>
              <a:t>một</a:t>
            </a:r>
            <a:r>
              <a:rPr lang="en-US" sz="2200" dirty="0">
                <a:latin typeface="Tahoma" pitchFamily="34" charset="0"/>
                <a:cs typeface="Tahoma" pitchFamily="34" charset="0"/>
              </a:rPr>
              <a:t> </a:t>
            </a:r>
            <a:r>
              <a:rPr lang="en-US" sz="2200" dirty="0" err="1">
                <a:latin typeface="Tahoma" pitchFamily="34" charset="0"/>
                <a:cs typeface="Tahoma" pitchFamily="34" charset="0"/>
              </a:rPr>
              <a:t>cánh</a:t>
            </a:r>
            <a:r>
              <a:rPr lang="en-US" sz="2200" dirty="0">
                <a:latin typeface="Tahoma" pitchFamily="34" charset="0"/>
                <a:cs typeface="Tahoma" pitchFamily="34" charset="0"/>
              </a:rPr>
              <a:t> </a:t>
            </a:r>
            <a:r>
              <a:rPr lang="en-US" sz="2200" dirty="0" err="1">
                <a:latin typeface="Tahoma" pitchFamily="34" charset="0"/>
                <a:cs typeface="Tahoma" pitchFamily="34" charset="0"/>
              </a:rPr>
              <a:t>tay</a:t>
            </a:r>
            <a:r>
              <a:rPr lang="en-US" sz="2200" dirty="0">
                <a:latin typeface="Tahoma" pitchFamily="34" charset="0"/>
                <a:cs typeface="Tahoma" pitchFamily="34" charset="0"/>
              </a:rPr>
              <a:t> robot </a:t>
            </a:r>
            <a:r>
              <a:rPr lang="en-US" sz="2200" dirty="0" err="1">
                <a:latin typeface="Tahoma" pitchFamily="34" charset="0"/>
                <a:cs typeface="Tahoma" pitchFamily="34" charset="0"/>
              </a:rPr>
              <a:t>có</a:t>
            </a:r>
            <a:r>
              <a:rPr lang="en-US" sz="2200" dirty="0">
                <a:latin typeface="Tahoma" pitchFamily="34" charset="0"/>
                <a:cs typeface="Tahoma" pitchFamily="34" charset="0"/>
              </a:rPr>
              <a:t> </a:t>
            </a:r>
            <a:r>
              <a:rPr lang="en-US" sz="2200" dirty="0" err="1">
                <a:latin typeface="Tahoma" pitchFamily="34" charset="0"/>
                <a:cs typeface="Tahoma" pitchFamily="34" charset="0"/>
              </a:rPr>
              <a:t>điều</a:t>
            </a:r>
            <a:r>
              <a:rPr lang="en-US" sz="2200" dirty="0">
                <a:latin typeface="Tahoma" pitchFamily="34" charset="0"/>
                <a:cs typeface="Tahoma" pitchFamily="34" charset="0"/>
              </a:rPr>
              <a:t> </a:t>
            </a:r>
            <a:r>
              <a:rPr lang="en-US" sz="2200" dirty="0" err="1">
                <a:latin typeface="Tahoma" pitchFamily="34" charset="0"/>
                <a:cs typeface="Tahoma" pitchFamily="34" charset="0"/>
              </a:rPr>
              <a:t>khiển</a:t>
            </a:r>
            <a:r>
              <a:rPr lang="en-US" sz="2200" dirty="0">
                <a:latin typeface="Tahoma" pitchFamily="34" charset="0"/>
                <a:cs typeface="Tahoma" pitchFamily="34" charset="0"/>
              </a:rPr>
              <a:t> </a:t>
            </a:r>
            <a:r>
              <a:rPr lang="en-US" sz="2200" dirty="0" err="1">
                <a:latin typeface="Tahoma" pitchFamily="34" charset="0"/>
                <a:cs typeface="Tahoma" pitchFamily="34" charset="0"/>
              </a:rPr>
              <a:t>từ</a:t>
            </a:r>
            <a:r>
              <a:rPr lang="en-US" sz="2200" dirty="0">
                <a:latin typeface="Tahoma" pitchFamily="34" charset="0"/>
                <a:cs typeface="Tahoma" pitchFamily="34" charset="0"/>
              </a:rPr>
              <a:t> </a:t>
            </a:r>
            <a:r>
              <a:rPr lang="en-US" sz="2200" dirty="0" err="1">
                <a:latin typeface="Tahoma" pitchFamily="34" charset="0"/>
                <a:cs typeface="Tahoma" pitchFamily="34" charset="0"/>
              </a:rPr>
              <a:t>xa</a:t>
            </a:r>
            <a:r>
              <a:rPr lang="en-US" sz="2200" dirty="0">
                <a:latin typeface="Tahoma" pitchFamily="34" charset="0"/>
                <a:cs typeface="Tahoma" pitchFamily="34" charset="0"/>
              </a:rPr>
              <a:t>, (</a:t>
            </a:r>
            <a:r>
              <a:rPr lang="en-US" sz="2200" dirty="0" err="1">
                <a:latin typeface="Tahoma" pitchFamily="34" charset="0"/>
                <a:cs typeface="Tahoma" pitchFamily="34" charset="0"/>
              </a:rPr>
              <a:t>còn</a:t>
            </a:r>
            <a:r>
              <a:rPr lang="en-US" sz="2200" dirty="0">
                <a:latin typeface="Tahoma" pitchFamily="34" charset="0"/>
                <a:cs typeface="Tahoma" pitchFamily="34" charset="0"/>
              </a:rPr>
              <a:t> </a:t>
            </a:r>
            <a:r>
              <a:rPr lang="en-US" sz="2200" dirty="0" err="1">
                <a:latin typeface="Tahoma" pitchFamily="34" charset="0"/>
                <a:cs typeface="Tahoma" pitchFamily="34" charset="0"/>
              </a:rPr>
              <a:t>gọi</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a:t>
            </a:r>
            <a:r>
              <a:rPr lang="en-US" sz="2200" dirty="0" err="1">
                <a:latin typeface="Tahoma" pitchFamily="34" charset="0"/>
                <a:cs typeface="Tahoma" pitchFamily="34" charset="0"/>
              </a:rPr>
              <a:t>cần</a:t>
            </a:r>
            <a:r>
              <a:rPr lang="en-US" sz="2200" dirty="0">
                <a:latin typeface="Tahoma" pitchFamily="34" charset="0"/>
                <a:cs typeface="Tahoma" pitchFamily="34" charset="0"/>
              </a:rPr>
              <a:t> </a:t>
            </a:r>
            <a:r>
              <a:rPr lang="en-US" sz="2200" dirty="0" err="1">
                <a:latin typeface="Tahoma" pitchFamily="34" charset="0"/>
                <a:cs typeface="Tahoma" pitchFamily="34" charset="0"/>
              </a:rPr>
              <a:t>bơm</a:t>
            </a:r>
            <a:r>
              <a:rPr lang="en-US" sz="2200" dirty="0">
                <a:latin typeface="Tahoma" pitchFamily="34" charset="0"/>
                <a:cs typeface="Tahoma" pitchFamily="34" charset="0"/>
              </a:rPr>
              <a:t> </a:t>
            </a:r>
            <a:r>
              <a:rPr lang="en-US" sz="2200" dirty="0" err="1">
                <a:latin typeface="Tahoma" pitchFamily="34" charset="0"/>
                <a:cs typeface="Tahoma" pitchFamily="34" charset="0"/>
              </a:rPr>
              <a:t>bê</a:t>
            </a:r>
            <a:r>
              <a:rPr lang="en-US" sz="2200" dirty="0">
                <a:latin typeface="Tahoma" pitchFamily="34" charset="0"/>
                <a:cs typeface="Tahoma" pitchFamily="34" charset="0"/>
              </a:rPr>
              <a:t> </a:t>
            </a:r>
            <a:r>
              <a:rPr lang="en-US" sz="2200" dirty="0" err="1">
                <a:latin typeface="Tahoma" pitchFamily="34" charset="0"/>
                <a:cs typeface="Tahoma" pitchFamily="34" charset="0"/>
              </a:rPr>
              <a:t>tông</a:t>
            </a:r>
            <a:r>
              <a:rPr lang="en-US" sz="2200" dirty="0">
                <a:latin typeface="Tahoma" pitchFamily="34" charset="0"/>
                <a:cs typeface="Tahoma" pitchFamily="34" charset="0"/>
              </a:rPr>
              <a:t>), </a:t>
            </a:r>
            <a:r>
              <a:rPr lang="en-US" sz="2200" dirty="0" err="1">
                <a:latin typeface="Tahoma" pitchFamily="34" charset="0"/>
                <a:cs typeface="Tahoma" pitchFamily="34" charset="0"/>
              </a:rPr>
              <a:t>để</a:t>
            </a:r>
            <a:r>
              <a:rPr lang="en-US" sz="2200" dirty="0">
                <a:latin typeface="Tahoma" pitchFamily="34" charset="0"/>
                <a:cs typeface="Tahoma" pitchFamily="34" charset="0"/>
              </a:rPr>
              <a:t> </a:t>
            </a:r>
            <a:r>
              <a:rPr lang="en-US" sz="2200" dirty="0" err="1">
                <a:latin typeface="Tahoma" pitchFamily="34" charset="0"/>
                <a:cs typeface="Tahoma" pitchFamily="34" charset="0"/>
              </a:rPr>
              <a:t>có</a:t>
            </a:r>
            <a:r>
              <a:rPr lang="en-US" sz="2200" dirty="0">
                <a:latin typeface="Tahoma" pitchFamily="34" charset="0"/>
                <a:cs typeface="Tahoma" pitchFamily="34" charset="0"/>
              </a:rPr>
              <a:t> </a:t>
            </a:r>
            <a:r>
              <a:rPr lang="en-US" sz="2200" dirty="0" err="1">
                <a:latin typeface="Tahoma" pitchFamily="34" charset="0"/>
                <a:cs typeface="Tahoma" pitchFamily="34" charset="0"/>
              </a:rPr>
              <a:t>thể</a:t>
            </a:r>
            <a:r>
              <a:rPr lang="en-US" sz="2200" dirty="0">
                <a:latin typeface="Tahoma" pitchFamily="34" charset="0"/>
                <a:cs typeface="Tahoma" pitchFamily="34" charset="0"/>
              </a:rPr>
              <a:t> </a:t>
            </a:r>
            <a:r>
              <a:rPr lang="en-US" sz="2200" dirty="0" err="1">
                <a:latin typeface="Tahoma" pitchFamily="34" charset="0"/>
                <a:cs typeface="Tahoma" pitchFamily="34" charset="0"/>
              </a:rPr>
              <a:t>vươn</a:t>
            </a:r>
            <a:r>
              <a:rPr lang="en-US" sz="2200" dirty="0">
                <a:latin typeface="Tahoma" pitchFamily="34" charset="0"/>
                <a:cs typeface="Tahoma" pitchFamily="34" charset="0"/>
              </a:rPr>
              <a:t> </a:t>
            </a:r>
            <a:r>
              <a:rPr lang="en-US" sz="2200" dirty="0" err="1">
                <a:latin typeface="Tahoma" pitchFamily="34" charset="0"/>
                <a:cs typeface="Tahoma" pitchFamily="34" charset="0"/>
              </a:rPr>
              <a:t>xa</a:t>
            </a:r>
            <a:r>
              <a:rPr lang="en-US" sz="2200" dirty="0">
                <a:latin typeface="Tahoma" pitchFamily="34" charset="0"/>
                <a:cs typeface="Tahoma" pitchFamily="34" charset="0"/>
              </a:rPr>
              <a:t> </a:t>
            </a:r>
            <a:r>
              <a:rPr lang="en-US" sz="2200" dirty="0" err="1">
                <a:latin typeface="Tahoma" pitchFamily="34" charset="0"/>
                <a:cs typeface="Tahoma" pitchFamily="34" charset="0"/>
              </a:rPr>
              <a:t>tới</a:t>
            </a:r>
            <a:r>
              <a:rPr lang="en-US" sz="2200" dirty="0">
                <a:latin typeface="Tahoma" pitchFamily="34" charset="0"/>
                <a:cs typeface="Tahoma" pitchFamily="34" charset="0"/>
              </a:rPr>
              <a:t> </a:t>
            </a:r>
            <a:r>
              <a:rPr lang="en-US" sz="2200" dirty="0" err="1">
                <a:latin typeface="Tahoma" pitchFamily="34" charset="0"/>
                <a:cs typeface="Tahoma" pitchFamily="34" charset="0"/>
              </a:rPr>
              <a:t>những</a:t>
            </a:r>
            <a:r>
              <a:rPr lang="en-US" sz="2200" dirty="0">
                <a:latin typeface="Tahoma" pitchFamily="34" charset="0"/>
                <a:cs typeface="Tahoma" pitchFamily="34" charset="0"/>
              </a:rPr>
              <a:t> </a:t>
            </a:r>
            <a:r>
              <a:rPr lang="en-US" sz="2200" dirty="0" err="1">
                <a:latin typeface="Tahoma" pitchFamily="34" charset="0"/>
                <a:cs typeface="Tahoma" pitchFamily="34" charset="0"/>
              </a:rPr>
              <a:t>vị</a:t>
            </a:r>
            <a:r>
              <a:rPr lang="en-US" sz="2200" dirty="0">
                <a:latin typeface="Tahoma" pitchFamily="34" charset="0"/>
                <a:cs typeface="Tahoma" pitchFamily="34" charset="0"/>
              </a:rPr>
              <a:t> </a:t>
            </a:r>
            <a:r>
              <a:rPr lang="en-US" sz="2200" dirty="0" err="1">
                <a:latin typeface="Tahoma" pitchFamily="34" charset="0"/>
                <a:cs typeface="Tahoma" pitchFamily="34" charset="0"/>
              </a:rPr>
              <a:t>trí</a:t>
            </a:r>
            <a:r>
              <a:rPr lang="en-US" sz="2200" dirty="0">
                <a:latin typeface="Tahoma" pitchFamily="34" charset="0"/>
                <a:cs typeface="Tahoma" pitchFamily="34" charset="0"/>
              </a:rPr>
              <a:t> </a:t>
            </a:r>
            <a:r>
              <a:rPr lang="en-US" sz="2200" dirty="0" err="1">
                <a:latin typeface="Tahoma" pitchFamily="34" charset="0"/>
                <a:cs typeface="Tahoma" pitchFamily="34" charset="0"/>
              </a:rPr>
              <a:t>đổ</a:t>
            </a:r>
            <a:r>
              <a:rPr lang="en-US" sz="2200" dirty="0">
                <a:latin typeface="Tahoma" pitchFamily="34" charset="0"/>
                <a:cs typeface="Tahoma" pitchFamily="34" charset="0"/>
              </a:rPr>
              <a:t> </a:t>
            </a:r>
            <a:r>
              <a:rPr lang="en-US" sz="2200" dirty="0" err="1">
                <a:latin typeface="Tahoma" pitchFamily="34" charset="0"/>
                <a:cs typeface="Tahoma" pitchFamily="34" charset="0"/>
              </a:rPr>
              <a:t>bê</a:t>
            </a:r>
            <a:r>
              <a:rPr lang="en-US" sz="2200" dirty="0">
                <a:latin typeface="Tahoma" pitchFamily="34" charset="0"/>
                <a:cs typeface="Tahoma" pitchFamily="34" charset="0"/>
              </a:rPr>
              <a:t> </a:t>
            </a:r>
            <a:r>
              <a:rPr lang="en-US" sz="2200" dirty="0" err="1">
                <a:latin typeface="Tahoma" pitchFamily="34" charset="0"/>
                <a:cs typeface="Tahoma" pitchFamily="34" charset="0"/>
              </a:rPr>
              <a:t>tông</a:t>
            </a:r>
            <a:r>
              <a:rPr lang="en-US" sz="2200" dirty="0">
                <a:latin typeface="Tahoma" pitchFamily="34" charset="0"/>
                <a:cs typeface="Tahoma" pitchFamily="34" charset="0"/>
              </a:rPr>
              <a:t> </a:t>
            </a:r>
            <a:r>
              <a:rPr lang="en-US" sz="2200" dirty="0" err="1">
                <a:latin typeface="Tahoma" pitchFamily="34" charset="0"/>
                <a:cs typeface="Tahoma" pitchFamily="34" charset="0"/>
              </a:rPr>
              <a:t>với</a:t>
            </a:r>
            <a:r>
              <a:rPr lang="en-US" sz="2200" dirty="0">
                <a:latin typeface="Tahoma" pitchFamily="34" charset="0"/>
                <a:cs typeface="Tahoma" pitchFamily="34" charset="0"/>
              </a:rPr>
              <a:t> </a:t>
            </a:r>
            <a:r>
              <a:rPr lang="en-US" sz="2200" dirty="0" err="1">
                <a:latin typeface="Tahoma" pitchFamily="34" charset="0"/>
                <a:cs typeface="Tahoma" pitchFamily="34" charset="0"/>
              </a:rPr>
              <a:t>độ</a:t>
            </a:r>
            <a:r>
              <a:rPr lang="en-US" sz="2200" dirty="0">
                <a:latin typeface="Tahoma" pitchFamily="34" charset="0"/>
                <a:cs typeface="Tahoma" pitchFamily="34" charset="0"/>
              </a:rPr>
              <a:t> </a:t>
            </a:r>
            <a:r>
              <a:rPr lang="en-US" sz="2200" dirty="0" err="1">
                <a:latin typeface="Tahoma" pitchFamily="34" charset="0"/>
                <a:cs typeface="Tahoma" pitchFamily="34" charset="0"/>
              </a:rPr>
              <a:t>chính</a:t>
            </a:r>
            <a:r>
              <a:rPr lang="en-US" sz="2200" dirty="0">
                <a:latin typeface="Tahoma" pitchFamily="34" charset="0"/>
                <a:cs typeface="Tahoma" pitchFamily="34" charset="0"/>
              </a:rPr>
              <a:t> </a:t>
            </a:r>
            <a:r>
              <a:rPr lang="en-US" sz="2200" dirty="0" err="1">
                <a:latin typeface="Tahoma" pitchFamily="34" charset="0"/>
                <a:cs typeface="Tahoma" pitchFamily="34" charset="0"/>
              </a:rPr>
              <a:t>xác</a:t>
            </a:r>
            <a:r>
              <a:rPr lang="en-US" sz="2200" dirty="0">
                <a:latin typeface="Tahoma" pitchFamily="34" charset="0"/>
                <a:cs typeface="Tahoma" pitchFamily="34" charset="0"/>
              </a:rPr>
              <a:t> </a:t>
            </a:r>
            <a:r>
              <a:rPr lang="en-US" sz="2200" dirty="0" err="1">
                <a:latin typeface="Tahoma" pitchFamily="34" charset="0"/>
                <a:cs typeface="Tahoma" pitchFamily="34" charset="0"/>
              </a:rPr>
              <a:t>nhất</a:t>
            </a:r>
            <a:r>
              <a:rPr lang="en-US" sz="2200" dirty="0">
                <a:latin typeface="Tahoma" pitchFamily="34" charset="0"/>
                <a:cs typeface="Tahoma" pitchFamily="34" charset="0"/>
              </a:rPr>
              <a:t> </a:t>
            </a:r>
            <a:r>
              <a:rPr lang="en-US" sz="2200" dirty="0" err="1">
                <a:latin typeface="Tahoma" pitchFamily="34" charset="0"/>
                <a:cs typeface="Tahoma" pitchFamily="34" charset="0"/>
              </a:rPr>
              <a:t>định</a:t>
            </a:r>
            <a:r>
              <a:rPr lang="en-US" sz="2200" dirty="0">
                <a:latin typeface="Tahoma" pitchFamily="34" charset="0"/>
                <a:cs typeface="Tahoma" pitchFamily="34" charset="0"/>
              </a:rPr>
              <a:t>. </a:t>
            </a:r>
            <a:r>
              <a:rPr lang="en-US" sz="2200" dirty="0" err="1">
                <a:latin typeface="Tahoma" pitchFamily="34" charset="0"/>
                <a:cs typeface="Tahoma" pitchFamily="34" charset="0"/>
              </a:rPr>
              <a:t>Loại</a:t>
            </a:r>
            <a:r>
              <a:rPr lang="en-US" sz="2200" dirty="0">
                <a:latin typeface="Tahoma" pitchFamily="34" charset="0"/>
                <a:cs typeface="Tahoma" pitchFamily="34" charset="0"/>
              </a:rPr>
              <a:t> </a:t>
            </a:r>
            <a:r>
              <a:rPr lang="en-US" sz="2200" dirty="0" err="1">
                <a:latin typeface="Tahoma" pitchFamily="34" charset="0"/>
                <a:cs typeface="Tahoma" pitchFamily="34" charset="0"/>
              </a:rPr>
              <a:t>máy</a:t>
            </a:r>
            <a:r>
              <a:rPr lang="en-US" sz="2200" dirty="0">
                <a:latin typeface="Tahoma" pitchFamily="34" charset="0"/>
                <a:cs typeface="Tahoma" pitchFamily="34" charset="0"/>
              </a:rPr>
              <a:t> </a:t>
            </a:r>
            <a:r>
              <a:rPr lang="en-US" sz="2200" dirty="0" err="1">
                <a:latin typeface="Tahoma" pitchFamily="34" charset="0"/>
                <a:cs typeface="Tahoma" pitchFamily="34" charset="0"/>
              </a:rPr>
              <a:t>bơm</a:t>
            </a:r>
            <a:r>
              <a:rPr lang="en-US" sz="2200" dirty="0">
                <a:latin typeface="Tahoma" pitchFamily="34" charset="0"/>
                <a:cs typeface="Tahoma" pitchFamily="34" charset="0"/>
              </a:rPr>
              <a:t> </a:t>
            </a:r>
            <a:r>
              <a:rPr lang="en-US" sz="2200" dirty="0" err="1">
                <a:latin typeface="Tahoma" pitchFamily="34" charset="0"/>
                <a:cs typeface="Tahoma" pitchFamily="34" charset="0"/>
              </a:rPr>
              <a:t>cần</a:t>
            </a:r>
            <a:r>
              <a:rPr lang="en-US" sz="2200" dirty="0">
                <a:latin typeface="Tahoma" pitchFamily="34" charset="0"/>
                <a:cs typeface="Tahoma" pitchFamily="34" charset="0"/>
              </a:rPr>
              <a:t> </a:t>
            </a:r>
            <a:r>
              <a:rPr lang="en-US" sz="2200" dirty="0" err="1">
                <a:latin typeface="Tahoma" pitchFamily="34" charset="0"/>
                <a:cs typeface="Tahoma" pitchFamily="34" charset="0"/>
              </a:rPr>
              <a:t>gắn</a:t>
            </a:r>
            <a:r>
              <a:rPr lang="en-US" sz="2200" dirty="0">
                <a:latin typeface="Tahoma" pitchFamily="34" charset="0"/>
                <a:cs typeface="Tahoma" pitchFamily="34" charset="0"/>
              </a:rPr>
              <a:t> </a:t>
            </a:r>
            <a:r>
              <a:rPr lang="en-US" sz="2200" dirty="0" err="1">
                <a:latin typeface="Tahoma" pitchFamily="34" charset="0"/>
                <a:cs typeface="Tahoma" pitchFamily="34" charset="0"/>
              </a:rPr>
              <a:t>trên</a:t>
            </a:r>
            <a:r>
              <a:rPr lang="en-US" sz="2200" dirty="0">
                <a:latin typeface="Tahoma" pitchFamily="34" charset="0"/>
                <a:cs typeface="Tahoma" pitchFamily="34" charset="0"/>
              </a:rPr>
              <a:t> </a:t>
            </a:r>
            <a:r>
              <a:rPr lang="en-US" sz="2200" dirty="0" err="1">
                <a:latin typeface="Tahoma" pitchFamily="34" charset="0"/>
                <a:cs typeface="Tahoma" pitchFamily="34" charset="0"/>
              </a:rPr>
              <a:t>xe</a:t>
            </a:r>
            <a:r>
              <a:rPr lang="en-US" sz="2200" dirty="0">
                <a:latin typeface="Tahoma" pitchFamily="34" charset="0"/>
                <a:cs typeface="Tahoma" pitchFamily="34" charset="0"/>
              </a:rPr>
              <a:t> </a:t>
            </a:r>
            <a:r>
              <a:rPr lang="en-US" sz="2200" dirty="0" err="1">
                <a:latin typeface="Tahoma" pitchFamily="34" charset="0"/>
                <a:cs typeface="Tahoma" pitchFamily="34" charset="0"/>
              </a:rPr>
              <a:t>còn</a:t>
            </a:r>
            <a:r>
              <a:rPr lang="en-US" sz="2200" dirty="0">
                <a:latin typeface="Tahoma" pitchFamily="34" charset="0"/>
                <a:cs typeface="Tahoma" pitchFamily="34" charset="0"/>
              </a:rPr>
              <a:t> </a:t>
            </a:r>
            <a:r>
              <a:rPr lang="en-US" sz="2200" dirty="0" err="1">
                <a:latin typeface="Tahoma" pitchFamily="34" charset="0"/>
                <a:cs typeface="Tahoma" pitchFamily="34" charset="0"/>
              </a:rPr>
              <a:t>gọi</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a:t>
            </a:r>
            <a:r>
              <a:rPr lang="en-US" sz="2200" dirty="0" err="1">
                <a:latin typeface="Tahoma" pitchFamily="34" charset="0"/>
                <a:cs typeface="Tahoma" pitchFamily="34" charset="0"/>
              </a:rPr>
              <a:t>xe</a:t>
            </a:r>
            <a:r>
              <a:rPr lang="en-US" sz="2200" dirty="0">
                <a:latin typeface="Tahoma" pitchFamily="34" charset="0"/>
                <a:cs typeface="Tahoma" pitchFamily="34" charset="0"/>
              </a:rPr>
              <a:t> </a:t>
            </a:r>
            <a:r>
              <a:rPr lang="en-US" sz="2200" dirty="0" err="1">
                <a:latin typeface="Tahoma" pitchFamily="34" charset="0"/>
                <a:cs typeface="Tahoma" pitchFamily="34" charset="0"/>
              </a:rPr>
              <a:t>bơm</a:t>
            </a:r>
            <a:r>
              <a:rPr lang="en-US" sz="2200" dirty="0">
                <a:latin typeface="Tahoma" pitchFamily="34" charset="0"/>
                <a:cs typeface="Tahoma" pitchFamily="34" charset="0"/>
              </a:rPr>
              <a:t> </a:t>
            </a:r>
            <a:r>
              <a:rPr lang="en-US" sz="2200" dirty="0" err="1">
                <a:latin typeface="Tahoma" pitchFamily="34" charset="0"/>
                <a:cs typeface="Tahoma" pitchFamily="34" charset="0"/>
              </a:rPr>
              <a:t>bê</a:t>
            </a:r>
            <a:r>
              <a:rPr lang="en-US" sz="2200" dirty="0">
                <a:latin typeface="Tahoma" pitchFamily="34" charset="0"/>
                <a:cs typeface="Tahoma" pitchFamily="34" charset="0"/>
              </a:rPr>
              <a:t> </a:t>
            </a:r>
            <a:r>
              <a:rPr lang="en-US" sz="2200" dirty="0" err="1">
                <a:latin typeface="Tahoma" pitchFamily="34" charset="0"/>
                <a:cs typeface="Tahoma" pitchFamily="34" charset="0"/>
              </a:rPr>
              <a:t>tông</a:t>
            </a:r>
            <a:r>
              <a:rPr lang="en-US" sz="2200" dirty="0">
                <a:latin typeface="Tahoma" pitchFamily="34" charset="0"/>
                <a:cs typeface="Tahoma" pitchFamily="34" charset="0"/>
              </a:rPr>
              <a:t> hay </a:t>
            </a:r>
            <a:r>
              <a:rPr lang="en-US" sz="2200" dirty="0" err="1">
                <a:latin typeface="Tahoma" pitchFamily="34" charset="0"/>
                <a:cs typeface="Tahoma" pitchFamily="34" charset="0"/>
              </a:rPr>
              <a:t>cần</a:t>
            </a:r>
            <a:r>
              <a:rPr lang="en-US" sz="2200" dirty="0">
                <a:latin typeface="Tahoma" pitchFamily="34" charset="0"/>
                <a:cs typeface="Tahoma" pitchFamily="34" charset="0"/>
              </a:rPr>
              <a:t> </a:t>
            </a:r>
            <a:r>
              <a:rPr lang="en-US" sz="2200" dirty="0" err="1">
                <a:latin typeface="Tahoma" pitchFamily="34" charset="0"/>
                <a:cs typeface="Tahoma" pitchFamily="34" charset="0"/>
              </a:rPr>
              <a:t>bơm</a:t>
            </a:r>
            <a:r>
              <a:rPr lang="en-US" sz="2200" dirty="0">
                <a:latin typeface="Tahoma" pitchFamily="34" charset="0"/>
                <a:cs typeface="Tahoma" pitchFamily="34" charset="0"/>
              </a:rPr>
              <a:t> </a:t>
            </a:r>
            <a:r>
              <a:rPr lang="en-US" sz="2200" dirty="0" err="1">
                <a:latin typeface="Tahoma" pitchFamily="34" charset="0"/>
                <a:cs typeface="Tahoma" pitchFamily="34" charset="0"/>
              </a:rPr>
              <a:t>tự</a:t>
            </a:r>
            <a:r>
              <a:rPr lang="en-US" sz="2200" dirty="0">
                <a:latin typeface="Tahoma" pitchFamily="34" charset="0"/>
                <a:cs typeface="Tahoma" pitchFamily="34" charset="0"/>
              </a:rPr>
              <a:t> </a:t>
            </a:r>
            <a:r>
              <a:rPr lang="en-US" sz="2200" dirty="0" err="1">
                <a:latin typeface="Tahoma" pitchFamily="34" charset="0"/>
                <a:cs typeface="Tahoma" pitchFamily="34" charset="0"/>
              </a:rPr>
              <a:t>hành</a:t>
            </a:r>
            <a:r>
              <a:rPr lang="en-US" sz="2200" dirty="0">
                <a:latin typeface="Tahoma" pitchFamily="34" charset="0"/>
                <a:cs typeface="Tahoma" pitchFamily="34" charset="0"/>
              </a:rPr>
              <a:t>. </a:t>
            </a:r>
            <a:r>
              <a:rPr lang="en-US" sz="2200" dirty="0" err="1">
                <a:latin typeface="Tahoma" pitchFamily="34" charset="0"/>
                <a:cs typeface="Tahoma" pitchFamily="34" charset="0"/>
              </a:rPr>
              <a:t>Loại</a:t>
            </a:r>
            <a:r>
              <a:rPr lang="en-US" sz="2200" dirty="0">
                <a:latin typeface="Tahoma" pitchFamily="34" charset="0"/>
                <a:cs typeface="Tahoma" pitchFamily="34" charset="0"/>
              </a:rPr>
              <a:t> </a:t>
            </a:r>
            <a:r>
              <a:rPr lang="en-US" sz="2200" dirty="0" err="1">
                <a:latin typeface="Tahoma" pitchFamily="34" charset="0"/>
                <a:cs typeface="Tahoma" pitchFamily="34" charset="0"/>
              </a:rPr>
              <a:t>bơm</a:t>
            </a:r>
            <a:r>
              <a:rPr lang="en-US" sz="2200" dirty="0">
                <a:latin typeface="Tahoma" pitchFamily="34" charset="0"/>
                <a:cs typeface="Tahoma" pitchFamily="34" charset="0"/>
              </a:rPr>
              <a:t> </a:t>
            </a:r>
            <a:r>
              <a:rPr lang="en-US" sz="2200" dirty="0" err="1">
                <a:latin typeface="Tahoma" pitchFamily="34" charset="0"/>
                <a:cs typeface="Tahoma" pitchFamily="34" charset="0"/>
              </a:rPr>
              <a:t>cần</a:t>
            </a:r>
            <a:r>
              <a:rPr lang="en-US" sz="2200" dirty="0">
                <a:latin typeface="Tahoma" pitchFamily="34" charset="0"/>
                <a:cs typeface="Tahoma" pitchFamily="34" charset="0"/>
              </a:rPr>
              <a:t> </a:t>
            </a:r>
            <a:r>
              <a:rPr lang="en-US" sz="2200" dirty="0" err="1">
                <a:latin typeface="Tahoma" pitchFamily="34" charset="0"/>
                <a:cs typeface="Tahoma" pitchFamily="34" charset="0"/>
              </a:rPr>
              <a:t>gắn</a:t>
            </a:r>
            <a:r>
              <a:rPr lang="en-US" sz="2200" dirty="0">
                <a:latin typeface="Tahoma" pitchFamily="34" charset="0"/>
                <a:cs typeface="Tahoma" pitchFamily="34" charset="0"/>
              </a:rPr>
              <a:t> </a:t>
            </a:r>
            <a:r>
              <a:rPr lang="en-US" sz="2200" dirty="0" err="1">
                <a:latin typeface="Tahoma" pitchFamily="34" charset="0"/>
                <a:cs typeface="Tahoma" pitchFamily="34" charset="0"/>
              </a:rPr>
              <a:t>trên</a:t>
            </a:r>
            <a:r>
              <a:rPr lang="en-US" sz="2200" dirty="0">
                <a:latin typeface="Tahoma" pitchFamily="34" charset="0"/>
                <a:cs typeface="Tahoma" pitchFamily="34" charset="0"/>
              </a:rPr>
              <a:t> </a:t>
            </a:r>
            <a:r>
              <a:rPr lang="en-US" sz="2200" dirty="0" err="1">
                <a:latin typeface="Tahoma" pitchFamily="34" charset="0"/>
                <a:cs typeface="Tahoma" pitchFamily="34" charset="0"/>
              </a:rPr>
              <a:t>tháp</a:t>
            </a:r>
            <a:r>
              <a:rPr lang="en-US" sz="2200" dirty="0">
                <a:latin typeface="Tahoma" pitchFamily="34" charset="0"/>
                <a:cs typeface="Tahoma" pitchFamily="34" charset="0"/>
              </a:rPr>
              <a:t> </a:t>
            </a:r>
            <a:r>
              <a:rPr lang="en-US" sz="2200" dirty="0" err="1">
                <a:latin typeface="Tahoma" pitchFamily="34" charset="0"/>
                <a:cs typeface="Tahoma" pitchFamily="34" charset="0"/>
              </a:rPr>
              <a:t>gọi</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a:t>
            </a:r>
            <a:r>
              <a:rPr lang="en-US" sz="2200" dirty="0" err="1">
                <a:latin typeface="Tahoma" pitchFamily="34" charset="0"/>
                <a:cs typeface="Tahoma" pitchFamily="34" charset="0"/>
              </a:rPr>
              <a:t>tháp</a:t>
            </a:r>
            <a:r>
              <a:rPr lang="en-US" sz="2200" dirty="0">
                <a:latin typeface="Tahoma" pitchFamily="34" charset="0"/>
                <a:cs typeface="Tahoma" pitchFamily="34" charset="0"/>
              </a:rPr>
              <a:t> </a:t>
            </a:r>
            <a:r>
              <a:rPr lang="en-US" sz="2200" dirty="0" err="1">
                <a:latin typeface="Tahoma" pitchFamily="34" charset="0"/>
                <a:cs typeface="Tahoma" pitchFamily="34" charset="0"/>
              </a:rPr>
              <a:t>bơm</a:t>
            </a:r>
            <a:r>
              <a:rPr lang="en-US" sz="2200" dirty="0">
                <a:latin typeface="Tahoma" pitchFamily="34" charset="0"/>
                <a:cs typeface="Tahoma" pitchFamily="34" charset="0"/>
              </a:rPr>
              <a:t> </a:t>
            </a:r>
            <a:r>
              <a:rPr lang="en-US" sz="2200" dirty="0" err="1">
                <a:latin typeface="Tahoma" pitchFamily="34" charset="0"/>
                <a:cs typeface="Tahoma" pitchFamily="34" charset="0"/>
              </a:rPr>
              <a:t>bê</a:t>
            </a:r>
            <a:r>
              <a:rPr lang="en-US" sz="2200" dirty="0">
                <a:latin typeface="Tahoma" pitchFamily="34" charset="0"/>
                <a:cs typeface="Tahoma" pitchFamily="34" charset="0"/>
              </a:rPr>
              <a:t> </a:t>
            </a:r>
            <a:r>
              <a:rPr lang="en-US" sz="2200" dirty="0" err="1">
                <a:latin typeface="Tahoma" pitchFamily="34" charset="0"/>
                <a:cs typeface="Tahoma" pitchFamily="34" charset="0"/>
              </a:rPr>
              <a:t>tông</a:t>
            </a:r>
            <a:r>
              <a:rPr lang="en-US" sz="2200" dirty="0">
                <a:latin typeface="Tahoma" pitchFamily="34" charset="0"/>
                <a:cs typeface="Tahoma" pitchFamily="34" charset="0"/>
              </a:rPr>
              <a:t>.</a:t>
            </a:r>
          </a:p>
          <a:p>
            <a:endParaRPr lang="en-US" sz="2400" b="1" dirty="0">
              <a:latin typeface="Tahoma" pitchFamily="34" charset="0"/>
              <a:cs typeface="Tahoma" pitchFamily="34" charset="0"/>
            </a:endParaRPr>
          </a:p>
        </p:txBody>
      </p:sp>
      <p:pic>
        <p:nvPicPr>
          <p:cNvPr id="6146" name="Picture 2" descr="D:\MYWORK\HSGD_VUVANNHAN\MAYXAYDUNG\tải xuống (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3035300"/>
            <a:ext cx="4345022"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7043748"/>
      </p:ext>
    </p:extLst>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16</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1" y="762000"/>
            <a:ext cx="8534399" cy="3612784"/>
          </a:xfrm>
          <a:prstGeom prst="rect">
            <a:avLst/>
          </a:prstGeom>
        </p:spPr>
        <p:txBody>
          <a:bodyPr vert="horz" wrap="square" lIns="0" tIns="0" rIns="0" bIns="0" rtlCol="0">
            <a:spAutoFit/>
          </a:bodyPr>
          <a:lstStyle/>
          <a:p>
            <a:pPr algn="just">
              <a:lnSpc>
                <a:spcPct val="120000"/>
              </a:lnSpc>
            </a:pPr>
            <a:r>
              <a:rPr lang="en-US" sz="2200" b="1" dirty="0" smtClean="0">
                <a:latin typeface="Tahoma" pitchFamily="34" charset="0"/>
                <a:cs typeface="Tahoma" pitchFamily="34" charset="0"/>
              </a:rPr>
              <a:t>3.3. </a:t>
            </a:r>
            <a:r>
              <a:rPr lang="en-US" sz="2200" b="1" dirty="0" err="1">
                <a:latin typeface="Tahoma" pitchFamily="34" charset="0"/>
                <a:cs typeface="Tahoma" pitchFamily="34" charset="0"/>
              </a:rPr>
              <a:t>Máy</a:t>
            </a:r>
            <a:r>
              <a:rPr lang="en-US" sz="2200" b="1" dirty="0">
                <a:latin typeface="Tahoma" pitchFamily="34" charset="0"/>
                <a:cs typeface="Tahoma" pitchFamily="34" charset="0"/>
              </a:rPr>
              <a:t> </a:t>
            </a:r>
            <a:r>
              <a:rPr lang="en-US" sz="2200" b="1" dirty="0" err="1" smtClean="0">
                <a:latin typeface="Tahoma" pitchFamily="34" charset="0"/>
                <a:cs typeface="Tahoma" pitchFamily="34" charset="0"/>
              </a:rPr>
              <a:t>đầm</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bê</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tông</a:t>
            </a:r>
            <a:endParaRPr lang="en-US" sz="2200" b="1" dirty="0" smtClean="0">
              <a:latin typeface="Tahoma" pitchFamily="34" charset="0"/>
              <a:cs typeface="Tahoma" pitchFamily="34" charset="0"/>
            </a:endParaRPr>
          </a:p>
          <a:p>
            <a:pPr algn="just">
              <a:lnSpc>
                <a:spcPct val="120000"/>
              </a:lnSpc>
            </a:pPr>
            <a:r>
              <a:rPr lang="en-US" sz="2200" b="1" i="1" dirty="0" smtClean="0">
                <a:latin typeface="Tahoma" pitchFamily="34" charset="0"/>
                <a:cs typeface="Tahoma" pitchFamily="34" charset="0"/>
              </a:rPr>
              <a:t>3.3.1. </a:t>
            </a:r>
            <a:r>
              <a:rPr lang="en-US" sz="2200" b="1" i="1" dirty="0" err="1" smtClean="0">
                <a:latin typeface="Tahoma" pitchFamily="34" charset="0"/>
                <a:cs typeface="Tahoma" pitchFamily="34" charset="0"/>
              </a:rPr>
              <a:t>Khái</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niệm</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chung</a:t>
            </a:r>
            <a:endParaRPr lang="en-US" sz="2200" b="1" i="1" dirty="0" smtClean="0">
              <a:latin typeface="Tahoma" pitchFamily="34" charset="0"/>
              <a:cs typeface="Tahoma" pitchFamily="34" charset="0"/>
            </a:endParaRPr>
          </a:p>
          <a:p>
            <a:pPr algn="just">
              <a:lnSpc>
                <a:spcPct val="120000"/>
              </a:lnSpc>
            </a:pP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Các</a:t>
            </a:r>
            <a:r>
              <a:rPr lang="en-US" sz="2200" i="1" dirty="0" smtClean="0">
                <a:latin typeface="Tahoma" pitchFamily="34" charset="0"/>
                <a:cs typeface="Tahoma" pitchFamily="34" charset="0"/>
              </a:rPr>
              <a:t> </a:t>
            </a:r>
            <a:r>
              <a:rPr lang="en-US" sz="2200" i="1" dirty="0" err="1">
                <a:latin typeface="Tahoma" pitchFamily="34" charset="0"/>
                <a:cs typeface="Tahoma" pitchFamily="34" charset="0"/>
              </a:rPr>
              <a:t>phương</a:t>
            </a:r>
            <a:r>
              <a:rPr lang="en-US" sz="2200" i="1" dirty="0">
                <a:latin typeface="Tahoma" pitchFamily="34" charset="0"/>
                <a:cs typeface="Tahoma" pitchFamily="34" charset="0"/>
              </a:rPr>
              <a:t> </a:t>
            </a:r>
            <a:r>
              <a:rPr lang="en-US" sz="2200" i="1" dirty="0" err="1">
                <a:latin typeface="Tahoma" pitchFamily="34" charset="0"/>
                <a:cs typeface="Tahoma" pitchFamily="34" charset="0"/>
              </a:rPr>
              <a:t>pháp</a:t>
            </a:r>
            <a:r>
              <a:rPr lang="en-US" sz="2200" i="1" dirty="0">
                <a:latin typeface="Tahoma" pitchFamily="34" charset="0"/>
                <a:cs typeface="Tahoma" pitchFamily="34" charset="0"/>
              </a:rPr>
              <a:t> </a:t>
            </a:r>
            <a:r>
              <a:rPr lang="en-US" sz="2200" i="1" dirty="0" err="1">
                <a:latin typeface="Tahoma" pitchFamily="34" charset="0"/>
                <a:cs typeface="Tahoma" pitchFamily="34" charset="0"/>
              </a:rPr>
              <a:t>đầm</a:t>
            </a:r>
            <a:r>
              <a:rPr lang="en-US" sz="2200" i="1" dirty="0">
                <a:latin typeface="Tahoma" pitchFamily="34" charset="0"/>
                <a:cs typeface="Tahoma" pitchFamily="34" charset="0"/>
              </a:rPr>
              <a:t> </a:t>
            </a:r>
            <a:r>
              <a:rPr lang="en-US" sz="2200" i="1" dirty="0" err="1">
                <a:latin typeface="Tahoma" pitchFamily="34" charset="0"/>
                <a:cs typeface="Tahoma" pitchFamily="34" charset="0"/>
              </a:rPr>
              <a:t>bê</a:t>
            </a:r>
            <a:r>
              <a:rPr lang="en-US" sz="2200" i="1" dirty="0">
                <a:latin typeface="Tahoma" pitchFamily="34" charset="0"/>
                <a:cs typeface="Tahoma" pitchFamily="34" charset="0"/>
              </a:rPr>
              <a:t> </a:t>
            </a:r>
            <a:r>
              <a:rPr lang="en-US" sz="2200" i="1" dirty="0" err="1">
                <a:latin typeface="Tahoma" pitchFamily="34" charset="0"/>
                <a:cs typeface="Tahoma" pitchFamily="34" charset="0"/>
              </a:rPr>
              <a:t>tông</a:t>
            </a:r>
            <a:endParaRPr lang="en-US" sz="2200" dirty="0">
              <a:latin typeface="Tahoma" pitchFamily="34" charset="0"/>
              <a:cs typeface="Tahoma" pitchFamily="34" charset="0"/>
            </a:endParaRPr>
          </a:p>
          <a:p>
            <a:pPr algn="just">
              <a:lnSpc>
                <a:spcPct val="120000"/>
              </a:lnSpc>
            </a:pP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trên</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a:t>
            </a:r>
            <a:r>
              <a:rPr lang="en-US" sz="2200" dirty="0" err="1">
                <a:latin typeface="Tahoma" pitchFamily="34" charset="0"/>
                <a:cs typeface="Tahoma" pitchFamily="34" charset="0"/>
              </a:rPr>
              <a:t>tác</a:t>
            </a:r>
            <a:r>
              <a:rPr lang="en-US" sz="2200" dirty="0">
                <a:latin typeface="Tahoma" pitchFamily="34" charset="0"/>
                <a:cs typeface="Tahoma" pitchFamily="34" charset="0"/>
              </a:rPr>
              <a:t> </a:t>
            </a:r>
            <a:r>
              <a:rPr lang="en-US" sz="2200" dirty="0" err="1">
                <a:latin typeface="Tahoma" pitchFamily="34" charset="0"/>
                <a:cs typeface="Tahoma" pitchFamily="34" charset="0"/>
              </a:rPr>
              <a:t>dụng</a:t>
            </a:r>
            <a:r>
              <a:rPr lang="en-US" sz="2200" dirty="0">
                <a:latin typeface="Tahoma" pitchFamily="34" charset="0"/>
                <a:cs typeface="Tahoma" pitchFamily="34" charset="0"/>
              </a:rPr>
              <a:t> </a:t>
            </a:r>
            <a:r>
              <a:rPr lang="en-US" sz="2200" dirty="0" err="1">
                <a:latin typeface="Tahoma" pitchFamily="34" charset="0"/>
                <a:cs typeface="Tahoma" pitchFamily="34" charset="0"/>
              </a:rPr>
              <a:t>lực</a:t>
            </a:r>
            <a:r>
              <a:rPr lang="en-US" sz="2200" dirty="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từ</a:t>
            </a:r>
            <a:r>
              <a:rPr lang="en-US" sz="2200" dirty="0">
                <a:latin typeface="Tahoma" pitchFamily="34" charset="0"/>
                <a:cs typeface="Tahoma" pitchFamily="34" charset="0"/>
              </a:rPr>
              <a:t> </a:t>
            </a:r>
            <a:r>
              <a:rPr lang="en-US" sz="2200" dirty="0" err="1">
                <a:latin typeface="Tahoma" pitchFamily="34" charset="0"/>
                <a:cs typeface="Tahoma" pitchFamily="34" charset="0"/>
              </a:rPr>
              <a:t>mặt</a:t>
            </a:r>
            <a:r>
              <a:rPr lang="en-US" sz="2200" dirty="0">
                <a:latin typeface="Tahoma" pitchFamily="34" charset="0"/>
                <a:cs typeface="Tahoma" pitchFamily="34" charset="0"/>
              </a:rPr>
              <a:t> </a:t>
            </a:r>
            <a:r>
              <a:rPr lang="en-US" sz="2200" dirty="0" err="1">
                <a:latin typeface="Tahoma" pitchFamily="34" charset="0"/>
                <a:cs typeface="Tahoma" pitchFamily="34" charset="0"/>
              </a:rPr>
              <a:t>thoáng</a:t>
            </a:r>
            <a:r>
              <a:rPr lang="en-US" sz="2200" dirty="0">
                <a:latin typeface="Tahoma" pitchFamily="34" charset="0"/>
                <a:cs typeface="Tahoma" pitchFamily="34" charset="0"/>
              </a:rPr>
              <a:t> </a:t>
            </a:r>
            <a:r>
              <a:rPr lang="en-US" sz="2200" dirty="0" err="1">
                <a:latin typeface="Tahoma" pitchFamily="34" charset="0"/>
                <a:cs typeface="Tahoma" pitchFamily="34" charset="0"/>
              </a:rPr>
              <a:t>của</a:t>
            </a:r>
            <a:r>
              <a:rPr lang="en-US" sz="2200" dirty="0">
                <a:latin typeface="Tahoma" pitchFamily="34" charset="0"/>
                <a:cs typeface="Tahoma" pitchFamily="34" charset="0"/>
              </a:rPr>
              <a:t> </a:t>
            </a:r>
            <a:r>
              <a:rPr lang="en-US" sz="2200" dirty="0" err="1">
                <a:latin typeface="Tahoma" pitchFamily="34" charset="0"/>
                <a:cs typeface="Tahoma" pitchFamily="34" charset="0"/>
              </a:rPr>
              <a:t>khối</a:t>
            </a:r>
            <a:r>
              <a:rPr lang="en-US" sz="2200" dirty="0">
                <a:latin typeface="Tahoma" pitchFamily="34" charset="0"/>
                <a:cs typeface="Tahoma" pitchFamily="34" charset="0"/>
              </a:rPr>
              <a:t> </a:t>
            </a:r>
            <a:r>
              <a:rPr lang="en-US" sz="2200" dirty="0" err="1">
                <a:latin typeface="Tahoma" pitchFamily="34" charset="0"/>
                <a:cs typeface="Tahoma" pitchFamily="34" charset="0"/>
              </a:rPr>
              <a:t>bê</a:t>
            </a:r>
            <a:r>
              <a:rPr lang="en-US" sz="2200" dirty="0">
                <a:latin typeface="Tahoma" pitchFamily="34" charset="0"/>
                <a:cs typeface="Tahoma" pitchFamily="34" charset="0"/>
              </a:rPr>
              <a:t> </a:t>
            </a:r>
            <a:r>
              <a:rPr lang="en-US" sz="2200" dirty="0" err="1">
                <a:latin typeface="Tahoma" pitchFamily="34" charset="0"/>
                <a:cs typeface="Tahoma" pitchFamily="34" charset="0"/>
              </a:rPr>
              <a:t>tông</a:t>
            </a:r>
            <a:r>
              <a:rPr lang="en-US" sz="2200" dirty="0">
                <a:latin typeface="Tahoma" pitchFamily="34" charset="0"/>
                <a:cs typeface="Tahoma" pitchFamily="34" charset="0"/>
              </a:rPr>
              <a:t> </a:t>
            </a:r>
            <a:r>
              <a:rPr lang="en-US" sz="2200" dirty="0" err="1">
                <a:latin typeface="Tahoma" pitchFamily="34" charset="0"/>
                <a:cs typeface="Tahoma" pitchFamily="34" charset="0"/>
              </a:rPr>
              <a:t>xuống</a:t>
            </a:r>
            <a:r>
              <a:rPr lang="en-US" sz="2200" dirty="0">
                <a:latin typeface="Tahoma" pitchFamily="34" charset="0"/>
                <a:cs typeface="Tahoma" pitchFamily="34" charset="0"/>
              </a:rPr>
              <a:t> </a:t>
            </a:r>
            <a:r>
              <a:rPr lang="en-US" sz="2200" dirty="0" err="1">
                <a:latin typeface="Tahoma" pitchFamily="34" charset="0"/>
                <a:cs typeface="Tahoma" pitchFamily="34" charset="0"/>
              </a:rPr>
              <a:t>như</a:t>
            </a:r>
            <a:r>
              <a:rPr lang="en-US" sz="2200" dirty="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nền</a:t>
            </a:r>
            <a:r>
              <a:rPr lang="en-US" sz="2200" dirty="0">
                <a:latin typeface="Tahoma" pitchFamily="34" charset="0"/>
                <a:cs typeface="Tahoma" pitchFamily="34" charset="0"/>
              </a:rPr>
              <a:t>, </a:t>
            </a:r>
            <a:r>
              <a:rPr lang="en-US" sz="2200" dirty="0" err="1">
                <a:latin typeface="Tahoma" pitchFamily="34" charset="0"/>
                <a:cs typeface="Tahoma" pitchFamily="34" charset="0"/>
              </a:rPr>
              <a:t>sàn</a:t>
            </a:r>
            <a:r>
              <a:rPr lang="en-US" sz="2200" dirty="0">
                <a:latin typeface="Tahoma" pitchFamily="34" charset="0"/>
                <a:cs typeface="Tahoma" pitchFamily="34" charset="0"/>
              </a:rPr>
              <a:t>, </a:t>
            </a:r>
            <a:r>
              <a:rPr lang="en-US" sz="2200" dirty="0" err="1">
                <a:latin typeface="Tahoma" pitchFamily="34" charset="0"/>
                <a:cs typeface="Tahoma" pitchFamily="34" charset="0"/>
              </a:rPr>
              <a:t>sảnh</a:t>
            </a:r>
            <a:r>
              <a:rPr lang="en-US" sz="2200" dirty="0">
                <a:latin typeface="Tahoma" pitchFamily="34" charset="0"/>
                <a:cs typeface="Tahoma" pitchFamily="34" charset="0"/>
              </a:rPr>
              <a:t> </a:t>
            </a:r>
            <a:r>
              <a:rPr lang="en-US" sz="2200" dirty="0" smtClean="0">
                <a:latin typeface="Tahoma" pitchFamily="34" charset="0"/>
                <a:cs typeface="Tahoma" pitchFamily="34" charset="0"/>
              </a:rPr>
              <a:t>(a)</a:t>
            </a:r>
          </a:p>
          <a:p>
            <a:pPr algn="just">
              <a:lnSpc>
                <a:spcPct val="120000"/>
              </a:lnSpc>
            </a:pPr>
            <a:r>
              <a:rPr lang="en-US" sz="2200" dirty="0" err="1" smtClean="0">
                <a:latin typeface="Tahoma" pitchFamily="34" charset="0"/>
                <a:cs typeface="Tahoma" pitchFamily="34" charset="0"/>
              </a:rPr>
              <a:t>Đầm</a:t>
            </a:r>
            <a:r>
              <a:rPr lang="en-US" sz="2200" dirty="0" smtClean="0">
                <a:latin typeface="Tahoma" pitchFamily="34" charset="0"/>
                <a:cs typeface="Tahoma" pitchFamily="34" charset="0"/>
              </a:rPr>
              <a:t> </a:t>
            </a:r>
            <a:r>
              <a:rPr lang="en-US" sz="2200" dirty="0" err="1">
                <a:latin typeface="Tahoma" pitchFamily="34" charset="0"/>
                <a:cs typeface="Tahoma" pitchFamily="34" charset="0"/>
              </a:rPr>
              <a:t>dưới</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từ</a:t>
            </a:r>
            <a:r>
              <a:rPr lang="en-US" sz="2200" dirty="0">
                <a:latin typeface="Tahoma" pitchFamily="34" charset="0"/>
                <a:cs typeface="Tahoma" pitchFamily="34" charset="0"/>
              </a:rPr>
              <a:t> </a:t>
            </a:r>
            <a:r>
              <a:rPr lang="en-US" sz="2200" dirty="0" err="1">
                <a:latin typeface="Tahoma" pitchFamily="34" charset="0"/>
                <a:cs typeface="Tahoma" pitchFamily="34" charset="0"/>
              </a:rPr>
              <a:t>mặt</a:t>
            </a:r>
            <a:r>
              <a:rPr lang="en-US" sz="2200" dirty="0">
                <a:latin typeface="Tahoma" pitchFamily="34" charset="0"/>
                <a:cs typeface="Tahoma" pitchFamily="34" charset="0"/>
              </a:rPr>
              <a:t> </a:t>
            </a:r>
            <a:r>
              <a:rPr lang="en-US" sz="2200" dirty="0" err="1">
                <a:latin typeface="Tahoma" pitchFamily="34" charset="0"/>
                <a:cs typeface="Tahoma" pitchFamily="34" charset="0"/>
              </a:rPr>
              <a:t>đáy</a:t>
            </a:r>
            <a:r>
              <a:rPr lang="en-US" sz="2200" dirty="0">
                <a:latin typeface="Tahoma" pitchFamily="34" charset="0"/>
                <a:cs typeface="Tahoma" pitchFamily="34" charset="0"/>
              </a:rPr>
              <a:t> </a:t>
            </a:r>
            <a:r>
              <a:rPr lang="en-US" sz="2200" dirty="0" err="1">
                <a:latin typeface="Tahoma" pitchFamily="34" charset="0"/>
                <a:cs typeface="Tahoma" pitchFamily="34" charset="0"/>
              </a:rPr>
              <a:t>khối</a:t>
            </a:r>
            <a:r>
              <a:rPr lang="en-US" sz="2200" dirty="0">
                <a:latin typeface="Tahoma" pitchFamily="34" charset="0"/>
                <a:cs typeface="Tahoma" pitchFamily="34" charset="0"/>
              </a:rPr>
              <a:t> </a:t>
            </a:r>
            <a:r>
              <a:rPr lang="en-US" sz="2200" dirty="0" err="1">
                <a:latin typeface="Tahoma" pitchFamily="34" charset="0"/>
                <a:cs typeface="Tahoma" pitchFamily="34" charset="0"/>
              </a:rPr>
              <a:t>bêtông</a:t>
            </a:r>
            <a:r>
              <a:rPr lang="en-US" sz="2200" dirty="0">
                <a:latin typeface="Tahoma" pitchFamily="34" charset="0"/>
                <a:cs typeface="Tahoma" pitchFamily="34" charset="0"/>
              </a:rPr>
              <a:t> </a:t>
            </a:r>
            <a:r>
              <a:rPr lang="en-US" sz="2200" dirty="0" err="1">
                <a:latin typeface="Tahoma" pitchFamily="34" charset="0"/>
                <a:cs typeface="Tahoma" pitchFamily="34" charset="0"/>
              </a:rPr>
              <a:t>lên</a:t>
            </a:r>
            <a:r>
              <a:rPr lang="en-US" sz="2200" dirty="0">
                <a:latin typeface="Tahoma" pitchFamily="34" charset="0"/>
                <a:cs typeface="Tahoma" pitchFamily="34" charset="0"/>
              </a:rPr>
              <a:t>, </a:t>
            </a:r>
            <a:r>
              <a:rPr lang="en-US" sz="2200" dirty="0" err="1">
                <a:latin typeface="Tahoma" pitchFamily="34" charset="0"/>
                <a:cs typeface="Tahoma" pitchFamily="34" charset="0"/>
              </a:rPr>
              <a:t>thường</a:t>
            </a:r>
            <a:r>
              <a:rPr lang="en-US" sz="2200" dirty="0">
                <a:latin typeface="Tahoma" pitchFamily="34" charset="0"/>
                <a:cs typeface="Tahoma" pitchFamily="34" charset="0"/>
              </a:rPr>
              <a:t> </a:t>
            </a:r>
            <a:r>
              <a:rPr lang="en-US" sz="2200" dirty="0" err="1">
                <a:latin typeface="Tahoma" pitchFamily="34" charset="0"/>
                <a:cs typeface="Tahoma" pitchFamily="34" charset="0"/>
              </a:rPr>
              <a:t>dùng</a:t>
            </a:r>
            <a:r>
              <a:rPr lang="en-US" sz="2200" dirty="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các</a:t>
            </a:r>
            <a:r>
              <a:rPr lang="en-US" sz="2200" dirty="0">
                <a:latin typeface="Tahoma" pitchFamily="34" charset="0"/>
                <a:cs typeface="Tahoma" pitchFamily="34" charset="0"/>
              </a:rPr>
              <a:t> </a:t>
            </a:r>
            <a:r>
              <a:rPr lang="en-US" sz="2200" dirty="0" err="1">
                <a:latin typeface="Tahoma" pitchFamily="34" charset="0"/>
                <a:cs typeface="Tahoma" pitchFamily="34" charset="0"/>
              </a:rPr>
              <a:t>khối</a:t>
            </a:r>
            <a:r>
              <a:rPr lang="en-US" sz="2200" dirty="0">
                <a:latin typeface="Tahoma" pitchFamily="34" charset="0"/>
                <a:cs typeface="Tahoma" pitchFamily="34" charset="0"/>
              </a:rPr>
              <a:t> </a:t>
            </a:r>
            <a:r>
              <a:rPr lang="en-US" sz="2200" dirty="0" err="1">
                <a:latin typeface="Tahoma" pitchFamily="34" charset="0"/>
                <a:cs typeface="Tahoma" pitchFamily="34" charset="0"/>
              </a:rPr>
              <a:t>bêtông</a:t>
            </a:r>
            <a:r>
              <a:rPr lang="en-US" sz="2200" dirty="0">
                <a:latin typeface="Tahoma" pitchFamily="34" charset="0"/>
                <a:cs typeface="Tahoma" pitchFamily="34" charset="0"/>
              </a:rPr>
              <a:t> </a:t>
            </a:r>
            <a:r>
              <a:rPr lang="en-US" sz="2200" dirty="0" err="1">
                <a:latin typeface="Tahoma" pitchFamily="34" charset="0"/>
                <a:cs typeface="Tahoma" pitchFamily="34" charset="0"/>
              </a:rPr>
              <a:t>định</a:t>
            </a:r>
            <a:r>
              <a:rPr lang="en-US" sz="2200" dirty="0">
                <a:latin typeface="Tahoma" pitchFamily="34" charset="0"/>
                <a:cs typeface="Tahoma" pitchFamily="34" charset="0"/>
              </a:rPr>
              <a:t> </a:t>
            </a:r>
            <a:r>
              <a:rPr lang="en-US" sz="2200" dirty="0" err="1">
                <a:latin typeface="Tahoma" pitchFamily="34" charset="0"/>
                <a:cs typeface="Tahoma" pitchFamily="34" charset="0"/>
              </a:rPr>
              <a:t>hình</a:t>
            </a:r>
            <a:r>
              <a:rPr lang="en-US" sz="2200" dirty="0">
                <a:latin typeface="Tahoma" pitchFamily="34" charset="0"/>
                <a:cs typeface="Tahoma" pitchFamily="34" charset="0"/>
              </a:rPr>
              <a:t> </a:t>
            </a:r>
            <a:r>
              <a:rPr lang="en-US" sz="2200" dirty="0" err="1">
                <a:latin typeface="Tahoma" pitchFamily="34" charset="0"/>
                <a:cs typeface="Tahoma" pitchFamily="34" charset="0"/>
              </a:rPr>
              <a:t>trong</a:t>
            </a:r>
            <a:r>
              <a:rPr lang="en-US" sz="2200" dirty="0">
                <a:latin typeface="Tahoma" pitchFamily="34" charset="0"/>
                <a:cs typeface="Tahoma" pitchFamily="34" charset="0"/>
              </a:rPr>
              <a:t> </a:t>
            </a:r>
            <a:r>
              <a:rPr lang="en-US" sz="2200" dirty="0" err="1">
                <a:latin typeface="Tahoma" pitchFamily="34" charset="0"/>
                <a:cs typeface="Tahoma" pitchFamily="34" charset="0"/>
              </a:rPr>
              <a:t>khuôn</a:t>
            </a:r>
            <a:r>
              <a:rPr lang="en-US" sz="2200" dirty="0">
                <a:latin typeface="Tahoma" pitchFamily="34" charset="0"/>
                <a:cs typeface="Tahoma" pitchFamily="34" charset="0"/>
              </a:rPr>
              <a:t> </a:t>
            </a:r>
            <a:r>
              <a:rPr lang="en-US" sz="2200" dirty="0" err="1">
                <a:latin typeface="Tahoma" pitchFamily="34" charset="0"/>
                <a:cs typeface="Tahoma" pitchFamily="34" charset="0"/>
              </a:rPr>
              <a:t>đỡ</a:t>
            </a:r>
            <a:r>
              <a:rPr lang="en-US" sz="2200" dirty="0">
                <a:latin typeface="Tahoma" pitchFamily="34" charset="0"/>
                <a:cs typeface="Tahoma" pitchFamily="34" charset="0"/>
              </a:rPr>
              <a:t> </a:t>
            </a:r>
            <a:r>
              <a:rPr lang="en-US" sz="2200" dirty="0" err="1">
                <a:latin typeface="Tahoma" pitchFamily="34" charset="0"/>
                <a:cs typeface="Tahoma" pitchFamily="34" charset="0"/>
              </a:rPr>
              <a:t>như</a:t>
            </a:r>
            <a:r>
              <a:rPr lang="en-US" sz="2200" dirty="0">
                <a:latin typeface="Tahoma" pitchFamily="34" charset="0"/>
                <a:cs typeface="Tahoma" pitchFamily="34" charset="0"/>
              </a:rPr>
              <a:t> </a:t>
            </a:r>
            <a:r>
              <a:rPr lang="en-US" sz="2200" dirty="0" err="1">
                <a:latin typeface="Tahoma" pitchFamily="34" charset="0"/>
                <a:cs typeface="Tahoma" pitchFamily="34" charset="0"/>
              </a:rPr>
              <a:t>panen</a:t>
            </a:r>
            <a:r>
              <a:rPr lang="en-US" sz="2200" dirty="0">
                <a:latin typeface="Tahoma" pitchFamily="34" charset="0"/>
                <a:cs typeface="Tahoma" pitchFamily="34" charset="0"/>
              </a:rPr>
              <a:t>, </a:t>
            </a:r>
            <a:r>
              <a:rPr lang="en-US" sz="2200" dirty="0" err="1">
                <a:latin typeface="Tahoma" pitchFamily="34" charset="0"/>
                <a:cs typeface="Tahoma" pitchFamily="34" charset="0"/>
              </a:rPr>
              <a:t>tấm</a:t>
            </a:r>
            <a:r>
              <a:rPr lang="en-US" sz="2200" dirty="0">
                <a:latin typeface="Tahoma" pitchFamily="34" charset="0"/>
                <a:cs typeface="Tahoma" pitchFamily="34" charset="0"/>
              </a:rPr>
              <a:t> </a:t>
            </a:r>
            <a:r>
              <a:rPr lang="en-US" sz="2200" dirty="0" err="1">
                <a:latin typeface="Tahoma" pitchFamily="34" charset="0"/>
                <a:cs typeface="Tahoma" pitchFamily="34" charset="0"/>
              </a:rPr>
              <a:t>đậy</a:t>
            </a:r>
            <a:r>
              <a:rPr lang="en-US" sz="2200" dirty="0">
                <a:latin typeface="Tahoma" pitchFamily="34" charset="0"/>
                <a:cs typeface="Tahoma" pitchFamily="34" charset="0"/>
              </a:rPr>
              <a:t> </a:t>
            </a:r>
            <a:r>
              <a:rPr lang="en-US" sz="2200" dirty="0" smtClean="0">
                <a:latin typeface="Tahoma" pitchFamily="34" charset="0"/>
                <a:cs typeface="Tahoma" pitchFamily="34" charset="0"/>
              </a:rPr>
              <a:t>(b)</a:t>
            </a:r>
          </a:p>
          <a:p>
            <a:pPr algn="just">
              <a:lnSpc>
                <a:spcPct val="120000"/>
              </a:lnSpc>
            </a:pPr>
            <a:r>
              <a:rPr lang="en-US" sz="2200" dirty="0" err="1" smtClean="0">
                <a:latin typeface="Tahoma" pitchFamily="34" charset="0"/>
                <a:cs typeface="Tahoma" pitchFamily="34" charset="0"/>
              </a:rPr>
              <a:t>Đầm</a:t>
            </a:r>
            <a:r>
              <a:rPr lang="en-US" sz="2200" dirty="0" smtClean="0">
                <a:latin typeface="Tahoma" pitchFamily="34" charset="0"/>
                <a:cs typeface="Tahoma" pitchFamily="34" charset="0"/>
              </a:rPr>
              <a:t> </a:t>
            </a:r>
            <a:r>
              <a:rPr lang="en-US" sz="2200" dirty="0" err="1">
                <a:latin typeface="Tahoma" pitchFamily="34" charset="0"/>
                <a:cs typeface="Tahoma" pitchFamily="34" charset="0"/>
              </a:rPr>
              <a:t>bên</a:t>
            </a:r>
            <a:r>
              <a:rPr lang="en-US" sz="2200" dirty="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từ</a:t>
            </a:r>
            <a:r>
              <a:rPr lang="en-US" sz="2200" dirty="0">
                <a:latin typeface="Tahoma" pitchFamily="34" charset="0"/>
                <a:cs typeface="Tahoma" pitchFamily="34" charset="0"/>
              </a:rPr>
              <a:t> </a:t>
            </a:r>
            <a:r>
              <a:rPr lang="en-US" sz="2200" dirty="0" err="1">
                <a:latin typeface="Tahoma" pitchFamily="34" charset="0"/>
                <a:cs typeface="Tahoma" pitchFamily="34" charset="0"/>
              </a:rPr>
              <a:t>bề</a:t>
            </a:r>
            <a:r>
              <a:rPr lang="en-US" sz="2200" dirty="0">
                <a:latin typeface="Tahoma" pitchFamily="34" charset="0"/>
                <a:cs typeface="Tahoma" pitchFamily="34" charset="0"/>
              </a:rPr>
              <a:t> </a:t>
            </a:r>
            <a:r>
              <a:rPr lang="en-US" sz="2200" dirty="0" err="1">
                <a:latin typeface="Tahoma" pitchFamily="34" charset="0"/>
                <a:cs typeface="Tahoma" pitchFamily="34" charset="0"/>
              </a:rPr>
              <a:t>mặt</a:t>
            </a:r>
            <a:r>
              <a:rPr lang="en-US" sz="2200" dirty="0">
                <a:latin typeface="Tahoma" pitchFamily="34" charset="0"/>
                <a:cs typeface="Tahoma" pitchFamily="34" charset="0"/>
              </a:rPr>
              <a:t> </a:t>
            </a:r>
            <a:r>
              <a:rPr lang="en-US" sz="2200" dirty="0" err="1">
                <a:latin typeface="Tahoma" pitchFamily="34" charset="0"/>
                <a:cs typeface="Tahoma" pitchFamily="34" charset="0"/>
              </a:rPr>
              <a:t>bên</a:t>
            </a:r>
            <a:r>
              <a:rPr lang="en-US" sz="2200" dirty="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vào</a:t>
            </a:r>
            <a:r>
              <a:rPr lang="en-US" sz="2200" dirty="0">
                <a:latin typeface="Tahoma" pitchFamily="34" charset="0"/>
                <a:cs typeface="Tahoma" pitchFamily="34" charset="0"/>
              </a:rPr>
              <a:t> </a:t>
            </a:r>
            <a:r>
              <a:rPr lang="en-US" sz="2200" dirty="0" err="1">
                <a:latin typeface="Tahoma" pitchFamily="34" charset="0"/>
                <a:cs typeface="Tahoma" pitchFamily="34" charset="0"/>
              </a:rPr>
              <a:t>như</a:t>
            </a:r>
            <a:r>
              <a:rPr lang="en-US" sz="2200" dirty="0">
                <a:latin typeface="Tahoma" pitchFamily="34" charset="0"/>
                <a:cs typeface="Tahoma" pitchFamily="34" charset="0"/>
              </a:rPr>
              <a:t> </a:t>
            </a:r>
            <a:r>
              <a:rPr lang="en-US" sz="2200" dirty="0" err="1">
                <a:latin typeface="Tahoma" pitchFamily="34" charset="0"/>
                <a:cs typeface="Tahoma" pitchFamily="34" charset="0"/>
              </a:rPr>
              <a:t>cột</a:t>
            </a:r>
            <a:r>
              <a:rPr lang="en-US" sz="2200" dirty="0">
                <a:latin typeface="Tahoma" pitchFamily="34" charset="0"/>
                <a:cs typeface="Tahoma" pitchFamily="34" charset="0"/>
              </a:rPr>
              <a:t>, </a:t>
            </a:r>
            <a:r>
              <a:rPr lang="en-US" sz="2200" dirty="0" err="1">
                <a:latin typeface="Tahoma" pitchFamily="34" charset="0"/>
                <a:cs typeface="Tahoma" pitchFamily="34" charset="0"/>
              </a:rPr>
              <a:t>tường</a:t>
            </a:r>
            <a:r>
              <a:rPr lang="en-US" sz="2200" dirty="0">
                <a:latin typeface="Tahoma" pitchFamily="34" charset="0"/>
                <a:cs typeface="Tahoma" pitchFamily="34" charset="0"/>
              </a:rPr>
              <a:t> </a:t>
            </a:r>
            <a:r>
              <a:rPr lang="en-US" sz="2200" dirty="0" err="1">
                <a:latin typeface="Tahoma" pitchFamily="34" charset="0"/>
                <a:cs typeface="Tahoma" pitchFamily="34" charset="0"/>
              </a:rPr>
              <a:t>chịu</a:t>
            </a:r>
            <a:r>
              <a:rPr lang="en-US" sz="2200" dirty="0">
                <a:latin typeface="Tahoma" pitchFamily="34" charset="0"/>
                <a:cs typeface="Tahoma" pitchFamily="34" charset="0"/>
              </a:rPr>
              <a:t> </a:t>
            </a:r>
            <a:r>
              <a:rPr lang="en-US" sz="2200" dirty="0" err="1" smtClean="0">
                <a:latin typeface="Tahoma" pitchFamily="34" charset="0"/>
                <a:cs typeface="Tahoma" pitchFamily="34" charset="0"/>
              </a:rPr>
              <a:t>lực</a:t>
            </a:r>
            <a:r>
              <a:rPr lang="en-US" sz="2200" dirty="0" smtClean="0">
                <a:latin typeface="Tahoma" pitchFamily="34" charset="0"/>
                <a:cs typeface="Tahoma" pitchFamily="34" charset="0"/>
              </a:rPr>
              <a:t> (c)</a:t>
            </a:r>
          </a:p>
          <a:p>
            <a:pPr algn="just">
              <a:lnSpc>
                <a:spcPct val="120000"/>
              </a:lnSpc>
            </a:pP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trong</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a:t>
            </a:r>
            <a:r>
              <a:rPr lang="en-US" sz="2200" dirty="0" err="1">
                <a:latin typeface="Tahoma" pitchFamily="34" charset="0"/>
                <a:cs typeface="Tahoma" pitchFamily="34" charset="0"/>
              </a:rPr>
              <a:t>tác</a:t>
            </a:r>
            <a:r>
              <a:rPr lang="en-US" sz="2200" dirty="0">
                <a:latin typeface="Tahoma" pitchFamily="34" charset="0"/>
                <a:cs typeface="Tahoma" pitchFamily="34" charset="0"/>
              </a:rPr>
              <a:t> </a:t>
            </a:r>
            <a:r>
              <a:rPr lang="en-US" sz="2200" dirty="0" err="1">
                <a:latin typeface="Tahoma" pitchFamily="34" charset="0"/>
                <a:cs typeface="Tahoma" pitchFamily="34" charset="0"/>
              </a:rPr>
              <a:t>dụng</a:t>
            </a:r>
            <a:r>
              <a:rPr lang="en-US" sz="2200" dirty="0">
                <a:latin typeface="Tahoma" pitchFamily="34" charset="0"/>
                <a:cs typeface="Tahoma" pitchFamily="34" charset="0"/>
              </a:rPr>
              <a:t> </a:t>
            </a:r>
            <a:r>
              <a:rPr lang="en-US" sz="2200" dirty="0" err="1">
                <a:latin typeface="Tahoma" pitchFamily="34" charset="0"/>
                <a:cs typeface="Tahoma" pitchFamily="34" charset="0"/>
              </a:rPr>
              <a:t>lực</a:t>
            </a:r>
            <a:r>
              <a:rPr lang="en-US" sz="2200" dirty="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từ</a:t>
            </a:r>
            <a:r>
              <a:rPr lang="en-US" sz="2200" dirty="0">
                <a:latin typeface="Tahoma" pitchFamily="34" charset="0"/>
                <a:cs typeface="Tahoma" pitchFamily="34" charset="0"/>
              </a:rPr>
              <a:t> </a:t>
            </a:r>
            <a:r>
              <a:rPr lang="en-US" sz="2200" dirty="0" err="1">
                <a:latin typeface="Tahoma" pitchFamily="34" charset="0"/>
                <a:cs typeface="Tahoma" pitchFamily="34" charset="0"/>
              </a:rPr>
              <a:t>trong</a:t>
            </a:r>
            <a:r>
              <a:rPr lang="en-US" sz="2200" dirty="0">
                <a:latin typeface="Tahoma" pitchFamily="34" charset="0"/>
                <a:cs typeface="Tahoma" pitchFamily="34" charset="0"/>
              </a:rPr>
              <a:t> </a:t>
            </a:r>
            <a:r>
              <a:rPr lang="en-US" sz="2200" dirty="0" err="1">
                <a:latin typeface="Tahoma" pitchFamily="34" charset="0"/>
                <a:cs typeface="Tahoma" pitchFamily="34" charset="0"/>
              </a:rPr>
              <a:t>lòng</a:t>
            </a:r>
            <a:r>
              <a:rPr lang="en-US" sz="2200" dirty="0">
                <a:latin typeface="Tahoma" pitchFamily="34" charset="0"/>
                <a:cs typeface="Tahoma" pitchFamily="34" charset="0"/>
              </a:rPr>
              <a:t> </a:t>
            </a:r>
            <a:r>
              <a:rPr lang="en-US" sz="2200" dirty="0" err="1">
                <a:latin typeface="Tahoma" pitchFamily="34" charset="0"/>
                <a:cs typeface="Tahoma" pitchFamily="34" charset="0"/>
              </a:rPr>
              <a:t>khối</a:t>
            </a:r>
            <a:r>
              <a:rPr lang="en-US" sz="2200" dirty="0">
                <a:latin typeface="Tahoma" pitchFamily="34" charset="0"/>
                <a:cs typeface="Tahoma" pitchFamily="34" charset="0"/>
              </a:rPr>
              <a:t> </a:t>
            </a:r>
            <a:r>
              <a:rPr lang="en-US" sz="2200" dirty="0" err="1">
                <a:latin typeface="Tahoma" pitchFamily="34" charset="0"/>
                <a:cs typeface="Tahoma" pitchFamily="34" charset="0"/>
              </a:rPr>
              <a:t>bê</a:t>
            </a:r>
            <a:r>
              <a:rPr lang="en-US" sz="2200" dirty="0">
                <a:latin typeface="Tahoma" pitchFamily="34" charset="0"/>
                <a:cs typeface="Tahoma" pitchFamily="34" charset="0"/>
              </a:rPr>
              <a:t> </a:t>
            </a:r>
            <a:r>
              <a:rPr lang="en-US" sz="2200" dirty="0" err="1" smtClean="0">
                <a:latin typeface="Tahoma" pitchFamily="34" charset="0"/>
                <a:cs typeface="Tahoma" pitchFamily="34" charset="0"/>
              </a:rPr>
              <a:t>tông</a:t>
            </a:r>
            <a:r>
              <a:rPr lang="en-US" sz="2200" dirty="0" smtClean="0">
                <a:latin typeface="Tahoma" pitchFamily="34" charset="0"/>
                <a:cs typeface="Tahoma" pitchFamily="34" charset="0"/>
              </a:rPr>
              <a:t> (d)</a:t>
            </a:r>
            <a:endParaRPr lang="en-US" sz="2200" b="1" dirty="0">
              <a:latin typeface="Tahoma" pitchFamily="34" charset="0"/>
              <a:cs typeface="Tahoma" pitchFamily="34" charset="0"/>
            </a:endParaRPr>
          </a:p>
        </p:txBody>
      </p:sp>
      <p:pic>
        <p:nvPicPr>
          <p:cNvPr id="14" name="image82.jpeg"/>
          <p:cNvPicPr/>
          <p:nvPr/>
        </p:nvPicPr>
        <p:blipFill>
          <a:blip r:embed="rId2" cstate="print"/>
          <a:stretch>
            <a:fillRect/>
          </a:stretch>
        </p:blipFill>
        <p:spPr>
          <a:xfrm>
            <a:off x="1798240" y="4495800"/>
            <a:ext cx="5593160" cy="1524000"/>
          </a:xfrm>
          <a:prstGeom prst="rect">
            <a:avLst/>
          </a:prstGeom>
        </p:spPr>
      </p:pic>
    </p:spTree>
    <p:extLst>
      <p:ext uri="{BB962C8B-B14F-4D97-AF65-F5344CB8AC3E}">
        <p14:creationId xmlns:p14="http://schemas.microsoft.com/office/powerpoint/2010/main" val="3490632081"/>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animEffect transition="in" filter="fade">
                                      <p:cBhvr>
                                        <p:cTn id="7" dur="500"/>
                                        <p:tgtEl>
                                          <p:spTgt spid="11">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animEffect transition="in" filter="fade">
                                      <p:cBhvr>
                                        <p:cTn id="15" dur="500"/>
                                        <p:tgtEl>
                                          <p:spTgt spid="11">
                                            <p:txEl>
                                              <p:pRg st="3" end="3"/>
                                            </p:txEl>
                                          </p:spTgt>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animEffect transition="in" filter="fade">
                                      <p:cBhvr>
                                        <p:cTn id="19" dur="500"/>
                                        <p:tgtEl>
                                          <p:spTgt spid="11">
                                            <p:txEl>
                                              <p:pRg st="4" end="4"/>
                                            </p:txEl>
                                          </p:spTgt>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1">
                                            <p:txEl>
                                              <p:pRg st="5" end="5"/>
                                            </p:txEl>
                                          </p:spTgt>
                                        </p:tgtEl>
                                        <p:attrNameLst>
                                          <p:attrName>style.visibility</p:attrName>
                                        </p:attrNameLst>
                                      </p:cBhvr>
                                      <p:to>
                                        <p:strVal val="visible"/>
                                      </p:to>
                                    </p:set>
                                    <p:animEffect transition="in" filter="fade">
                                      <p:cBhvr>
                                        <p:cTn id="23" dur="500"/>
                                        <p:tgtEl>
                                          <p:spTgt spid="11">
                                            <p:txEl>
                                              <p:pRg st="5" end="5"/>
                                            </p:txEl>
                                          </p:spTgt>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11">
                                            <p:txEl>
                                              <p:pRg st="6" end="6"/>
                                            </p:txEl>
                                          </p:spTgt>
                                        </p:tgtEl>
                                        <p:attrNameLst>
                                          <p:attrName>style.visibility</p:attrName>
                                        </p:attrNameLst>
                                      </p:cBhvr>
                                      <p:to>
                                        <p:strVal val="visible"/>
                                      </p:to>
                                    </p:set>
                                    <p:animEffect transition="in" filter="fade">
                                      <p:cBhvr>
                                        <p:cTn id="27"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17</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1" y="762000"/>
            <a:ext cx="8534399" cy="8125301"/>
          </a:xfrm>
          <a:prstGeom prst="rect">
            <a:avLst/>
          </a:prstGeom>
        </p:spPr>
        <p:txBody>
          <a:bodyPr vert="horz" wrap="square" lIns="0" tIns="0" rIns="0" bIns="0" rtlCol="0">
            <a:spAutoFit/>
          </a:bodyPr>
          <a:lstStyle/>
          <a:p>
            <a:pPr algn="just"/>
            <a:r>
              <a:rPr lang="en-US" sz="2200" b="1" i="1" dirty="0" smtClean="0">
                <a:latin typeface="Tahoma" pitchFamily="34" charset="0"/>
                <a:cs typeface="Tahoma" pitchFamily="34" charset="0"/>
              </a:rPr>
              <a:t>3.3.2. </a:t>
            </a:r>
            <a:r>
              <a:rPr lang="en-US" sz="2200" b="1" i="1" dirty="0" err="1">
                <a:latin typeface="Tahoma" pitchFamily="34" charset="0"/>
                <a:cs typeface="Tahoma" pitchFamily="34" charset="0"/>
              </a:rPr>
              <a:t>Máy</a:t>
            </a:r>
            <a:r>
              <a:rPr lang="en-US" sz="2200" b="1" i="1" dirty="0">
                <a:latin typeface="Tahoma" pitchFamily="34" charset="0"/>
                <a:cs typeface="Tahoma" pitchFamily="34" charset="0"/>
              </a:rPr>
              <a:t> </a:t>
            </a:r>
            <a:r>
              <a:rPr lang="en-US" sz="2200" b="1" i="1" dirty="0" err="1">
                <a:latin typeface="Tahoma" pitchFamily="34" charset="0"/>
                <a:cs typeface="Tahoma" pitchFamily="34" charset="0"/>
              </a:rPr>
              <a:t>đầm</a:t>
            </a:r>
            <a:r>
              <a:rPr lang="en-US" sz="2200" b="1" i="1" dirty="0">
                <a:latin typeface="Tahoma" pitchFamily="34" charset="0"/>
                <a:cs typeface="Tahoma" pitchFamily="34" charset="0"/>
              </a:rPr>
              <a:t> </a:t>
            </a:r>
            <a:r>
              <a:rPr lang="en-US" sz="2200" b="1" i="1" dirty="0" err="1" smtClean="0">
                <a:latin typeface="Tahoma" pitchFamily="34" charset="0"/>
                <a:cs typeface="Tahoma" pitchFamily="34" charset="0"/>
              </a:rPr>
              <a:t>mặt</a:t>
            </a:r>
            <a:endParaRPr lang="en-US" sz="2200" b="1" i="1" dirty="0" smtClean="0">
              <a:latin typeface="Tahoma" pitchFamily="34" charset="0"/>
              <a:cs typeface="Tahoma" pitchFamily="34" charset="0"/>
            </a:endParaRPr>
          </a:p>
          <a:p>
            <a:pPr algn="just"/>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Đầm</a:t>
            </a: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bàn</a:t>
            </a:r>
            <a:endParaRPr lang="en-US" sz="2200" i="1" dirty="0" smtClean="0">
              <a:latin typeface="Tahoma" pitchFamily="34" charset="0"/>
              <a:cs typeface="Tahoma" pitchFamily="34" charset="0"/>
            </a:endParaRPr>
          </a:p>
          <a:p>
            <a:pPr marL="342900" indent="-342900" algn="just">
              <a:buFontTx/>
              <a:buChar char="-"/>
            </a:pPr>
            <a:r>
              <a:rPr lang="en-US" sz="2200" b="1" dirty="0" err="1" smtClean="0">
                <a:latin typeface="Tahoma" pitchFamily="34" charset="0"/>
                <a:cs typeface="Tahoma" pitchFamily="34" charset="0"/>
              </a:rPr>
              <a:t>Cấu</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tạo</a:t>
            </a:r>
            <a:r>
              <a:rPr lang="en-US" sz="2200" dirty="0" smtClean="0">
                <a:latin typeface="Tahoma" pitchFamily="34" charset="0"/>
                <a:cs typeface="Tahoma" pitchFamily="34" charset="0"/>
              </a:rPr>
              <a:t>:</a:t>
            </a:r>
          </a:p>
          <a:p>
            <a:pPr algn="just"/>
            <a:r>
              <a:rPr lang="en-US" sz="2200" dirty="0" err="1">
                <a:latin typeface="Tahoma" pitchFamily="34" charset="0"/>
                <a:cs typeface="Tahoma" pitchFamily="34" charset="0"/>
              </a:rPr>
              <a:t>Mặt</a:t>
            </a:r>
            <a:r>
              <a:rPr lang="en-US" sz="2200" dirty="0">
                <a:latin typeface="Tahoma" pitchFamily="34" charset="0"/>
                <a:cs typeface="Tahoma" pitchFamily="34" charset="0"/>
              </a:rPr>
              <a:t> </a:t>
            </a:r>
            <a:r>
              <a:rPr lang="en-US" sz="2200" dirty="0" err="1">
                <a:latin typeface="Tahoma" pitchFamily="34" charset="0"/>
                <a:cs typeface="Tahoma" pitchFamily="34" charset="0"/>
              </a:rPr>
              <a:t>bàn</a:t>
            </a:r>
            <a:r>
              <a:rPr lang="en-US" sz="2200" dirty="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a:t>
            </a:r>
            <a:r>
              <a:rPr lang="en-US" sz="2200" dirty="0" err="1">
                <a:latin typeface="Tahoma" pitchFamily="34" charset="0"/>
                <a:cs typeface="Tahoma" pitchFamily="34" charset="0"/>
              </a:rPr>
              <a:t>tấm</a:t>
            </a:r>
            <a:r>
              <a:rPr lang="en-US" sz="2200" dirty="0">
                <a:latin typeface="Tahoma" pitchFamily="34" charset="0"/>
                <a:cs typeface="Tahoma" pitchFamily="34" charset="0"/>
              </a:rPr>
              <a:t> </a:t>
            </a:r>
            <a:r>
              <a:rPr lang="en-US" sz="2200" dirty="0" err="1">
                <a:latin typeface="Tahoma" pitchFamily="34" charset="0"/>
                <a:cs typeface="Tahoma" pitchFamily="34" charset="0"/>
              </a:rPr>
              <a:t>thép</a:t>
            </a:r>
            <a:r>
              <a:rPr lang="en-US" sz="2200" dirty="0">
                <a:latin typeface="Tahoma" pitchFamily="34" charset="0"/>
                <a:cs typeface="Tahoma" pitchFamily="34" charset="0"/>
              </a:rPr>
              <a:t> </a:t>
            </a:r>
            <a:r>
              <a:rPr lang="en-US" sz="2200" dirty="0" err="1">
                <a:latin typeface="Tahoma" pitchFamily="34" charset="0"/>
                <a:cs typeface="Tahoma" pitchFamily="34" charset="0"/>
              </a:rPr>
              <a:t>phẳng</a:t>
            </a:r>
            <a:r>
              <a:rPr lang="en-US" sz="2200" dirty="0">
                <a:latin typeface="Tahoma" pitchFamily="34" charset="0"/>
                <a:cs typeface="Tahoma" pitchFamily="34" charset="0"/>
              </a:rPr>
              <a:t>, </a:t>
            </a:r>
            <a:r>
              <a:rPr lang="en-US" sz="2200" dirty="0" err="1">
                <a:latin typeface="Tahoma" pitchFamily="34" charset="0"/>
                <a:cs typeface="Tahoma" pitchFamily="34" charset="0"/>
              </a:rPr>
              <a:t>hình</a:t>
            </a:r>
            <a:r>
              <a:rPr lang="en-US" sz="2200" dirty="0">
                <a:latin typeface="Tahoma" pitchFamily="34" charset="0"/>
                <a:cs typeface="Tahoma" pitchFamily="34" charset="0"/>
              </a:rPr>
              <a:t> </a:t>
            </a:r>
            <a:r>
              <a:rPr lang="en-US" sz="2200" dirty="0" err="1">
                <a:latin typeface="Tahoma" pitchFamily="34" charset="0"/>
                <a:cs typeface="Tahoma" pitchFamily="34" charset="0"/>
              </a:rPr>
              <a:t>chữ</a:t>
            </a:r>
            <a:r>
              <a:rPr lang="en-US" sz="2200" dirty="0">
                <a:latin typeface="Tahoma" pitchFamily="34" charset="0"/>
                <a:cs typeface="Tahoma" pitchFamily="34" charset="0"/>
              </a:rPr>
              <a:t> </a:t>
            </a:r>
            <a:r>
              <a:rPr lang="en-US" sz="2200" dirty="0" err="1">
                <a:latin typeface="Tahoma" pitchFamily="34" charset="0"/>
                <a:cs typeface="Tahoma" pitchFamily="34" charset="0"/>
              </a:rPr>
              <a:t>nhật</a:t>
            </a:r>
            <a:r>
              <a:rPr lang="en-US" sz="2200" dirty="0">
                <a:latin typeface="Tahoma" pitchFamily="34" charset="0"/>
                <a:cs typeface="Tahoma" pitchFamily="34" charset="0"/>
              </a:rPr>
              <a:t>, </a:t>
            </a:r>
            <a:r>
              <a:rPr lang="en-US" sz="2200" dirty="0" err="1">
                <a:latin typeface="Tahoma" pitchFamily="34" charset="0"/>
                <a:cs typeface="Tahoma" pitchFamily="34" charset="0"/>
              </a:rPr>
              <a:t>có</a:t>
            </a:r>
            <a:r>
              <a:rPr lang="en-US" sz="2200" dirty="0">
                <a:latin typeface="Tahoma" pitchFamily="34" charset="0"/>
                <a:cs typeface="Tahoma" pitchFamily="34" charset="0"/>
              </a:rPr>
              <a:t> </a:t>
            </a:r>
            <a:r>
              <a:rPr lang="en-US" sz="2200" dirty="0" err="1">
                <a:latin typeface="Tahoma" pitchFamily="34" charset="0"/>
                <a:cs typeface="Tahoma" pitchFamily="34" charset="0"/>
              </a:rPr>
              <a:t>diện</a:t>
            </a:r>
            <a:r>
              <a:rPr lang="en-US" sz="2200" dirty="0">
                <a:latin typeface="Tahoma" pitchFamily="34" charset="0"/>
                <a:cs typeface="Tahoma" pitchFamily="34" charset="0"/>
              </a:rPr>
              <a:t> </a:t>
            </a:r>
            <a:r>
              <a:rPr lang="en-US" sz="2200" dirty="0" err="1">
                <a:latin typeface="Tahoma" pitchFamily="34" charset="0"/>
                <a:cs typeface="Tahoma" pitchFamily="34" charset="0"/>
              </a:rPr>
              <a:t>tích</a:t>
            </a:r>
            <a:r>
              <a:rPr lang="en-US" sz="2200" dirty="0">
                <a:latin typeface="Tahoma" pitchFamily="34" charset="0"/>
                <a:cs typeface="Tahoma" pitchFamily="34" charset="0"/>
              </a:rPr>
              <a:t> </a:t>
            </a:r>
            <a:r>
              <a:rPr lang="en-US" sz="2200" dirty="0" err="1">
                <a:latin typeface="Tahoma" pitchFamily="34" charset="0"/>
                <a:cs typeface="Tahoma" pitchFamily="34" charset="0"/>
              </a:rPr>
              <a:t>từ</a:t>
            </a:r>
            <a:r>
              <a:rPr lang="en-US" sz="2200" dirty="0">
                <a:latin typeface="Tahoma" pitchFamily="34" charset="0"/>
                <a:cs typeface="Tahoma" pitchFamily="34" charset="0"/>
              </a:rPr>
              <a:t> 0,25 ÷ 1m</a:t>
            </a:r>
            <a:r>
              <a:rPr lang="en-US" sz="2200" baseline="30000" dirty="0">
                <a:latin typeface="Tahoma" pitchFamily="34" charset="0"/>
                <a:cs typeface="Tahoma" pitchFamily="34" charset="0"/>
              </a:rPr>
              <a:t>2</a:t>
            </a:r>
            <a:r>
              <a:rPr lang="en-US" sz="2200" dirty="0">
                <a:latin typeface="Tahoma" pitchFamily="34" charset="0"/>
                <a:cs typeface="Tahoma" pitchFamily="34" charset="0"/>
              </a:rPr>
              <a:t>, </a:t>
            </a:r>
            <a:r>
              <a:rPr lang="en-US" sz="2200" dirty="0" err="1">
                <a:latin typeface="Tahoma" pitchFamily="34" charset="0"/>
                <a:cs typeface="Tahoma" pitchFamily="34" charset="0"/>
              </a:rPr>
              <a:t>bên</a:t>
            </a:r>
            <a:r>
              <a:rPr lang="en-US" sz="2200" dirty="0">
                <a:latin typeface="Tahoma" pitchFamily="34" charset="0"/>
                <a:cs typeface="Tahoma" pitchFamily="34" charset="0"/>
              </a:rPr>
              <a:t> </a:t>
            </a:r>
            <a:r>
              <a:rPr lang="en-US" sz="2200" dirty="0" err="1">
                <a:latin typeface="Tahoma" pitchFamily="34" charset="0"/>
                <a:cs typeface="Tahoma" pitchFamily="34" charset="0"/>
              </a:rPr>
              <a:t>mép</a:t>
            </a:r>
            <a:r>
              <a:rPr lang="en-US" sz="2200" dirty="0">
                <a:latin typeface="Tahoma" pitchFamily="34" charset="0"/>
                <a:cs typeface="Tahoma" pitchFamily="34" charset="0"/>
              </a:rPr>
              <a:t> </a:t>
            </a:r>
            <a:r>
              <a:rPr lang="en-US" sz="2200" dirty="0" err="1">
                <a:latin typeface="Tahoma" pitchFamily="34" charset="0"/>
                <a:cs typeface="Tahoma" pitchFamily="34" charset="0"/>
              </a:rPr>
              <a:t>có</a:t>
            </a:r>
            <a:r>
              <a:rPr lang="en-US" sz="2200" dirty="0">
                <a:latin typeface="Tahoma" pitchFamily="34" charset="0"/>
                <a:cs typeface="Tahoma" pitchFamily="34" charset="0"/>
              </a:rPr>
              <a:t> </a:t>
            </a:r>
            <a:r>
              <a:rPr lang="en-US" sz="2200" dirty="0" err="1">
                <a:latin typeface="Tahoma" pitchFamily="34" charset="0"/>
                <a:cs typeface="Tahoma" pitchFamily="34" charset="0"/>
              </a:rPr>
              <a:t>hàn</a:t>
            </a:r>
            <a:r>
              <a:rPr lang="en-US" sz="2200" dirty="0">
                <a:latin typeface="Tahoma" pitchFamily="34" charset="0"/>
                <a:cs typeface="Tahoma" pitchFamily="34" charset="0"/>
              </a:rPr>
              <a:t> </a:t>
            </a:r>
            <a:r>
              <a:rPr lang="en-US" sz="2200" dirty="0" err="1">
                <a:latin typeface="Tahoma" pitchFamily="34" charset="0"/>
                <a:cs typeface="Tahoma" pitchFamily="34" charset="0"/>
              </a:rPr>
              <a:t>gờ</a:t>
            </a:r>
            <a:r>
              <a:rPr lang="en-US" sz="2200" dirty="0">
                <a:latin typeface="Tahoma" pitchFamily="34" charset="0"/>
                <a:cs typeface="Tahoma" pitchFamily="34" charset="0"/>
              </a:rPr>
              <a:t> </a:t>
            </a:r>
            <a:r>
              <a:rPr lang="en-US" sz="2200" dirty="0" err="1">
                <a:latin typeface="Tahoma" pitchFamily="34" charset="0"/>
                <a:cs typeface="Tahoma" pitchFamily="34" charset="0"/>
              </a:rPr>
              <a:t>nghiêng</a:t>
            </a:r>
            <a:r>
              <a:rPr lang="en-US" sz="2200" dirty="0">
                <a:latin typeface="Tahoma" pitchFamily="34" charset="0"/>
                <a:cs typeface="Tahoma" pitchFamily="34" charset="0"/>
              </a:rPr>
              <a:t> </a:t>
            </a:r>
            <a:r>
              <a:rPr lang="en-US" sz="2200" dirty="0" err="1">
                <a:latin typeface="Tahoma" pitchFamily="34" charset="0"/>
                <a:cs typeface="Tahoma" pitchFamily="34" charset="0"/>
              </a:rPr>
              <a:t>hoặc</a:t>
            </a:r>
            <a:r>
              <a:rPr lang="en-US" sz="2200" dirty="0">
                <a:latin typeface="Tahoma" pitchFamily="34" charset="0"/>
                <a:cs typeface="Tahoma" pitchFamily="34" charset="0"/>
              </a:rPr>
              <a:t> </a:t>
            </a:r>
            <a:r>
              <a:rPr lang="en-US" sz="2200" dirty="0" err="1">
                <a:latin typeface="Tahoma" pitchFamily="34" charset="0"/>
                <a:cs typeface="Tahoma" pitchFamily="34" charset="0"/>
              </a:rPr>
              <a:t>uốn</a:t>
            </a:r>
            <a:r>
              <a:rPr lang="en-US" sz="2200" dirty="0">
                <a:latin typeface="Tahoma" pitchFamily="34" charset="0"/>
                <a:cs typeface="Tahoma" pitchFamily="34" charset="0"/>
              </a:rPr>
              <a:t> </a:t>
            </a:r>
            <a:r>
              <a:rPr lang="en-US" sz="2200" dirty="0" err="1">
                <a:latin typeface="Tahoma" pitchFamily="34" charset="0"/>
                <a:cs typeface="Tahoma" pitchFamily="34" charset="0"/>
              </a:rPr>
              <a:t>cong</a:t>
            </a:r>
            <a:r>
              <a:rPr lang="en-US" sz="2200" dirty="0">
                <a:latin typeface="Tahoma" pitchFamily="34" charset="0"/>
                <a:cs typeface="Tahoma" pitchFamily="34" charset="0"/>
              </a:rPr>
              <a:t> </a:t>
            </a:r>
            <a:r>
              <a:rPr lang="en-US" sz="2200" dirty="0" err="1">
                <a:latin typeface="Tahoma" pitchFamily="34" charset="0"/>
                <a:cs typeface="Tahoma" pitchFamily="34" charset="0"/>
              </a:rPr>
              <a:t>lên</a:t>
            </a:r>
            <a:r>
              <a:rPr lang="en-US" sz="2200" dirty="0">
                <a:latin typeface="Tahoma" pitchFamily="34" charset="0"/>
                <a:cs typeface="Tahoma" pitchFamily="34" charset="0"/>
              </a:rPr>
              <a:t>, </a:t>
            </a:r>
            <a:r>
              <a:rPr lang="en-US" sz="2200" dirty="0" err="1">
                <a:latin typeface="Tahoma" pitchFamily="34" charset="0"/>
                <a:cs typeface="Tahoma" pitchFamily="34" charset="0"/>
              </a:rPr>
              <a:t>giữa</a:t>
            </a:r>
            <a:r>
              <a:rPr lang="en-US" sz="2200" dirty="0">
                <a:latin typeface="Tahoma" pitchFamily="34" charset="0"/>
                <a:cs typeface="Tahoma" pitchFamily="34" charset="0"/>
              </a:rPr>
              <a:t> </a:t>
            </a:r>
            <a:r>
              <a:rPr lang="en-US" sz="2200" dirty="0" err="1">
                <a:latin typeface="Tahoma" pitchFamily="34" charset="0"/>
                <a:cs typeface="Tahoma" pitchFamily="34" charset="0"/>
              </a:rPr>
              <a:t>mặt</a:t>
            </a:r>
            <a:r>
              <a:rPr lang="en-US" sz="2200" dirty="0">
                <a:latin typeface="Tahoma" pitchFamily="34" charset="0"/>
                <a:cs typeface="Tahoma" pitchFamily="34" charset="0"/>
              </a:rPr>
              <a:t> </a:t>
            </a:r>
            <a:r>
              <a:rPr lang="en-US" sz="2200" dirty="0" err="1">
                <a:latin typeface="Tahoma" pitchFamily="34" charset="0"/>
                <a:cs typeface="Tahoma" pitchFamily="34" charset="0"/>
              </a:rPr>
              <a:t>bàn</a:t>
            </a:r>
            <a:r>
              <a:rPr lang="en-US" sz="2200" dirty="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phía</a:t>
            </a:r>
            <a:r>
              <a:rPr lang="en-US" sz="2200" dirty="0">
                <a:latin typeface="Tahoma" pitchFamily="34" charset="0"/>
                <a:cs typeface="Tahoma" pitchFamily="34" charset="0"/>
              </a:rPr>
              <a:t> </a:t>
            </a:r>
            <a:r>
              <a:rPr lang="en-US" sz="2200" dirty="0" err="1">
                <a:latin typeface="Tahoma" pitchFamily="34" charset="0"/>
                <a:cs typeface="Tahoma" pitchFamily="34" charset="0"/>
              </a:rPr>
              <a:t>trên</a:t>
            </a:r>
            <a:r>
              <a:rPr lang="en-US" sz="2200" dirty="0">
                <a:latin typeface="Tahoma" pitchFamily="34" charset="0"/>
                <a:cs typeface="Tahoma" pitchFamily="34" charset="0"/>
              </a:rPr>
              <a:t> </a:t>
            </a:r>
            <a:r>
              <a:rPr lang="en-US" sz="2200" dirty="0" err="1">
                <a:latin typeface="Tahoma" pitchFamily="34" charset="0"/>
                <a:cs typeface="Tahoma" pitchFamily="34" charset="0"/>
              </a:rPr>
              <a:t>có</a:t>
            </a:r>
            <a:r>
              <a:rPr lang="en-US" sz="2200" dirty="0">
                <a:latin typeface="Tahoma" pitchFamily="34" charset="0"/>
                <a:cs typeface="Tahoma" pitchFamily="34" charset="0"/>
              </a:rPr>
              <a:t> </a:t>
            </a:r>
            <a:r>
              <a:rPr lang="en-US" sz="2200" dirty="0" err="1">
                <a:latin typeface="Tahoma" pitchFamily="34" charset="0"/>
                <a:cs typeface="Tahoma" pitchFamily="34" charset="0"/>
              </a:rPr>
              <a:t>đặt</a:t>
            </a:r>
            <a:r>
              <a:rPr lang="en-US" sz="2200" dirty="0">
                <a:latin typeface="Tahoma" pitchFamily="34" charset="0"/>
                <a:cs typeface="Tahoma" pitchFamily="34" charset="0"/>
              </a:rPr>
              <a:t> </a:t>
            </a:r>
            <a:r>
              <a:rPr lang="en-US" sz="2200" dirty="0" err="1">
                <a:latin typeface="Tahoma" pitchFamily="34" charset="0"/>
                <a:cs typeface="Tahoma" pitchFamily="34" charset="0"/>
              </a:rPr>
              <a:t>bộ</a:t>
            </a:r>
            <a:r>
              <a:rPr lang="en-US" sz="2200" dirty="0">
                <a:latin typeface="Tahoma" pitchFamily="34" charset="0"/>
                <a:cs typeface="Tahoma" pitchFamily="34" charset="0"/>
              </a:rPr>
              <a:t> </a:t>
            </a:r>
            <a:r>
              <a:rPr lang="en-US" sz="2200" dirty="0" err="1">
                <a:latin typeface="Tahoma" pitchFamily="34" charset="0"/>
                <a:cs typeface="Tahoma" pitchFamily="34" charset="0"/>
              </a:rPr>
              <a:t>phận</a:t>
            </a:r>
            <a:r>
              <a:rPr lang="en-US" sz="2200" dirty="0">
                <a:latin typeface="Tahoma" pitchFamily="34" charset="0"/>
                <a:cs typeface="Tahoma" pitchFamily="34" charset="0"/>
              </a:rPr>
              <a:t> </a:t>
            </a:r>
            <a:r>
              <a:rPr lang="en-US" sz="2200" dirty="0" err="1">
                <a:latin typeface="Tahoma" pitchFamily="34" charset="0"/>
                <a:cs typeface="Tahoma" pitchFamily="34" charset="0"/>
              </a:rPr>
              <a:t>gây</a:t>
            </a:r>
            <a:r>
              <a:rPr lang="en-US" sz="2200" dirty="0">
                <a:latin typeface="Tahoma" pitchFamily="34" charset="0"/>
                <a:cs typeface="Tahoma" pitchFamily="34" charset="0"/>
              </a:rPr>
              <a:t> </a:t>
            </a:r>
            <a:r>
              <a:rPr lang="en-US" sz="2200" dirty="0" err="1">
                <a:latin typeface="Tahoma" pitchFamily="34" charset="0"/>
                <a:cs typeface="Tahoma" pitchFamily="34" charset="0"/>
              </a:rPr>
              <a:t>chấn</a:t>
            </a:r>
            <a:r>
              <a:rPr lang="en-US" sz="2200" dirty="0" smtClean="0">
                <a:latin typeface="Tahoma" pitchFamily="34" charset="0"/>
                <a:cs typeface="Tahoma" pitchFamily="34" charset="0"/>
              </a:rPr>
              <a:t>.</a:t>
            </a:r>
          </a:p>
          <a:p>
            <a:pPr algn="just"/>
            <a:endParaRPr lang="en-US" sz="2200" dirty="0">
              <a:latin typeface="Tahoma" pitchFamily="34" charset="0"/>
              <a:cs typeface="Tahoma" pitchFamily="34" charset="0"/>
            </a:endParaRPr>
          </a:p>
          <a:p>
            <a:pPr algn="just"/>
            <a:endParaRPr lang="en-US" sz="2200" dirty="0" smtClean="0">
              <a:latin typeface="Tahoma" pitchFamily="34" charset="0"/>
              <a:cs typeface="Tahoma" pitchFamily="34" charset="0"/>
            </a:endParaRPr>
          </a:p>
          <a:p>
            <a:pPr algn="just"/>
            <a:endParaRPr lang="en-US" sz="2200" dirty="0">
              <a:latin typeface="Tahoma" pitchFamily="34" charset="0"/>
              <a:cs typeface="Tahoma" pitchFamily="34" charset="0"/>
            </a:endParaRPr>
          </a:p>
          <a:p>
            <a:pPr algn="just"/>
            <a:endParaRPr lang="en-US" sz="2200" dirty="0" smtClean="0">
              <a:latin typeface="Tahoma" pitchFamily="34" charset="0"/>
              <a:cs typeface="Tahoma" pitchFamily="34" charset="0"/>
            </a:endParaRPr>
          </a:p>
          <a:p>
            <a:pPr algn="just"/>
            <a:endParaRPr lang="en-US" sz="2200" dirty="0" smtClean="0">
              <a:latin typeface="Tahoma" pitchFamily="34" charset="0"/>
              <a:cs typeface="Tahoma" pitchFamily="34" charset="0"/>
            </a:endParaRPr>
          </a:p>
          <a:p>
            <a:pPr algn="just"/>
            <a:endParaRPr lang="en-US" sz="2200" dirty="0" smtClean="0">
              <a:latin typeface="Tahoma" pitchFamily="34" charset="0"/>
              <a:cs typeface="Tahoma" pitchFamily="34" charset="0"/>
            </a:endParaRPr>
          </a:p>
          <a:p>
            <a:pPr algn="just"/>
            <a:endParaRPr lang="en-US" sz="2200" dirty="0">
              <a:latin typeface="Tahoma" pitchFamily="34" charset="0"/>
              <a:cs typeface="Tahoma" pitchFamily="34" charset="0"/>
            </a:endParaRPr>
          </a:p>
          <a:p>
            <a:pPr marL="342900" indent="-342900" algn="just">
              <a:buFontTx/>
              <a:buChar char="-"/>
            </a:pPr>
            <a:r>
              <a:rPr lang="en-US" sz="2200" b="1" dirty="0" err="1" smtClean="0">
                <a:latin typeface="Tahoma" pitchFamily="34" charset="0"/>
                <a:cs typeface="Tahoma" pitchFamily="34" charset="0"/>
              </a:rPr>
              <a:t>Phạm</a:t>
            </a:r>
            <a:r>
              <a:rPr lang="en-US" sz="2200" b="1" dirty="0" smtClean="0">
                <a:latin typeface="Tahoma" pitchFamily="34" charset="0"/>
                <a:cs typeface="Tahoma" pitchFamily="34" charset="0"/>
              </a:rPr>
              <a:t> vi </a:t>
            </a:r>
            <a:r>
              <a:rPr lang="en-US" sz="2200" b="1" dirty="0" err="1" smtClean="0">
                <a:latin typeface="Tahoma" pitchFamily="34" charset="0"/>
                <a:cs typeface="Tahoma" pitchFamily="34" charset="0"/>
              </a:rPr>
              <a:t>sử</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dụng</a:t>
            </a:r>
            <a:r>
              <a:rPr lang="en-US" sz="2200" dirty="0" smtClean="0">
                <a:latin typeface="Tahoma" pitchFamily="34" charset="0"/>
                <a:cs typeface="Tahoma" pitchFamily="34" charset="0"/>
              </a:rPr>
              <a:t>:</a:t>
            </a:r>
            <a:endParaRPr lang="en-US" sz="2200" dirty="0">
              <a:latin typeface="Tahoma" pitchFamily="34" charset="0"/>
              <a:cs typeface="Tahoma" pitchFamily="34" charset="0"/>
            </a:endParaRPr>
          </a:p>
          <a:p>
            <a:pPr algn="just"/>
            <a:r>
              <a:rPr lang="en-US" sz="2200" dirty="0" err="1" smtClean="0">
                <a:latin typeface="Tahoma" pitchFamily="34" charset="0"/>
                <a:cs typeface="Tahoma" pitchFamily="34" charset="0"/>
              </a:rPr>
              <a:t>Đầm</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các</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khối</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bêtông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có</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diện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tích</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bề</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mặt</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rộng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như</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nền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sàn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với</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chiều</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sâu</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tác</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dụng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của</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lực</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đầm</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là</a:t>
            </a:r>
            <a:r>
              <a:rPr lang="en-US" sz="2200" dirty="0" smtClean="0">
                <a:latin typeface="Tahoma" pitchFamily="34" charset="0"/>
                <a:cs typeface="Tahoma" pitchFamily="34" charset="0"/>
              </a:rPr>
              <a:t> 0,4m.</a:t>
            </a:r>
          </a:p>
          <a:p>
            <a:pPr algn="just"/>
            <a:endParaRPr lang="en-US" sz="2200" dirty="0" smtClean="0">
              <a:latin typeface="Tahoma" pitchFamily="34" charset="0"/>
              <a:cs typeface="Tahoma" pitchFamily="34" charset="0"/>
            </a:endParaRPr>
          </a:p>
          <a:p>
            <a:pPr algn="just"/>
            <a:endParaRPr lang="en-US" sz="2200" dirty="0">
              <a:latin typeface="Tahoma" pitchFamily="34" charset="0"/>
              <a:cs typeface="Tahoma" pitchFamily="34" charset="0"/>
            </a:endParaRPr>
          </a:p>
          <a:p>
            <a:pPr algn="just"/>
            <a:endParaRPr lang="en-US" sz="2200" dirty="0" smtClean="0">
              <a:latin typeface="Tahoma" pitchFamily="34" charset="0"/>
              <a:cs typeface="Tahoma" pitchFamily="34" charset="0"/>
            </a:endParaRPr>
          </a:p>
          <a:p>
            <a:pPr algn="just"/>
            <a:endParaRPr lang="en-US" sz="2200" dirty="0">
              <a:latin typeface="Tahoma" pitchFamily="34" charset="0"/>
              <a:cs typeface="Tahoma" pitchFamily="34" charset="0"/>
            </a:endParaRPr>
          </a:p>
          <a:p>
            <a:pPr algn="just"/>
            <a:endParaRPr lang="en-US" sz="2200" dirty="0" smtClean="0">
              <a:latin typeface="Tahoma" pitchFamily="34" charset="0"/>
              <a:cs typeface="Tahoma" pitchFamily="34" charset="0"/>
            </a:endParaRPr>
          </a:p>
          <a:p>
            <a:pPr algn="just"/>
            <a:endParaRPr lang="en-US" sz="2200" dirty="0">
              <a:latin typeface="Tahoma" pitchFamily="34" charset="0"/>
              <a:cs typeface="Tahoma" pitchFamily="34" charset="0"/>
            </a:endParaRPr>
          </a:p>
          <a:p>
            <a:pPr algn="just"/>
            <a:endParaRPr lang="en-US" sz="2200" dirty="0" smtClean="0">
              <a:latin typeface="Tahoma" pitchFamily="34" charset="0"/>
              <a:cs typeface="Tahoma" pitchFamily="34" charset="0"/>
            </a:endParaRPr>
          </a:p>
          <a:p>
            <a:pPr algn="just"/>
            <a:endParaRPr lang="en-US" sz="2200" dirty="0">
              <a:latin typeface="Tahoma" pitchFamily="34" charset="0"/>
              <a:cs typeface="Tahoma" pitchFamily="34" charset="0"/>
            </a:endParaRPr>
          </a:p>
        </p:txBody>
      </p:sp>
      <p:pic>
        <p:nvPicPr>
          <p:cNvPr id="1026" name="Picture 2" descr="D:\MYWORK\HSGD_VUVANNHAN\MAYXAYDUNG\may-dam-ban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2819400"/>
            <a:ext cx="3200400" cy="24003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MYWORK\HSGD_VUVANNHAN\MAYXAYDUNG\đầm-bà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0100" y="2971800"/>
            <a:ext cx="3378200" cy="2229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6257743"/>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1" end="11"/>
                                            </p:txEl>
                                          </p:spTgt>
                                        </p:tgtEl>
                                        <p:attrNameLst>
                                          <p:attrName>style.visibility</p:attrName>
                                        </p:attrNameLst>
                                      </p:cBhvr>
                                      <p:to>
                                        <p:strVal val="visible"/>
                                      </p:to>
                                    </p:set>
                                    <p:animEffect transition="in" filter="fade">
                                      <p:cBhvr>
                                        <p:cTn id="7" dur="500"/>
                                        <p:tgtEl>
                                          <p:spTgt spid="11">
                                            <p:txEl>
                                              <p:pRg st="11"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2" end="12"/>
                                            </p:txEl>
                                          </p:spTgt>
                                        </p:tgtEl>
                                        <p:attrNameLst>
                                          <p:attrName>style.visibility</p:attrName>
                                        </p:attrNameLst>
                                      </p:cBhvr>
                                      <p:to>
                                        <p:strVal val="visible"/>
                                      </p:to>
                                    </p:set>
                                    <p:animEffect transition="in" filter="fade">
                                      <p:cBhvr>
                                        <p:cTn id="12" dur="500"/>
                                        <p:tgtEl>
                                          <p:spTgt spid="11">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18</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1" y="762000"/>
            <a:ext cx="8534399" cy="2031325"/>
          </a:xfrm>
          <a:prstGeom prst="rect">
            <a:avLst/>
          </a:prstGeom>
        </p:spPr>
        <p:txBody>
          <a:bodyPr vert="horz" wrap="square" lIns="0" tIns="0" rIns="0" bIns="0" rtlCol="0">
            <a:spAutoFit/>
          </a:bodyPr>
          <a:lstStyle/>
          <a:p>
            <a:pPr algn="just"/>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Đầm</a:t>
            </a: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thước</a:t>
            </a:r>
            <a:endParaRPr lang="en-US" sz="2200" i="1" dirty="0" smtClean="0">
              <a:latin typeface="Tahoma" pitchFamily="34" charset="0"/>
              <a:cs typeface="Tahoma" pitchFamily="34" charset="0"/>
            </a:endParaRPr>
          </a:p>
          <a:p>
            <a:pPr marL="342900" indent="-342900" algn="just">
              <a:buFontTx/>
              <a:buChar char="-"/>
            </a:pPr>
            <a:r>
              <a:rPr lang="en-US" sz="2200" b="1" dirty="0" err="1" smtClean="0">
                <a:latin typeface="Tahoma" pitchFamily="34" charset="0"/>
                <a:cs typeface="Tahoma" pitchFamily="34" charset="0"/>
              </a:rPr>
              <a:t>Cấu</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tạo</a:t>
            </a:r>
            <a:r>
              <a:rPr lang="en-US" sz="2200" dirty="0" smtClean="0">
                <a:latin typeface="Tahoma" pitchFamily="34" charset="0"/>
                <a:cs typeface="Tahoma" pitchFamily="34" charset="0"/>
              </a:rPr>
              <a:t>: </a:t>
            </a:r>
          </a:p>
          <a:p>
            <a:pPr algn="just"/>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Chính</a:t>
            </a:r>
            <a:r>
              <a:rPr lang="en-US" sz="2200" dirty="0" smtClean="0">
                <a:latin typeface="Tahoma" pitchFamily="34" charset="0"/>
                <a:cs typeface="Tahoma" pitchFamily="34" charset="0"/>
              </a:rPr>
              <a:t> </a:t>
            </a:r>
            <a:r>
              <a:rPr lang="en-US" sz="2200" dirty="0" err="1">
                <a:latin typeface="Tahoma" pitchFamily="34" charset="0"/>
                <a:cs typeface="Tahoma" pitchFamily="34" charset="0"/>
              </a:rPr>
              <a:t>giữa</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a:t>
            </a:r>
            <a:r>
              <a:rPr lang="en-US" sz="2200" dirty="0" err="1">
                <a:latin typeface="Tahoma" pitchFamily="34" charset="0"/>
                <a:cs typeface="Tahoma" pitchFamily="34" charset="0"/>
              </a:rPr>
              <a:t>bộ</a:t>
            </a:r>
            <a:r>
              <a:rPr lang="en-US" sz="2200" dirty="0">
                <a:latin typeface="Tahoma" pitchFamily="34" charset="0"/>
                <a:cs typeface="Tahoma" pitchFamily="34" charset="0"/>
              </a:rPr>
              <a:t> </a:t>
            </a:r>
            <a:r>
              <a:rPr lang="en-US" sz="2200" dirty="0" err="1">
                <a:latin typeface="Tahoma" pitchFamily="34" charset="0"/>
                <a:cs typeface="Tahoma" pitchFamily="34" charset="0"/>
              </a:rPr>
              <a:t>phận</a:t>
            </a:r>
            <a:r>
              <a:rPr lang="en-US" sz="2200" dirty="0">
                <a:latin typeface="Tahoma" pitchFamily="34" charset="0"/>
                <a:cs typeface="Tahoma" pitchFamily="34" charset="0"/>
              </a:rPr>
              <a:t> </a:t>
            </a:r>
            <a:r>
              <a:rPr lang="en-US" sz="2200" dirty="0" err="1">
                <a:latin typeface="Tahoma" pitchFamily="34" charset="0"/>
                <a:cs typeface="Tahoma" pitchFamily="34" charset="0"/>
              </a:rPr>
              <a:t>gây</a:t>
            </a:r>
            <a:r>
              <a:rPr lang="en-US" sz="2200" dirty="0">
                <a:latin typeface="Tahoma" pitchFamily="34" charset="0"/>
                <a:cs typeface="Tahoma" pitchFamily="34" charset="0"/>
              </a:rPr>
              <a:t> </a:t>
            </a:r>
            <a:r>
              <a:rPr lang="en-US" sz="2200" dirty="0" err="1">
                <a:latin typeface="Tahoma" pitchFamily="34" charset="0"/>
                <a:cs typeface="Tahoma" pitchFamily="34" charset="0"/>
              </a:rPr>
              <a:t>chấn</a:t>
            </a:r>
            <a:r>
              <a:rPr lang="en-US" sz="2200" dirty="0">
                <a:latin typeface="Tahoma" pitchFamily="34" charset="0"/>
                <a:cs typeface="Tahoma" pitchFamily="34" charset="0"/>
              </a:rPr>
              <a:t> </a:t>
            </a:r>
            <a:r>
              <a:rPr lang="en-US" sz="2200" dirty="0" err="1">
                <a:latin typeface="Tahoma" pitchFamily="34" charset="0"/>
                <a:cs typeface="Tahoma" pitchFamily="34" charset="0"/>
              </a:rPr>
              <a:t>có</a:t>
            </a:r>
            <a:r>
              <a:rPr lang="en-US" sz="2200" dirty="0">
                <a:latin typeface="Tahoma" pitchFamily="34" charset="0"/>
                <a:cs typeface="Tahoma" pitchFamily="34" charset="0"/>
              </a:rPr>
              <a:t> </a:t>
            </a:r>
            <a:r>
              <a:rPr lang="en-US" sz="2200" dirty="0" err="1">
                <a:latin typeface="Tahoma" pitchFamily="34" charset="0"/>
                <a:cs typeface="Tahoma" pitchFamily="34" charset="0"/>
              </a:rPr>
              <a:t>cấu</a:t>
            </a:r>
            <a:r>
              <a:rPr lang="en-US" sz="2200" dirty="0">
                <a:latin typeface="Tahoma" pitchFamily="34" charset="0"/>
                <a:cs typeface="Tahoma" pitchFamily="34" charset="0"/>
              </a:rPr>
              <a:t> </a:t>
            </a:r>
            <a:r>
              <a:rPr lang="en-US" sz="2200" dirty="0" err="1">
                <a:latin typeface="Tahoma" pitchFamily="34" charset="0"/>
                <a:cs typeface="Tahoma" pitchFamily="34" charset="0"/>
              </a:rPr>
              <a:t>tạo</a:t>
            </a:r>
            <a:r>
              <a:rPr lang="en-US" sz="2200" dirty="0">
                <a:latin typeface="Tahoma" pitchFamily="34" charset="0"/>
                <a:cs typeface="Tahoma" pitchFamily="34" charset="0"/>
              </a:rPr>
              <a:t> </a:t>
            </a:r>
            <a:r>
              <a:rPr lang="en-US" sz="2200" dirty="0" err="1">
                <a:latin typeface="Tahoma" pitchFamily="34" charset="0"/>
                <a:cs typeface="Tahoma" pitchFamily="34" charset="0"/>
              </a:rPr>
              <a:t>như</a:t>
            </a:r>
            <a:r>
              <a:rPr lang="en-US" sz="2200" dirty="0">
                <a:latin typeface="Tahoma" pitchFamily="34" charset="0"/>
                <a:cs typeface="Tahoma" pitchFamily="34" charset="0"/>
              </a:rPr>
              <a:t> ở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bàn</a:t>
            </a:r>
            <a:r>
              <a:rPr lang="en-US" sz="2200" dirty="0">
                <a:latin typeface="Tahoma" pitchFamily="34" charset="0"/>
                <a:cs typeface="Tahoma" pitchFamily="34" charset="0"/>
              </a:rPr>
              <a:t> </a:t>
            </a:r>
            <a:r>
              <a:rPr lang="en-US" sz="2200" dirty="0" err="1">
                <a:latin typeface="Tahoma" pitchFamily="34" charset="0"/>
                <a:cs typeface="Tahoma" pitchFamily="34" charset="0"/>
              </a:rPr>
              <a:t>nhưng</a:t>
            </a:r>
            <a:r>
              <a:rPr lang="en-US" sz="2200" dirty="0">
                <a:latin typeface="Tahoma" pitchFamily="34" charset="0"/>
                <a:cs typeface="Tahoma" pitchFamily="34" charset="0"/>
              </a:rPr>
              <a:t> </a:t>
            </a:r>
            <a:r>
              <a:rPr lang="en-US" sz="2200" dirty="0" err="1">
                <a:latin typeface="Tahoma" pitchFamily="34" charset="0"/>
                <a:cs typeface="Tahoma" pitchFamily="34" charset="0"/>
              </a:rPr>
              <a:t>công</a:t>
            </a:r>
            <a:r>
              <a:rPr lang="en-US" sz="2200" dirty="0">
                <a:latin typeface="Tahoma" pitchFamily="34" charset="0"/>
                <a:cs typeface="Tahoma" pitchFamily="34" charset="0"/>
              </a:rPr>
              <a:t> </a:t>
            </a:r>
            <a:r>
              <a:rPr lang="en-US" sz="2200" dirty="0" err="1">
                <a:latin typeface="Tahoma" pitchFamily="34" charset="0"/>
                <a:cs typeface="Tahoma" pitchFamily="34" charset="0"/>
              </a:rPr>
              <a:t>suất</a:t>
            </a:r>
            <a:r>
              <a:rPr lang="en-US" sz="2200" dirty="0">
                <a:latin typeface="Tahoma" pitchFamily="34" charset="0"/>
                <a:cs typeface="Tahoma" pitchFamily="34" charset="0"/>
              </a:rPr>
              <a:t> </a:t>
            </a:r>
            <a:r>
              <a:rPr lang="en-US" sz="2200" dirty="0" err="1">
                <a:latin typeface="Tahoma" pitchFamily="34" charset="0"/>
                <a:cs typeface="Tahoma" pitchFamily="34" charset="0"/>
              </a:rPr>
              <a:t>và</a:t>
            </a:r>
            <a:r>
              <a:rPr lang="en-US" sz="2200" dirty="0">
                <a:latin typeface="Tahoma" pitchFamily="34" charset="0"/>
                <a:cs typeface="Tahoma" pitchFamily="34" charset="0"/>
              </a:rPr>
              <a:t> </a:t>
            </a:r>
            <a:r>
              <a:rPr lang="en-US" sz="2200" dirty="0" err="1">
                <a:latin typeface="Tahoma" pitchFamily="34" charset="0"/>
                <a:cs typeface="Tahoma" pitchFamily="34" charset="0"/>
              </a:rPr>
              <a:t>kích</a:t>
            </a:r>
            <a:r>
              <a:rPr lang="en-US" sz="2200" dirty="0">
                <a:latin typeface="Tahoma" pitchFamily="34" charset="0"/>
                <a:cs typeface="Tahoma" pitchFamily="34" charset="0"/>
              </a:rPr>
              <a:t> </a:t>
            </a:r>
            <a:r>
              <a:rPr lang="en-US" sz="2200" dirty="0" err="1">
                <a:latin typeface="Tahoma" pitchFamily="34" charset="0"/>
                <a:cs typeface="Tahoma" pitchFamily="34" charset="0"/>
              </a:rPr>
              <a:t>thước</a:t>
            </a:r>
            <a:r>
              <a:rPr lang="en-US" sz="2200" dirty="0">
                <a:latin typeface="Tahoma" pitchFamily="34" charset="0"/>
                <a:cs typeface="Tahoma" pitchFamily="34" charset="0"/>
              </a:rPr>
              <a:t> </a:t>
            </a:r>
            <a:r>
              <a:rPr lang="en-US" sz="2200" dirty="0" err="1">
                <a:latin typeface="Tahoma" pitchFamily="34" charset="0"/>
                <a:cs typeface="Tahoma" pitchFamily="34" charset="0"/>
              </a:rPr>
              <a:t>nhỏ</a:t>
            </a:r>
            <a:r>
              <a:rPr lang="en-US" sz="2200" dirty="0">
                <a:latin typeface="Tahoma" pitchFamily="34" charset="0"/>
                <a:cs typeface="Tahoma" pitchFamily="34" charset="0"/>
              </a:rPr>
              <a:t> </a:t>
            </a:r>
            <a:r>
              <a:rPr lang="en-US" sz="2200" dirty="0" err="1">
                <a:latin typeface="Tahoma" pitchFamily="34" charset="0"/>
                <a:cs typeface="Tahoma" pitchFamily="34" charset="0"/>
              </a:rPr>
              <a:t>hơn</a:t>
            </a:r>
            <a:r>
              <a:rPr lang="en-US" sz="2200" dirty="0">
                <a:latin typeface="Tahoma" pitchFamily="34" charset="0"/>
                <a:cs typeface="Tahoma" pitchFamily="34" charset="0"/>
              </a:rPr>
              <a:t>. Ở 2 </a:t>
            </a:r>
            <a:r>
              <a:rPr lang="en-US" sz="2200" dirty="0" err="1">
                <a:latin typeface="Tahoma" pitchFamily="34" charset="0"/>
                <a:cs typeface="Tahoma" pitchFamily="34" charset="0"/>
              </a:rPr>
              <a:t>đầu</a:t>
            </a:r>
            <a:r>
              <a:rPr lang="en-US" sz="2200" dirty="0">
                <a:latin typeface="Tahoma" pitchFamily="34" charset="0"/>
                <a:cs typeface="Tahoma" pitchFamily="34" charset="0"/>
              </a:rPr>
              <a:t> </a:t>
            </a:r>
            <a:r>
              <a:rPr lang="en-US" sz="2200" dirty="0" err="1">
                <a:latin typeface="Tahoma" pitchFamily="34" charset="0"/>
                <a:cs typeface="Tahoma" pitchFamily="34" charset="0"/>
              </a:rPr>
              <a:t>thước</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2 </a:t>
            </a:r>
            <a:r>
              <a:rPr lang="en-US" sz="2200" dirty="0" err="1">
                <a:latin typeface="Tahoma" pitchFamily="34" charset="0"/>
                <a:cs typeface="Tahoma" pitchFamily="34" charset="0"/>
              </a:rPr>
              <a:t>gối</a:t>
            </a:r>
            <a:r>
              <a:rPr lang="en-US" sz="2200" dirty="0">
                <a:latin typeface="Tahoma" pitchFamily="34" charset="0"/>
                <a:cs typeface="Tahoma" pitchFamily="34" charset="0"/>
              </a:rPr>
              <a:t> </a:t>
            </a:r>
            <a:r>
              <a:rPr lang="en-US" sz="2200" dirty="0" err="1">
                <a:latin typeface="Tahoma" pitchFamily="34" charset="0"/>
                <a:cs typeface="Tahoma" pitchFamily="34" charset="0"/>
              </a:rPr>
              <a:t>sắt</a:t>
            </a:r>
            <a:r>
              <a:rPr lang="en-US" sz="2200" dirty="0">
                <a:latin typeface="Tahoma" pitchFamily="34" charset="0"/>
                <a:cs typeface="Tahoma" pitchFamily="34" charset="0"/>
              </a:rPr>
              <a:t> </a:t>
            </a:r>
            <a:r>
              <a:rPr lang="en-US" sz="2200" dirty="0" err="1">
                <a:latin typeface="Tahoma" pitchFamily="34" charset="0"/>
                <a:cs typeface="Tahoma" pitchFamily="34" charset="0"/>
              </a:rPr>
              <a:t>tỳ</a:t>
            </a:r>
            <a:r>
              <a:rPr lang="en-US" sz="2200" dirty="0">
                <a:latin typeface="Tahoma" pitchFamily="34" charset="0"/>
                <a:cs typeface="Tahoma" pitchFamily="34" charset="0"/>
              </a:rPr>
              <a:t> </a:t>
            </a:r>
            <a:r>
              <a:rPr lang="en-US" sz="2200" dirty="0" err="1">
                <a:latin typeface="Tahoma" pitchFamily="34" charset="0"/>
                <a:cs typeface="Tahoma" pitchFamily="34" charset="0"/>
              </a:rPr>
              <a:t>lên</a:t>
            </a:r>
            <a:r>
              <a:rPr lang="en-US" sz="2200" dirty="0">
                <a:latin typeface="Tahoma" pitchFamily="34" charset="0"/>
                <a:cs typeface="Tahoma" pitchFamily="34" charset="0"/>
              </a:rPr>
              <a:t> </a:t>
            </a:r>
            <a:r>
              <a:rPr lang="en-US" sz="2200" dirty="0" err="1">
                <a:latin typeface="Tahoma" pitchFamily="34" charset="0"/>
                <a:cs typeface="Tahoma" pitchFamily="34" charset="0"/>
              </a:rPr>
              <a:t>ván</a:t>
            </a:r>
            <a:r>
              <a:rPr lang="en-US" sz="2200" dirty="0">
                <a:latin typeface="Tahoma" pitchFamily="34" charset="0"/>
                <a:cs typeface="Tahoma" pitchFamily="34" charset="0"/>
              </a:rPr>
              <a:t> </a:t>
            </a:r>
            <a:r>
              <a:rPr lang="en-US" sz="2200" dirty="0" err="1">
                <a:latin typeface="Tahoma" pitchFamily="34" charset="0"/>
                <a:cs typeface="Tahoma" pitchFamily="34" charset="0"/>
              </a:rPr>
              <a:t>trượt</a:t>
            </a:r>
            <a:r>
              <a:rPr lang="en-US" sz="2200" dirty="0">
                <a:latin typeface="Tahoma" pitchFamily="34" charset="0"/>
                <a:cs typeface="Tahoma" pitchFamily="34" charset="0"/>
              </a:rPr>
              <a:t>. </a:t>
            </a:r>
            <a:r>
              <a:rPr lang="en-US" sz="2200" dirty="0" err="1">
                <a:latin typeface="Tahoma" pitchFamily="34" charset="0"/>
                <a:cs typeface="Tahoma" pitchFamily="34" charset="0"/>
              </a:rPr>
              <a:t>Khi</a:t>
            </a:r>
            <a:r>
              <a:rPr lang="en-US" sz="2200" dirty="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thì</a:t>
            </a:r>
            <a:r>
              <a:rPr lang="en-US" sz="2200" dirty="0">
                <a:latin typeface="Tahoma" pitchFamily="34" charset="0"/>
                <a:cs typeface="Tahoma" pitchFamily="34" charset="0"/>
              </a:rPr>
              <a:t> </a:t>
            </a:r>
            <a:r>
              <a:rPr lang="en-US" sz="2200" dirty="0" err="1">
                <a:latin typeface="Tahoma" pitchFamily="34" charset="0"/>
                <a:cs typeface="Tahoma" pitchFamily="34" charset="0"/>
              </a:rPr>
              <a:t>cho</a:t>
            </a:r>
            <a:r>
              <a:rPr lang="en-US" sz="2200" dirty="0">
                <a:latin typeface="Tahoma" pitchFamily="34" charset="0"/>
                <a:cs typeface="Tahoma" pitchFamily="34" charset="0"/>
              </a:rPr>
              <a:t> </a:t>
            </a:r>
            <a:r>
              <a:rPr lang="en-US" sz="2200" dirty="0" err="1">
                <a:latin typeface="Tahoma" pitchFamily="34" charset="0"/>
                <a:cs typeface="Tahoma" pitchFamily="34" charset="0"/>
              </a:rPr>
              <a:t>động</a:t>
            </a:r>
            <a:r>
              <a:rPr lang="en-US" sz="2200" dirty="0">
                <a:latin typeface="Tahoma" pitchFamily="34" charset="0"/>
                <a:cs typeface="Tahoma" pitchFamily="34" charset="0"/>
              </a:rPr>
              <a:t> </a:t>
            </a:r>
            <a:r>
              <a:rPr lang="en-US" sz="2200" dirty="0" err="1">
                <a:latin typeface="Tahoma" pitchFamily="34" charset="0"/>
                <a:cs typeface="Tahoma" pitchFamily="34" charset="0"/>
              </a:rPr>
              <a:t>cơ</a:t>
            </a:r>
            <a:r>
              <a:rPr lang="en-US" sz="2200" dirty="0">
                <a:latin typeface="Tahoma" pitchFamily="34" charset="0"/>
                <a:cs typeface="Tahoma" pitchFamily="34" charset="0"/>
              </a:rPr>
              <a:t> </a:t>
            </a:r>
            <a:r>
              <a:rPr lang="en-US" sz="2200" dirty="0" err="1">
                <a:latin typeface="Tahoma" pitchFamily="34" charset="0"/>
                <a:cs typeface="Tahoma" pitchFamily="34" charset="0"/>
              </a:rPr>
              <a:t>hoạt</a:t>
            </a:r>
            <a:r>
              <a:rPr lang="en-US" sz="2200" dirty="0">
                <a:latin typeface="Tahoma" pitchFamily="34" charset="0"/>
                <a:cs typeface="Tahoma" pitchFamily="34" charset="0"/>
              </a:rPr>
              <a:t> </a:t>
            </a:r>
            <a:r>
              <a:rPr lang="en-US" sz="2200" dirty="0" err="1">
                <a:latin typeface="Tahoma" pitchFamily="34" charset="0"/>
                <a:cs typeface="Tahoma" pitchFamily="34" charset="0"/>
              </a:rPr>
              <a:t>động</a:t>
            </a:r>
            <a:r>
              <a:rPr lang="en-US" sz="2200" dirty="0">
                <a:latin typeface="Tahoma" pitchFamily="34" charset="0"/>
                <a:cs typeface="Tahoma" pitchFamily="34" charset="0"/>
              </a:rPr>
              <a:t>, </a:t>
            </a:r>
            <a:r>
              <a:rPr lang="en-US" sz="2200" dirty="0" err="1">
                <a:latin typeface="Tahoma" pitchFamily="34" charset="0"/>
                <a:cs typeface="Tahoma" pitchFamily="34" charset="0"/>
              </a:rPr>
              <a:t>làm</a:t>
            </a:r>
            <a:r>
              <a:rPr lang="en-US" sz="2200" dirty="0">
                <a:latin typeface="Tahoma" pitchFamily="34" charset="0"/>
                <a:cs typeface="Tahoma" pitchFamily="34" charset="0"/>
              </a:rPr>
              <a:t> quay </a:t>
            </a:r>
            <a:r>
              <a:rPr lang="en-US" sz="2200" dirty="0" err="1">
                <a:latin typeface="Tahoma" pitchFamily="34" charset="0"/>
                <a:cs typeface="Tahoma" pitchFamily="34" charset="0"/>
              </a:rPr>
              <a:t>khối</a:t>
            </a:r>
            <a:r>
              <a:rPr lang="en-US" sz="2200" dirty="0">
                <a:latin typeface="Tahoma" pitchFamily="34" charset="0"/>
                <a:cs typeface="Tahoma" pitchFamily="34" charset="0"/>
              </a:rPr>
              <a:t> </a:t>
            </a:r>
            <a:r>
              <a:rPr lang="en-US" sz="2200" dirty="0" err="1">
                <a:latin typeface="Tahoma" pitchFamily="34" charset="0"/>
                <a:cs typeface="Tahoma" pitchFamily="34" charset="0"/>
              </a:rPr>
              <a:t>lệch</a:t>
            </a:r>
            <a:r>
              <a:rPr lang="en-US" sz="2200" dirty="0">
                <a:latin typeface="Tahoma" pitchFamily="34" charset="0"/>
                <a:cs typeface="Tahoma" pitchFamily="34" charset="0"/>
              </a:rPr>
              <a:t> </a:t>
            </a:r>
            <a:r>
              <a:rPr lang="en-US" sz="2200" dirty="0" err="1">
                <a:latin typeface="Tahoma" pitchFamily="34" charset="0"/>
                <a:cs typeface="Tahoma" pitchFamily="34" charset="0"/>
              </a:rPr>
              <a:t>tâm</a:t>
            </a:r>
            <a:r>
              <a:rPr lang="en-US" sz="2200" dirty="0">
                <a:latin typeface="Tahoma" pitchFamily="34" charset="0"/>
                <a:cs typeface="Tahoma" pitchFamily="34" charset="0"/>
              </a:rPr>
              <a:t> </a:t>
            </a:r>
            <a:r>
              <a:rPr lang="en-US" sz="2200" dirty="0" err="1">
                <a:latin typeface="Tahoma" pitchFamily="34" charset="0"/>
                <a:cs typeface="Tahoma" pitchFamily="34" charset="0"/>
              </a:rPr>
              <a:t>trong</a:t>
            </a:r>
            <a:r>
              <a:rPr lang="en-US" sz="2200" dirty="0">
                <a:latin typeface="Tahoma" pitchFamily="34" charset="0"/>
                <a:cs typeface="Tahoma" pitchFamily="34" charset="0"/>
              </a:rPr>
              <a:t> </a:t>
            </a:r>
            <a:r>
              <a:rPr lang="en-US" sz="2200" dirty="0" err="1">
                <a:latin typeface="Tahoma" pitchFamily="34" charset="0"/>
                <a:cs typeface="Tahoma" pitchFamily="34" charset="0"/>
              </a:rPr>
              <a:t>bộ</a:t>
            </a:r>
            <a:r>
              <a:rPr lang="en-US" sz="2200" dirty="0">
                <a:latin typeface="Tahoma" pitchFamily="34" charset="0"/>
                <a:cs typeface="Tahoma" pitchFamily="34" charset="0"/>
              </a:rPr>
              <a:t> </a:t>
            </a:r>
            <a:r>
              <a:rPr lang="en-US" sz="2200" dirty="0" err="1">
                <a:latin typeface="Tahoma" pitchFamily="34" charset="0"/>
                <a:cs typeface="Tahoma" pitchFamily="34" charset="0"/>
              </a:rPr>
              <a:t>phân</a:t>
            </a:r>
            <a:r>
              <a:rPr lang="en-US" sz="2200" dirty="0">
                <a:latin typeface="Tahoma" pitchFamily="34" charset="0"/>
                <a:cs typeface="Tahoma" pitchFamily="34" charset="0"/>
              </a:rPr>
              <a:t> </a:t>
            </a:r>
            <a:r>
              <a:rPr lang="en-US" sz="2200" dirty="0" err="1">
                <a:latin typeface="Tahoma" pitchFamily="34" charset="0"/>
                <a:cs typeface="Tahoma" pitchFamily="34" charset="0"/>
              </a:rPr>
              <a:t>gây</a:t>
            </a:r>
            <a:r>
              <a:rPr lang="en-US" sz="2200" dirty="0">
                <a:latin typeface="Tahoma" pitchFamily="34" charset="0"/>
                <a:cs typeface="Tahoma" pitchFamily="34" charset="0"/>
              </a:rPr>
              <a:t> </a:t>
            </a:r>
            <a:r>
              <a:rPr lang="en-US" sz="2200" dirty="0" err="1">
                <a:latin typeface="Tahoma" pitchFamily="34" charset="0"/>
                <a:cs typeface="Tahoma" pitchFamily="34" charset="0"/>
              </a:rPr>
              <a:t>chấn</a:t>
            </a:r>
            <a:r>
              <a:rPr lang="en-US" sz="2200" dirty="0">
                <a:latin typeface="Tahoma" pitchFamily="34" charset="0"/>
                <a:cs typeface="Tahoma" pitchFamily="34" charset="0"/>
              </a:rPr>
              <a:t> </a:t>
            </a:r>
            <a:r>
              <a:rPr lang="en-US" sz="2200" dirty="0" err="1">
                <a:latin typeface="Tahoma" pitchFamily="34" charset="0"/>
                <a:cs typeface="Tahoma" pitchFamily="34" charset="0"/>
              </a:rPr>
              <a:t>để</a:t>
            </a:r>
            <a:r>
              <a:rPr lang="en-US" sz="2200" dirty="0">
                <a:latin typeface="Tahoma" pitchFamily="34" charset="0"/>
                <a:cs typeface="Tahoma" pitchFamily="34" charset="0"/>
              </a:rPr>
              <a:t> </a:t>
            </a:r>
            <a:r>
              <a:rPr lang="en-US" sz="2200" dirty="0" err="1">
                <a:latin typeface="Tahoma" pitchFamily="34" charset="0"/>
                <a:cs typeface="Tahoma" pitchFamily="34" charset="0"/>
              </a:rPr>
              <a:t>làm</a:t>
            </a:r>
            <a:r>
              <a:rPr lang="en-US" sz="2200" dirty="0">
                <a:latin typeface="Tahoma" pitchFamily="34" charset="0"/>
                <a:cs typeface="Tahoma" pitchFamily="34" charset="0"/>
              </a:rPr>
              <a:t> rung </a:t>
            </a:r>
            <a:r>
              <a:rPr lang="en-US" sz="2200" dirty="0" err="1">
                <a:latin typeface="Tahoma" pitchFamily="34" charset="0"/>
                <a:cs typeface="Tahoma" pitchFamily="34" charset="0"/>
              </a:rPr>
              <a:t>thước</a:t>
            </a:r>
            <a:r>
              <a:rPr lang="en-US" sz="2200" dirty="0">
                <a:latin typeface="Tahoma" pitchFamily="34" charset="0"/>
                <a:cs typeface="Tahoma" pitchFamily="34" charset="0"/>
              </a:rPr>
              <a:t>, </a:t>
            </a:r>
            <a:r>
              <a:rPr lang="en-US" sz="2200" dirty="0" err="1">
                <a:latin typeface="Tahoma" pitchFamily="34" charset="0"/>
                <a:cs typeface="Tahoma" pitchFamily="34" charset="0"/>
              </a:rPr>
              <a:t>kéo</a:t>
            </a:r>
            <a:r>
              <a:rPr lang="en-US" sz="2200" dirty="0">
                <a:latin typeface="Tahoma" pitchFamily="34" charset="0"/>
                <a:cs typeface="Tahoma" pitchFamily="34" charset="0"/>
              </a:rPr>
              <a:t> </a:t>
            </a:r>
            <a:r>
              <a:rPr lang="en-US" sz="2200" dirty="0" err="1">
                <a:latin typeface="Tahoma" pitchFamily="34" charset="0"/>
                <a:cs typeface="Tahoma" pitchFamily="34" charset="0"/>
              </a:rPr>
              <a:t>thước</a:t>
            </a:r>
            <a:r>
              <a:rPr lang="en-US" sz="2200" dirty="0">
                <a:latin typeface="Tahoma" pitchFamily="34" charset="0"/>
                <a:cs typeface="Tahoma" pitchFamily="34" charset="0"/>
              </a:rPr>
              <a:t> </a:t>
            </a:r>
            <a:r>
              <a:rPr lang="en-US" sz="2200" dirty="0" err="1">
                <a:latin typeface="Tahoma" pitchFamily="34" charset="0"/>
                <a:cs typeface="Tahoma" pitchFamily="34" charset="0"/>
              </a:rPr>
              <a:t>để</a:t>
            </a:r>
            <a:r>
              <a:rPr lang="en-US" sz="2200" dirty="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p>
        </p:txBody>
      </p:sp>
      <p:sp>
        <p:nvSpPr>
          <p:cNvPr id="14" name="object 7"/>
          <p:cNvSpPr txBox="1"/>
          <p:nvPr/>
        </p:nvSpPr>
        <p:spPr>
          <a:xfrm>
            <a:off x="381000" y="4860429"/>
            <a:ext cx="8534399" cy="1692771"/>
          </a:xfrm>
          <a:prstGeom prst="rect">
            <a:avLst/>
          </a:prstGeom>
        </p:spPr>
        <p:txBody>
          <a:bodyPr vert="horz" wrap="square" lIns="0" tIns="0" rIns="0" bIns="0" rtlCol="0">
            <a:spAutoFit/>
          </a:bodyPr>
          <a:lstStyle/>
          <a:p>
            <a:pPr marL="342900" indent="-342900" algn="just">
              <a:buFontTx/>
              <a:buChar char="-"/>
            </a:pPr>
            <a:r>
              <a:rPr lang="en-US" sz="2200" b="1" dirty="0" err="1" smtClean="0">
                <a:latin typeface="Tahoma" pitchFamily="34" charset="0"/>
                <a:cs typeface="Tahoma" pitchFamily="34" charset="0"/>
              </a:rPr>
              <a:t>Phạm</a:t>
            </a:r>
            <a:r>
              <a:rPr lang="en-US" sz="2200" b="1" dirty="0" smtClean="0">
                <a:latin typeface="Tahoma" pitchFamily="34" charset="0"/>
                <a:cs typeface="Tahoma" pitchFamily="34" charset="0"/>
              </a:rPr>
              <a:t> vi </a:t>
            </a:r>
            <a:r>
              <a:rPr lang="en-US" sz="2200" b="1" dirty="0" err="1" smtClean="0">
                <a:latin typeface="Tahoma" pitchFamily="34" charset="0"/>
                <a:cs typeface="Tahoma" pitchFamily="34" charset="0"/>
              </a:rPr>
              <a:t>sử</a:t>
            </a:r>
            <a:r>
              <a:rPr lang="en-US" sz="2200" b="1" dirty="0" smtClean="0">
                <a:latin typeface="Tahoma" pitchFamily="34" charset="0"/>
                <a:cs typeface="Tahoma" pitchFamily="34" charset="0"/>
              </a:rPr>
              <a:t> </a:t>
            </a:r>
            <a:r>
              <a:rPr lang="en-US" sz="2200" b="1" dirty="0" err="1" smtClean="0">
                <a:latin typeface="Tahoma" pitchFamily="34" charset="0"/>
                <a:cs typeface="Tahoma" pitchFamily="34" charset="0"/>
              </a:rPr>
              <a:t>dụng</a:t>
            </a:r>
            <a:r>
              <a:rPr lang="en-US" sz="2200" dirty="0" smtClean="0">
                <a:latin typeface="Tahoma" pitchFamily="34" charset="0"/>
                <a:cs typeface="Tahoma" pitchFamily="34" charset="0"/>
              </a:rPr>
              <a:t>:</a:t>
            </a:r>
          </a:p>
          <a:p>
            <a:pPr algn="just"/>
            <a:r>
              <a:rPr lang="en-US" sz="2200" dirty="0">
                <a:latin typeface="Tahoma" pitchFamily="34" charset="0"/>
                <a:cs typeface="Tahoma" pitchFamily="34" charset="0"/>
              </a:rPr>
              <a:t>+ </a:t>
            </a:r>
            <a:r>
              <a:rPr lang="en-US" sz="2200" dirty="0" err="1">
                <a:latin typeface="Tahoma" pitchFamily="34" charset="0"/>
                <a:cs typeface="Tahoma" pitchFamily="34" charset="0"/>
              </a:rPr>
              <a:t>Sử</a:t>
            </a:r>
            <a:r>
              <a:rPr lang="en-US" sz="2200" dirty="0">
                <a:latin typeface="Tahoma" pitchFamily="34" charset="0"/>
                <a:cs typeface="Tahoma" pitchFamily="34" charset="0"/>
              </a:rPr>
              <a:t> </a:t>
            </a:r>
            <a:r>
              <a:rPr lang="en-US" sz="2200" dirty="0" err="1">
                <a:latin typeface="Tahoma" pitchFamily="34" charset="0"/>
                <a:cs typeface="Tahoma" pitchFamily="34" charset="0"/>
              </a:rPr>
              <a:t>dụng</a:t>
            </a:r>
            <a:r>
              <a:rPr lang="en-US" sz="2200" dirty="0">
                <a:latin typeface="Tahoma" pitchFamily="34" charset="0"/>
                <a:cs typeface="Tahoma" pitchFamily="34" charset="0"/>
              </a:rPr>
              <a:t> </a:t>
            </a:r>
            <a:r>
              <a:rPr lang="en-US" sz="2200" dirty="0" err="1">
                <a:latin typeface="Tahoma" pitchFamily="34" charset="0"/>
                <a:cs typeface="Tahoma" pitchFamily="34" charset="0"/>
              </a:rPr>
              <a:t>để</a:t>
            </a:r>
            <a:r>
              <a:rPr lang="en-US" sz="2200" dirty="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các</a:t>
            </a:r>
            <a:r>
              <a:rPr lang="en-US" sz="2200" dirty="0">
                <a:latin typeface="Tahoma" pitchFamily="34" charset="0"/>
                <a:cs typeface="Tahoma" pitchFamily="34" charset="0"/>
              </a:rPr>
              <a:t> </a:t>
            </a:r>
            <a:r>
              <a:rPr lang="en-US" sz="2200" dirty="0" err="1">
                <a:latin typeface="Tahoma" pitchFamily="34" charset="0"/>
                <a:cs typeface="Tahoma" pitchFamily="34" charset="0"/>
              </a:rPr>
              <a:t>khối</a:t>
            </a:r>
            <a:r>
              <a:rPr lang="en-US" sz="2200" dirty="0">
                <a:latin typeface="Tahoma" pitchFamily="34" charset="0"/>
                <a:cs typeface="Tahoma" pitchFamily="34" charset="0"/>
              </a:rPr>
              <a:t> </a:t>
            </a:r>
            <a:r>
              <a:rPr lang="en-US" sz="2200" dirty="0" err="1">
                <a:latin typeface="Tahoma" pitchFamily="34" charset="0"/>
                <a:cs typeface="Tahoma" pitchFamily="34" charset="0"/>
              </a:rPr>
              <a:t>bêtông</a:t>
            </a:r>
            <a:r>
              <a:rPr lang="en-US" sz="2200" dirty="0">
                <a:latin typeface="Tahoma" pitchFamily="34" charset="0"/>
                <a:cs typeface="Tahoma" pitchFamily="34" charset="0"/>
              </a:rPr>
              <a:t> </a:t>
            </a:r>
            <a:r>
              <a:rPr lang="en-US" sz="2200" dirty="0" err="1">
                <a:latin typeface="Tahoma" pitchFamily="34" charset="0"/>
                <a:cs typeface="Tahoma" pitchFamily="34" charset="0"/>
              </a:rPr>
              <a:t>mỏng</a:t>
            </a:r>
            <a:r>
              <a:rPr lang="en-US" sz="2200" dirty="0">
                <a:latin typeface="Tahoma" pitchFamily="34" charset="0"/>
                <a:cs typeface="Tahoma" pitchFamily="34" charset="0"/>
              </a:rPr>
              <a:t> </a:t>
            </a:r>
            <a:r>
              <a:rPr lang="en-US" sz="2200" dirty="0" err="1">
                <a:latin typeface="Tahoma" pitchFamily="34" charset="0"/>
                <a:cs typeface="Tahoma" pitchFamily="34" charset="0"/>
              </a:rPr>
              <a:t>có</a:t>
            </a:r>
            <a:r>
              <a:rPr lang="en-US" sz="2200" dirty="0">
                <a:latin typeface="Tahoma" pitchFamily="34" charset="0"/>
                <a:cs typeface="Tahoma" pitchFamily="34" charset="0"/>
              </a:rPr>
              <a:t> </a:t>
            </a:r>
            <a:r>
              <a:rPr lang="en-US" sz="2200" dirty="0" err="1">
                <a:latin typeface="Tahoma" pitchFamily="34" charset="0"/>
                <a:cs typeface="Tahoma" pitchFamily="34" charset="0"/>
              </a:rPr>
              <a:t>độ</a:t>
            </a:r>
            <a:r>
              <a:rPr lang="en-US" sz="2200" dirty="0">
                <a:latin typeface="Tahoma" pitchFamily="34" charset="0"/>
                <a:cs typeface="Tahoma" pitchFamily="34" charset="0"/>
              </a:rPr>
              <a:t> </a:t>
            </a:r>
            <a:r>
              <a:rPr lang="en-US" sz="2200" dirty="0" err="1">
                <a:latin typeface="Tahoma" pitchFamily="34" charset="0"/>
                <a:cs typeface="Tahoma" pitchFamily="34" charset="0"/>
              </a:rPr>
              <a:t>dày</a:t>
            </a:r>
            <a:r>
              <a:rPr lang="en-US" sz="2200" dirty="0">
                <a:latin typeface="Tahoma" pitchFamily="34" charset="0"/>
                <a:cs typeface="Tahoma" pitchFamily="34" charset="0"/>
              </a:rPr>
              <a:t> </a:t>
            </a:r>
            <a:r>
              <a:rPr lang="en-US" sz="2200" dirty="0">
                <a:latin typeface="Tahoma" pitchFamily="34" charset="0"/>
                <a:cs typeface="Tahoma" pitchFamily="34" charset="0"/>
                <a:sym typeface="Symbol"/>
              </a:rPr>
              <a:t> </a:t>
            </a:r>
            <a:r>
              <a:rPr lang="en-US" sz="2200" dirty="0">
                <a:latin typeface="Tahoma" pitchFamily="34" charset="0"/>
                <a:cs typeface="Tahoma" pitchFamily="34" charset="0"/>
              </a:rPr>
              <a:t>15cm. </a:t>
            </a:r>
          </a:p>
          <a:p>
            <a:pPr algn="just"/>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Đơn</a:t>
            </a:r>
            <a:r>
              <a:rPr lang="en-US" sz="2200" dirty="0" smtClean="0">
                <a:latin typeface="Tahoma" pitchFamily="34" charset="0"/>
                <a:cs typeface="Tahoma" pitchFamily="34" charset="0"/>
              </a:rPr>
              <a:t> </a:t>
            </a:r>
            <a:r>
              <a:rPr lang="en-US" sz="2200" dirty="0" err="1">
                <a:latin typeface="Tahoma" pitchFamily="34" charset="0"/>
                <a:cs typeface="Tahoma" pitchFamily="34" charset="0"/>
              </a:rPr>
              <a:t>giản</a:t>
            </a:r>
            <a:r>
              <a:rPr lang="en-US" sz="2200" dirty="0" smtClean="0">
                <a:latin typeface="Tahoma" pitchFamily="34" charset="0"/>
                <a:cs typeface="Tahoma" pitchFamily="34" charset="0"/>
              </a:rPr>
              <a:t>, </a:t>
            </a:r>
            <a:r>
              <a:rPr lang="en-US" sz="2200" dirty="0" err="1">
                <a:latin typeface="Tahoma" pitchFamily="34" charset="0"/>
                <a:cs typeface="Tahoma" pitchFamily="34" charset="0"/>
              </a:rPr>
              <a:t>dễ</a:t>
            </a:r>
            <a:r>
              <a:rPr lang="en-US" sz="2200" dirty="0">
                <a:latin typeface="Tahoma" pitchFamily="34" charset="0"/>
                <a:cs typeface="Tahoma" pitchFamily="34" charset="0"/>
              </a:rPr>
              <a:t> </a:t>
            </a:r>
            <a:r>
              <a:rPr lang="en-US" sz="2200" dirty="0" err="1">
                <a:latin typeface="Tahoma" pitchFamily="34" charset="0"/>
                <a:cs typeface="Tahoma" pitchFamily="34" charset="0"/>
              </a:rPr>
              <a:t>sử</a:t>
            </a:r>
            <a:r>
              <a:rPr lang="en-US" sz="2200" dirty="0">
                <a:latin typeface="Tahoma" pitchFamily="34" charset="0"/>
                <a:cs typeface="Tahoma" pitchFamily="34" charset="0"/>
              </a:rPr>
              <a:t> </a:t>
            </a:r>
            <a:r>
              <a:rPr lang="en-US" sz="2200" dirty="0" err="1" smtClean="0">
                <a:latin typeface="Tahoma" pitchFamily="34" charset="0"/>
                <a:cs typeface="Tahoma" pitchFamily="34" charset="0"/>
              </a:rPr>
              <a:t>dụng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nhưng</a:t>
            </a:r>
            <a:r>
              <a:rPr lang="en-US" sz="2200" dirty="0" smtClean="0">
                <a:latin typeface="Tahoma" pitchFamily="34" charset="0"/>
                <a:cs typeface="Tahoma" pitchFamily="34" charset="0"/>
              </a:rPr>
              <a:t> </a:t>
            </a:r>
            <a:r>
              <a:rPr lang="en-US" sz="2200" dirty="0" err="1">
                <a:latin typeface="Tahoma" pitchFamily="34" charset="0"/>
                <a:cs typeface="Tahoma" pitchFamily="34" charset="0"/>
              </a:rPr>
              <a:t>chiều</a:t>
            </a:r>
            <a:r>
              <a:rPr lang="en-US" sz="2200" dirty="0">
                <a:latin typeface="Tahoma" pitchFamily="34" charset="0"/>
                <a:cs typeface="Tahoma" pitchFamily="34" charset="0"/>
              </a:rPr>
              <a:t> </a:t>
            </a:r>
            <a:r>
              <a:rPr lang="en-US" sz="2200" dirty="0" err="1">
                <a:latin typeface="Tahoma" pitchFamily="34" charset="0"/>
                <a:cs typeface="Tahoma" pitchFamily="34" charset="0"/>
              </a:rPr>
              <a:t>sâu</a:t>
            </a:r>
            <a:r>
              <a:rPr lang="en-US" sz="2200" dirty="0">
                <a:latin typeface="Tahoma" pitchFamily="34" charset="0"/>
                <a:cs typeface="Tahoma" pitchFamily="34" charset="0"/>
              </a:rPr>
              <a:t> </a:t>
            </a:r>
            <a:r>
              <a:rPr lang="en-US" sz="2200" dirty="0" err="1">
                <a:latin typeface="Tahoma" pitchFamily="34" charset="0"/>
                <a:cs typeface="Tahoma" pitchFamily="34" charset="0"/>
              </a:rPr>
              <a:t>tác</a:t>
            </a:r>
            <a:r>
              <a:rPr lang="en-US" sz="2200" dirty="0">
                <a:latin typeface="Tahoma" pitchFamily="34" charset="0"/>
                <a:cs typeface="Tahoma" pitchFamily="34" charset="0"/>
              </a:rPr>
              <a:t> </a:t>
            </a:r>
            <a:r>
              <a:rPr lang="en-US" sz="2200" dirty="0" err="1">
                <a:latin typeface="Tahoma" pitchFamily="34" charset="0"/>
                <a:cs typeface="Tahoma" pitchFamily="34" charset="0"/>
              </a:rPr>
              <a:t>dụng</a:t>
            </a:r>
            <a:r>
              <a:rPr lang="en-US" sz="2200" dirty="0">
                <a:latin typeface="Tahoma" pitchFamily="34" charset="0"/>
                <a:cs typeface="Tahoma" pitchFamily="34" charset="0"/>
              </a:rPr>
              <a:t> </a:t>
            </a:r>
            <a:r>
              <a:rPr lang="en-US" sz="2200" dirty="0" err="1">
                <a:latin typeface="Tahoma" pitchFamily="34" charset="0"/>
                <a:cs typeface="Tahoma" pitchFamily="34" charset="0"/>
              </a:rPr>
              <a:t>của</a:t>
            </a:r>
            <a:r>
              <a:rPr lang="en-US" sz="2200" dirty="0">
                <a:latin typeface="Tahoma" pitchFamily="34" charset="0"/>
                <a:cs typeface="Tahoma" pitchFamily="34" charset="0"/>
              </a:rPr>
              <a:t> </a:t>
            </a:r>
            <a:r>
              <a:rPr lang="en-US" sz="2200" dirty="0" err="1">
                <a:latin typeface="Tahoma" pitchFamily="34" charset="0"/>
                <a:cs typeface="Tahoma" pitchFamily="34" charset="0"/>
              </a:rPr>
              <a:t>lực</a:t>
            </a:r>
            <a:r>
              <a:rPr lang="en-US" sz="2200" dirty="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nhỏ</a:t>
            </a:r>
            <a:r>
              <a:rPr lang="en-US" sz="2200" dirty="0">
                <a:latin typeface="Tahoma" pitchFamily="34" charset="0"/>
                <a:cs typeface="Tahoma" pitchFamily="34" charset="0"/>
              </a:rPr>
              <a:t>, </a:t>
            </a:r>
            <a:r>
              <a:rPr lang="en-US" sz="2200" dirty="0" err="1">
                <a:latin typeface="Tahoma" pitchFamily="34" charset="0"/>
                <a:cs typeface="Tahoma" pitchFamily="34" charset="0"/>
              </a:rPr>
              <a:t>lại</a:t>
            </a:r>
            <a:r>
              <a:rPr lang="en-US" sz="2200" dirty="0">
                <a:latin typeface="Tahoma" pitchFamily="34" charset="0"/>
                <a:cs typeface="Tahoma" pitchFamily="34" charset="0"/>
              </a:rPr>
              <a:t> </a:t>
            </a:r>
            <a:r>
              <a:rPr lang="en-US" sz="2200" dirty="0" err="1">
                <a:latin typeface="Tahoma" pitchFamily="34" charset="0"/>
                <a:cs typeface="Tahoma" pitchFamily="34" charset="0"/>
              </a:rPr>
              <a:t>luôn</a:t>
            </a:r>
            <a:r>
              <a:rPr lang="en-US" sz="2200" dirty="0">
                <a:latin typeface="Tahoma" pitchFamily="34" charset="0"/>
                <a:cs typeface="Tahoma" pitchFamily="34" charset="0"/>
              </a:rPr>
              <a:t> </a:t>
            </a:r>
            <a:r>
              <a:rPr lang="en-US" sz="2200" dirty="0" err="1">
                <a:latin typeface="Tahoma" pitchFamily="34" charset="0"/>
                <a:cs typeface="Tahoma" pitchFamily="34" charset="0"/>
              </a:rPr>
              <a:t>phải</a:t>
            </a:r>
            <a:r>
              <a:rPr lang="en-US" sz="2200" dirty="0">
                <a:latin typeface="Tahoma" pitchFamily="34" charset="0"/>
                <a:cs typeface="Tahoma" pitchFamily="34" charset="0"/>
              </a:rPr>
              <a:t> </a:t>
            </a:r>
            <a:r>
              <a:rPr lang="en-US" sz="2200" dirty="0" err="1">
                <a:latin typeface="Tahoma" pitchFamily="34" charset="0"/>
                <a:cs typeface="Tahoma" pitchFamily="34" charset="0"/>
              </a:rPr>
              <a:t>bố</a:t>
            </a:r>
            <a:r>
              <a:rPr lang="en-US" sz="2200" dirty="0">
                <a:latin typeface="Tahoma" pitchFamily="34" charset="0"/>
                <a:cs typeface="Tahoma" pitchFamily="34" charset="0"/>
              </a:rPr>
              <a:t> </a:t>
            </a:r>
            <a:r>
              <a:rPr lang="en-US" sz="2200" dirty="0" err="1">
                <a:latin typeface="Tahoma" pitchFamily="34" charset="0"/>
                <a:cs typeface="Tahoma" pitchFamily="34" charset="0"/>
              </a:rPr>
              <a:t>trí</a:t>
            </a:r>
            <a:r>
              <a:rPr lang="en-US" sz="2200" dirty="0">
                <a:latin typeface="Tahoma" pitchFamily="34" charset="0"/>
                <a:cs typeface="Tahoma" pitchFamily="34" charset="0"/>
              </a:rPr>
              <a:t> </a:t>
            </a:r>
            <a:r>
              <a:rPr lang="en-US" sz="2200" dirty="0" err="1">
                <a:latin typeface="Tahoma" pitchFamily="34" charset="0"/>
                <a:cs typeface="Tahoma" pitchFamily="34" charset="0"/>
              </a:rPr>
              <a:t>ván</a:t>
            </a:r>
            <a:r>
              <a:rPr lang="en-US" sz="2200" dirty="0">
                <a:latin typeface="Tahoma" pitchFamily="34" charset="0"/>
                <a:cs typeface="Tahoma" pitchFamily="34" charset="0"/>
              </a:rPr>
              <a:t> </a:t>
            </a:r>
            <a:r>
              <a:rPr lang="en-US" sz="2200" dirty="0" err="1">
                <a:latin typeface="Tahoma" pitchFamily="34" charset="0"/>
                <a:cs typeface="Tahoma" pitchFamily="34" charset="0"/>
              </a:rPr>
              <a:t>trượt</a:t>
            </a:r>
            <a:r>
              <a:rPr lang="en-US" sz="2200" dirty="0">
                <a:latin typeface="Tahoma" pitchFamily="34" charset="0"/>
                <a:cs typeface="Tahoma" pitchFamily="34" charset="0"/>
              </a:rPr>
              <a:t> </a:t>
            </a:r>
            <a:r>
              <a:rPr lang="en-US" sz="2200" dirty="0" err="1">
                <a:latin typeface="Tahoma" pitchFamily="34" charset="0"/>
                <a:cs typeface="Tahoma" pitchFamily="34" charset="0"/>
              </a:rPr>
              <a:t>nên</a:t>
            </a:r>
            <a:r>
              <a:rPr lang="en-US" sz="2200" dirty="0">
                <a:latin typeface="Tahoma" pitchFamily="34" charset="0"/>
                <a:cs typeface="Tahoma" pitchFamily="34" charset="0"/>
              </a:rPr>
              <a:t> </a:t>
            </a:r>
            <a:r>
              <a:rPr lang="en-US" sz="2200" dirty="0" err="1">
                <a:latin typeface="Tahoma" pitchFamily="34" charset="0"/>
                <a:cs typeface="Tahoma" pitchFamily="34" charset="0"/>
              </a:rPr>
              <a:t>năng</a:t>
            </a:r>
            <a:r>
              <a:rPr lang="en-US" sz="2200" dirty="0">
                <a:latin typeface="Tahoma" pitchFamily="34" charset="0"/>
                <a:cs typeface="Tahoma" pitchFamily="34" charset="0"/>
              </a:rPr>
              <a:t> </a:t>
            </a:r>
            <a:r>
              <a:rPr lang="en-US" sz="2200" dirty="0" err="1">
                <a:latin typeface="Tahoma" pitchFamily="34" charset="0"/>
                <a:cs typeface="Tahoma" pitchFamily="34" charset="0"/>
              </a:rPr>
              <a:t>suất</a:t>
            </a:r>
            <a:r>
              <a:rPr lang="en-US" sz="2200" dirty="0">
                <a:latin typeface="Tahoma" pitchFamily="34" charset="0"/>
                <a:cs typeface="Tahoma" pitchFamily="34" charset="0"/>
              </a:rPr>
              <a:t> </a:t>
            </a:r>
            <a:r>
              <a:rPr lang="en-US" sz="2200" dirty="0" err="1">
                <a:latin typeface="Tahoma" pitchFamily="34" charset="0"/>
                <a:cs typeface="Tahoma" pitchFamily="34" charset="0"/>
              </a:rPr>
              <a:t>thấp</a:t>
            </a:r>
            <a:r>
              <a:rPr lang="en-US" sz="2200" dirty="0">
                <a:latin typeface="Tahoma" pitchFamily="34" charset="0"/>
                <a:cs typeface="Tahoma" pitchFamily="34" charset="0"/>
              </a:rPr>
              <a:t>.</a:t>
            </a:r>
          </a:p>
          <a:p>
            <a:pPr algn="just"/>
            <a:endParaRPr lang="en-US" sz="2200" dirty="0">
              <a:latin typeface="Tahoma" pitchFamily="34" charset="0"/>
              <a:cs typeface="Tahoma" pitchFamily="34" charset="0"/>
            </a:endParaRPr>
          </a:p>
        </p:txBody>
      </p:sp>
      <p:pic>
        <p:nvPicPr>
          <p:cNvPr id="2051" name="Picture 3" descr="D:\MYWORK\HSGD_VUVANNHAN\MAYXAYDUNG\201604061526_dam-thuoc.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2489" y="2895600"/>
            <a:ext cx="3499511" cy="196482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D:\MYWORK\HSGD_VUVANNHAN\MAYXAYDUNG\maxresdefault (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65171" y="2895599"/>
            <a:ext cx="3493029" cy="1964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2100489"/>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fade">
                                      <p:cBhvr>
                                        <p:cTn id="12" dur="500"/>
                                        <p:tgtEl>
                                          <p:spTgt spid="14">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animEffect transition="in" filter="fade">
                                      <p:cBhvr>
                                        <p:cTn id="15"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19</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1" y="762000"/>
            <a:ext cx="5638799" cy="5915466"/>
          </a:xfrm>
          <a:prstGeom prst="rect">
            <a:avLst/>
          </a:prstGeom>
        </p:spPr>
        <p:txBody>
          <a:bodyPr vert="horz" wrap="square" lIns="0" tIns="0" rIns="0" bIns="0" rtlCol="0">
            <a:spAutoFit/>
          </a:bodyPr>
          <a:lstStyle/>
          <a:p>
            <a:pPr algn="just"/>
            <a:r>
              <a:rPr lang="en-US" sz="2200" b="1" i="1" dirty="0" smtClean="0">
                <a:latin typeface="Tahoma" pitchFamily="34" charset="0"/>
                <a:cs typeface="Tahoma" pitchFamily="34" charset="0"/>
              </a:rPr>
              <a:t>3.3.3. </a:t>
            </a:r>
            <a:r>
              <a:rPr lang="en-US" sz="2200" b="1" i="1" dirty="0" err="1" smtClean="0">
                <a:latin typeface="Tahoma" pitchFamily="34" charset="0"/>
                <a:cs typeface="Tahoma" pitchFamily="34" charset="0"/>
              </a:rPr>
              <a:t>Máy</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đầm</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trong</a:t>
            </a:r>
            <a:r>
              <a:rPr lang="en-US" sz="2200" b="1" i="1" dirty="0" smtClean="0">
                <a:latin typeface="Tahoma" pitchFamily="34" charset="0"/>
                <a:cs typeface="Tahoma" pitchFamily="34" charset="0"/>
              </a:rPr>
              <a:t> </a:t>
            </a:r>
          </a:p>
          <a:p>
            <a:pPr algn="just">
              <a:lnSpc>
                <a:spcPct val="120000"/>
              </a:lnSpc>
            </a:pP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Đầm</a:t>
            </a: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dùi</a:t>
            </a: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trục</a:t>
            </a: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mềm</a:t>
            </a:r>
            <a:endParaRPr lang="en-US" sz="2200" dirty="0">
              <a:latin typeface="Tahoma" pitchFamily="34" charset="0"/>
              <a:cs typeface="Tahoma" pitchFamily="34" charset="0"/>
            </a:endParaRPr>
          </a:p>
          <a:p>
            <a:pPr algn="just">
              <a:lnSpc>
                <a:spcPct val="12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Quả</a:t>
            </a:r>
            <a:r>
              <a:rPr lang="en-US" sz="2200" dirty="0" smtClean="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hình</a:t>
            </a:r>
            <a:r>
              <a:rPr lang="en-US" sz="2200" dirty="0">
                <a:latin typeface="Tahoma" pitchFamily="34" charset="0"/>
                <a:cs typeface="Tahoma" pitchFamily="34" charset="0"/>
              </a:rPr>
              <a:t> </a:t>
            </a:r>
            <a:r>
              <a:rPr lang="en-US" sz="2200" dirty="0" err="1">
                <a:latin typeface="Tahoma" pitchFamily="34" charset="0"/>
                <a:cs typeface="Tahoma" pitchFamily="34" charset="0"/>
              </a:rPr>
              <a:t>dùi</a:t>
            </a:r>
            <a:r>
              <a:rPr lang="en-US" sz="2200" dirty="0">
                <a:latin typeface="Tahoma" pitchFamily="34" charset="0"/>
                <a:cs typeface="Tahoma" pitchFamily="34" charset="0"/>
              </a:rPr>
              <a:t> </a:t>
            </a:r>
            <a:r>
              <a:rPr lang="en-US" sz="2200" dirty="0" err="1">
                <a:latin typeface="Tahoma" pitchFamily="34" charset="0"/>
                <a:cs typeface="Tahoma" pitchFamily="34" charset="0"/>
              </a:rPr>
              <a:t>có</a:t>
            </a:r>
            <a:r>
              <a:rPr lang="en-US" sz="2200" dirty="0">
                <a:latin typeface="Tahoma" pitchFamily="34" charset="0"/>
                <a:cs typeface="Tahoma" pitchFamily="34" charset="0"/>
              </a:rPr>
              <a:t> 3 </a:t>
            </a:r>
            <a:r>
              <a:rPr lang="en-US" sz="2200" dirty="0" err="1">
                <a:latin typeface="Tahoma" pitchFamily="34" charset="0"/>
                <a:cs typeface="Tahoma" pitchFamily="34" charset="0"/>
              </a:rPr>
              <a:t>cỡ</a:t>
            </a:r>
            <a:r>
              <a:rPr lang="en-US" sz="2200" dirty="0">
                <a:latin typeface="Tahoma" pitchFamily="34" charset="0"/>
                <a:cs typeface="Tahoma" pitchFamily="34" charset="0"/>
              </a:rPr>
              <a:t> : </a:t>
            </a:r>
            <a:endParaRPr lang="en-US" sz="2200" dirty="0" smtClean="0">
              <a:latin typeface="Tahoma" pitchFamily="34" charset="0"/>
              <a:cs typeface="Tahoma" pitchFamily="34" charset="0"/>
            </a:endParaRPr>
          </a:p>
          <a:p>
            <a:pPr algn="just">
              <a:lnSpc>
                <a:spcPct val="120000"/>
              </a:lnSpc>
              <a:tabLst>
                <a:tab pos="355600" algn="l"/>
              </a:tabLst>
            </a:pPr>
            <a:r>
              <a:rPr lang="en-US" sz="2200" dirty="0" smtClean="0">
                <a:latin typeface="Tahoma" pitchFamily="34" charset="0"/>
                <a:cs typeface="Tahoma" pitchFamily="34" charset="0"/>
              </a:rPr>
              <a:t>	+ </a:t>
            </a:r>
            <a:r>
              <a:rPr lang="en-US" sz="2200" dirty="0" err="1" smtClean="0">
                <a:latin typeface="Tahoma" pitchFamily="34" charset="0"/>
                <a:cs typeface="Tahoma" pitchFamily="34" charset="0"/>
              </a:rPr>
              <a:t>Nhỏ</a:t>
            </a:r>
            <a:r>
              <a:rPr lang="en-US" sz="2200" dirty="0" smtClean="0">
                <a:latin typeface="Tahoma" pitchFamily="34" charset="0"/>
                <a:cs typeface="Tahoma" pitchFamily="34" charset="0"/>
              </a:rPr>
              <a:t>: d=30mm; </a:t>
            </a:r>
            <a:r>
              <a:rPr lang="en-US" sz="2200" dirty="0" err="1">
                <a:latin typeface="Tahoma" pitchFamily="34" charset="0"/>
                <a:cs typeface="Tahoma" pitchFamily="34" charset="0"/>
              </a:rPr>
              <a:t>dài</a:t>
            </a:r>
            <a:r>
              <a:rPr lang="en-US" sz="2200" dirty="0">
                <a:latin typeface="Tahoma" pitchFamily="34" charset="0"/>
                <a:cs typeface="Tahoma" pitchFamily="34" charset="0"/>
              </a:rPr>
              <a:t> 40cm, </a:t>
            </a:r>
            <a:r>
              <a:rPr lang="en-US" sz="2200" dirty="0" err="1">
                <a:latin typeface="Tahoma" pitchFamily="34" charset="0"/>
                <a:cs typeface="Tahoma" pitchFamily="34" charset="0"/>
              </a:rPr>
              <a:t>bán</a:t>
            </a:r>
            <a:r>
              <a:rPr lang="en-US" sz="2200" dirty="0">
                <a:latin typeface="Tahoma" pitchFamily="34" charset="0"/>
                <a:cs typeface="Tahoma" pitchFamily="34" charset="0"/>
              </a:rPr>
              <a:t> </a:t>
            </a:r>
            <a:r>
              <a:rPr lang="en-US" sz="2200" dirty="0" err="1" smtClean="0">
                <a:latin typeface="Tahoma" pitchFamily="34" charset="0"/>
                <a:cs typeface="Tahoma" pitchFamily="34" charset="0"/>
              </a:rPr>
              <a:t>kính</a:t>
            </a:r>
            <a:endParaRPr lang="en-US" sz="2200" dirty="0" smtClean="0">
              <a:latin typeface="Tahoma" pitchFamily="34" charset="0"/>
              <a:cs typeface="Tahoma" pitchFamily="34" charset="0"/>
            </a:endParaRPr>
          </a:p>
          <a:p>
            <a:pPr algn="just">
              <a:lnSpc>
                <a:spcPct val="120000"/>
              </a:lnSpc>
              <a:tabLst>
                <a:tab pos="355600" algn="l"/>
              </a:tabLst>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tác</a:t>
            </a:r>
            <a:r>
              <a:rPr lang="en-US" sz="2200" dirty="0" smtClean="0">
                <a:latin typeface="Tahoma" pitchFamily="34" charset="0"/>
                <a:cs typeface="Tahoma" pitchFamily="34" charset="0"/>
              </a:rPr>
              <a:t> </a:t>
            </a:r>
            <a:r>
              <a:rPr lang="en-US" sz="2200" dirty="0" err="1">
                <a:latin typeface="Tahoma" pitchFamily="34" charset="0"/>
                <a:cs typeface="Tahoma" pitchFamily="34" charset="0"/>
              </a:rPr>
              <a:t>dụng</a:t>
            </a:r>
            <a:r>
              <a:rPr lang="en-US" sz="2200" dirty="0">
                <a:latin typeface="Tahoma" pitchFamily="34" charset="0"/>
                <a:cs typeface="Tahoma" pitchFamily="34" charset="0"/>
              </a:rPr>
              <a:t> </a:t>
            </a:r>
            <a:r>
              <a:rPr lang="en-US" sz="2200" dirty="0" err="1">
                <a:latin typeface="Tahoma" pitchFamily="34" charset="0"/>
                <a:cs typeface="Tahoma" pitchFamily="34" charset="0"/>
              </a:rPr>
              <a:t>của</a:t>
            </a:r>
            <a:r>
              <a:rPr lang="en-US" sz="2200" dirty="0">
                <a:latin typeface="Tahoma" pitchFamily="34" charset="0"/>
                <a:cs typeface="Tahoma" pitchFamily="34" charset="0"/>
              </a:rPr>
              <a:t> </a:t>
            </a:r>
            <a:r>
              <a:rPr lang="en-US" sz="2200" dirty="0" err="1">
                <a:latin typeface="Tahoma" pitchFamily="34" charset="0"/>
                <a:cs typeface="Tahoma" pitchFamily="34" charset="0"/>
              </a:rPr>
              <a:t>lực</a:t>
            </a:r>
            <a:r>
              <a:rPr lang="en-US" sz="2200" dirty="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là</a:t>
            </a:r>
            <a:r>
              <a:rPr lang="en-US" sz="2200" dirty="0">
                <a:latin typeface="Tahoma" pitchFamily="34" charset="0"/>
                <a:cs typeface="Tahoma" pitchFamily="34" charset="0"/>
              </a:rPr>
              <a:t> R= </a:t>
            </a:r>
            <a:r>
              <a:rPr lang="en-US" sz="2200" dirty="0" smtClean="0">
                <a:latin typeface="Tahoma" pitchFamily="34" charset="0"/>
                <a:cs typeface="Tahoma" pitchFamily="34" charset="0"/>
              </a:rPr>
              <a:t>20÷25cm</a:t>
            </a:r>
            <a:r>
              <a:rPr lang="en-US" sz="2200" dirty="0">
                <a:latin typeface="Tahoma" pitchFamily="34" charset="0"/>
                <a:cs typeface="Tahoma" pitchFamily="34" charset="0"/>
              </a:rPr>
              <a:t>. </a:t>
            </a:r>
            <a:endParaRPr lang="en-US" sz="2200" dirty="0" smtClean="0">
              <a:latin typeface="Tahoma" pitchFamily="34" charset="0"/>
              <a:cs typeface="Tahoma" pitchFamily="34" charset="0"/>
            </a:endParaRPr>
          </a:p>
          <a:p>
            <a:pPr algn="just">
              <a:lnSpc>
                <a:spcPct val="120000"/>
              </a:lnSpc>
              <a:tabLst>
                <a:tab pos="355600" algn="l"/>
              </a:tabLst>
            </a:pPr>
            <a:r>
              <a:rPr lang="en-US" sz="2200" dirty="0" smtClean="0">
                <a:latin typeface="Tahoma" pitchFamily="34" charset="0"/>
                <a:cs typeface="Tahoma" pitchFamily="34" charset="0"/>
              </a:rPr>
              <a:t>	+ </a:t>
            </a:r>
            <a:r>
              <a:rPr lang="en-US" sz="2200" dirty="0" err="1" smtClean="0">
                <a:latin typeface="Tahoma" pitchFamily="34" charset="0"/>
                <a:cs typeface="Tahoma" pitchFamily="34" charset="0"/>
              </a:rPr>
              <a:t>Trung</a:t>
            </a:r>
            <a:r>
              <a:rPr lang="en-US" sz="2200" dirty="0" smtClean="0">
                <a:latin typeface="Tahoma" pitchFamily="34" charset="0"/>
                <a:cs typeface="Tahoma" pitchFamily="34" charset="0"/>
              </a:rPr>
              <a:t> </a:t>
            </a:r>
            <a:r>
              <a:rPr lang="en-US" sz="2200" dirty="0" err="1">
                <a:latin typeface="Tahoma" pitchFamily="34" charset="0"/>
                <a:cs typeface="Tahoma" pitchFamily="34" charset="0"/>
              </a:rPr>
              <a:t>bình</a:t>
            </a:r>
            <a:r>
              <a:rPr lang="en-US" sz="2200" dirty="0">
                <a:latin typeface="Tahoma" pitchFamily="34" charset="0"/>
                <a:cs typeface="Tahoma" pitchFamily="34" charset="0"/>
              </a:rPr>
              <a:t> </a:t>
            </a:r>
            <a:r>
              <a:rPr lang="en-US" sz="2200" dirty="0" err="1">
                <a:latin typeface="Tahoma" pitchFamily="34" charset="0"/>
                <a:cs typeface="Tahoma" pitchFamily="34" charset="0"/>
              </a:rPr>
              <a:t>có</a:t>
            </a:r>
            <a:r>
              <a:rPr lang="en-US" sz="2200" dirty="0">
                <a:latin typeface="Tahoma" pitchFamily="34" charset="0"/>
                <a:cs typeface="Tahoma" pitchFamily="34" charset="0"/>
              </a:rPr>
              <a:t> d = 57mm, </a:t>
            </a:r>
            <a:r>
              <a:rPr lang="en-US" sz="2200" dirty="0" err="1">
                <a:latin typeface="Tahoma" pitchFamily="34" charset="0"/>
                <a:cs typeface="Tahoma" pitchFamily="34" charset="0"/>
              </a:rPr>
              <a:t>dài</a:t>
            </a:r>
            <a:r>
              <a:rPr lang="en-US" sz="2200" dirty="0">
                <a:latin typeface="Tahoma" pitchFamily="34" charset="0"/>
                <a:cs typeface="Tahoma" pitchFamily="34" charset="0"/>
              </a:rPr>
              <a:t> 45cm</a:t>
            </a:r>
            <a:r>
              <a:rPr lang="en-US" sz="2200" dirty="0" smtClean="0">
                <a:latin typeface="Tahoma" pitchFamily="34" charset="0"/>
                <a:cs typeface="Tahoma" pitchFamily="34" charset="0"/>
              </a:rPr>
              <a:t>, </a:t>
            </a:r>
          </a:p>
          <a:p>
            <a:pPr algn="just">
              <a:lnSpc>
                <a:spcPct val="120000"/>
              </a:lnSpc>
              <a:tabLst>
                <a:tab pos="355600" algn="l"/>
              </a:tabLst>
            </a:pPr>
            <a:r>
              <a:rPr lang="en-US" sz="2200" dirty="0">
                <a:latin typeface="Tahoma" pitchFamily="34" charset="0"/>
                <a:cs typeface="Tahoma" pitchFamily="34" charset="0"/>
              </a:rPr>
              <a:t> </a:t>
            </a:r>
            <a:r>
              <a:rPr lang="en-US" sz="2200" dirty="0" smtClean="0">
                <a:latin typeface="Tahoma" pitchFamily="34" charset="0"/>
                <a:cs typeface="Tahoma" pitchFamily="34" charset="0"/>
              </a:rPr>
              <a:t>      R </a:t>
            </a:r>
            <a:r>
              <a:rPr lang="en-US" sz="2200" dirty="0">
                <a:latin typeface="Tahoma" pitchFamily="34" charset="0"/>
                <a:cs typeface="Tahoma" pitchFamily="34" charset="0"/>
              </a:rPr>
              <a:t>= 30cm. </a:t>
            </a:r>
            <a:endParaRPr lang="en-US" sz="2200" dirty="0" smtClean="0">
              <a:latin typeface="Tahoma" pitchFamily="34" charset="0"/>
              <a:cs typeface="Tahoma" pitchFamily="34" charset="0"/>
            </a:endParaRPr>
          </a:p>
          <a:p>
            <a:pPr algn="just">
              <a:lnSpc>
                <a:spcPct val="120000"/>
              </a:lnSpc>
              <a:tabLst>
                <a:tab pos="355600" algn="l"/>
              </a:tabLst>
            </a:pPr>
            <a:r>
              <a:rPr lang="en-US" sz="2200" dirty="0" smtClean="0">
                <a:latin typeface="Tahoma" pitchFamily="34" charset="0"/>
                <a:cs typeface="Tahoma" pitchFamily="34" charset="0"/>
              </a:rPr>
              <a:t>	+ </a:t>
            </a:r>
            <a:r>
              <a:rPr lang="en-US" sz="2200" dirty="0" err="1" smtClean="0">
                <a:latin typeface="Tahoma" pitchFamily="34" charset="0"/>
                <a:cs typeface="Tahoma" pitchFamily="34" charset="0"/>
              </a:rPr>
              <a:t>Lớn</a:t>
            </a:r>
            <a:r>
              <a:rPr lang="en-US" sz="2200" dirty="0" smtClean="0">
                <a:latin typeface="Tahoma" pitchFamily="34" charset="0"/>
                <a:cs typeface="Tahoma" pitchFamily="34" charset="0"/>
              </a:rPr>
              <a:t> </a:t>
            </a:r>
            <a:r>
              <a:rPr lang="en-US" sz="2200" dirty="0" err="1">
                <a:latin typeface="Tahoma" pitchFamily="34" charset="0"/>
                <a:cs typeface="Tahoma" pitchFamily="34" charset="0"/>
              </a:rPr>
              <a:t>có</a:t>
            </a:r>
            <a:r>
              <a:rPr lang="en-US" sz="2200" dirty="0">
                <a:latin typeface="Tahoma" pitchFamily="34" charset="0"/>
                <a:cs typeface="Tahoma" pitchFamily="34" charset="0"/>
              </a:rPr>
              <a:t> d = 75mm, </a:t>
            </a:r>
            <a:r>
              <a:rPr lang="en-US" sz="2200" dirty="0" err="1">
                <a:latin typeface="Tahoma" pitchFamily="34" charset="0"/>
                <a:cs typeface="Tahoma" pitchFamily="34" charset="0"/>
              </a:rPr>
              <a:t>dài</a:t>
            </a:r>
            <a:r>
              <a:rPr lang="en-US" sz="2200" dirty="0">
                <a:latin typeface="Tahoma" pitchFamily="34" charset="0"/>
                <a:cs typeface="Tahoma" pitchFamily="34" charset="0"/>
              </a:rPr>
              <a:t> </a:t>
            </a:r>
            <a:r>
              <a:rPr lang="en-US" sz="2200" dirty="0" smtClean="0">
                <a:latin typeface="Tahoma" pitchFamily="34" charset="0"/>
                <a:cs typeface="Tahoma" pitchFamily="34" charset="0"/>
              </a:rPr>
              <a:t>60cm, </a:t>
            </a:r>
            <a:r>
              <a:rPr lang="en-US" sz="2200" dirty="0">
                <a:latin typeface="Tahoma" pitchFamily="34" charset="0"/>
                <a:cs typeface="Tahoma" pitchFamily="34" charset="0"/>
              </a:rPr>
              <a:t>R = 40cm.</a:t>
            </a:r>
          </a:p>
          <a:p>
            <a:pPr algn="just">
              <a:lnSpc>
                <a:spcPct val="12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Khi</a:t>
            </a:r>
            <a:r>
              <a:rPr lang="en-US" sz="2200" dirty="0" smtClean="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quả</a:t>
            </a:r>
            <a:r>
              <a:rPr lang="en-US" sz="2200" dirty="0">
                <a:latin typeface="Tahoma" pitchFamily="34" charset="0"/>
                <a:cs typeface="Tahoma" pitchFamily="34" charset="0"/>
              </a:rPr>
              <a:t> </a:t>
            </a:r>
            <a:r>
              <a:rPr lang="en-US" sz="2200" dirty="0" err="1">
                <a:latin typeface="Tahoma" pitchFamily="34" charset="0"/>
                <a:cs typeface="Tahoma" pitchFamily="34" charset="0"/>
              </a:rPr>
              <a:t>dùi</a:t>
            </a:r>
            <a:r>
              <a:rPr lang="en-US" sz="2200" dirty="0">
                <a:latin typeface="Tahoma" pitchFamily="34" charset="0"/>
                <a:cs typeface="Tahoma" pitchFamily="34" charset="0"/>
              </a:rPr>
              <a:t> </a:t>
            </a:r>
            <a:r>
              <a:rPr lang="en-US" sz="2200" dirty="0" err="1">
                <a:latin typeface="Tahoma" pitchFamily="34" charset="0"/>
                <a:cs typeface="Tahoma" pitchFamily="34" charset="0"/>
              </a:rPr>
              <a:t>cắm</a:t>
            </a:r>
            <a:r>
              <a:rPr lang="en-US" sz="2200" dirty="0">
                <a:latin typeface="Tahoma" pitchFamily="34" charset="0"/>
                <a:cs typeface="Tahoma" pitchFamily="34" charset="0"/>
              </a:rPr>
              <a:t> </a:t>
            </a:r>
            <a:r>
              <a:rPr lang="en-US" sz="2200" dirty="0" err="1">
                <a:latin typeface="Tahoma" pitchFamily="34" charset="0"/>
                <a:cs typeface="Tahoma" pitchFamily="34" charset="0"/>
              </a:rPr>
              <a:t>sâu</a:t>
            </a:r>
            <a:r>
              <a:rPr lang="en-US" sz="2200" dirty="0">
                <a:latin typeface="Tahoma" pitchFamily="34" charset="0"/>
                <a:cs typeface="Tahoma" pitchFamily="34" charset="0"/>
              </a:rPr>
              <a:t> </a:t>
            </a:r>
            <a:r>
              <a:rPr lang="en-US" sz="2200" dirty="0" err="1">
                <a:latin typeface="Tahoma" pitchFamily="34" charset="0"/>
                <a:cs typeface="Tahoma" pitchFamily="34" charset="0"/>
              </a:rPr>
              <a:t>trong</a:t>
            </a:r>
            <a:r>
              <a:rPr lang="en-US" sz="2200" dirty="0">
                <a:latin typeface="Tahoma" pitchFamily="34" charset="0"/>
                <a:cs typeface="Tahoma" pitchFamily="34" charset="0"/>
              </a:rPr>
              <a:t> </a:t>
            </a:r>
            <a:r>
              <a:rPr lang="en-US" sz="2200" dirty="0" err="1">
                <a:latin typeface="Tahoma" pitchFamily="34" charset="0"/>
                <a:cs typeface="Tahoma" pitchFamily="34" charset="0"/>
              </a:rPr>
              <a:t>khối</a:t>
            </a:r>
            <a:r>
              <a:rPr lang="en-US" sz="2200" dirty="0">
                <a:latin typeface="Tahoma" pitchFamily="34" charset="0"/>
                <a:cs typeface="Tahoma" pitchFamily="34" charset="0"/>
              </a:rPr>
              <a:t> </a:t>
            </a:r>
            <a:r>
              <a:rPr lang="en-US" sz="2200" dirty="0" err="1">
                <a:latin typeface="Tahoma" pitchFamily="34" charset="0"/>
                <a:cs typeface="Tahoma" pitchFamily="34" charset="0"/>
              </a:rPr>
              <a:t>bê</a:t>
            </a:r>
            <a:r>
              <a:rPr lang="en-US" sz="2200" dirty="0">
                <a:latin typeface="Tahoma" pitchFamily="34" charset="0"/>
                <a:cs typeface="Tahoma" pitchFamily="34" charset="0"/>
              </a:rPr>
              <a:t> </a:t>
            </a:r>
            <a:r>
              <a:rPr lang="en-US" sz="2200" dirty="0" err="1">
                <a:latin typeface="Tahoma" pitchFamily="34" charset="0"/>
                <a:cs typeface="Tahoma" pitchFamily="34" charset="0"/>
              </a:rPr>
              <a:t>tông</a:t>
            </a:r>
            <a:r>
              <a:rPr lang="en-US" sz="2200" dirty="0">
                <a:latin typeface="Tahoma" pitchFamily="34" charset="0"/>
                <a:cs typeface="Tahoma" pitchFamily="34" charset="0"/>
              </a:rPr>
              <a:t>, </a:t>
            </a:r>
            <a:r>
              <a:rPr lang="en-US" sz="2200" dirty="0" err="1">
                <a:latin typeface="Tahoma" pitchFamily="34" charset="0"/>
                <a:cs typeface="Tahoma" pitchFamily="34" charset="0"/>
              </a:rPr>
              <a:t>bộ</a:t>
            </a:r>
            <a:r>
              <a:rPr lang="en-US" sz="2200" dirty="0">
                <a:latin typeface="Tahoma" pitchFamily="34" charset="0"/>
                <a:cs typeface="Tahoma" pitchFamily="34" charset="0"/>
              </a:rPr>
              <a:t> </a:t>
            </a:r>
            <a:r>
              <a:rPr lang="en-US" sz="2200" dirty="0" err="1">
                <a:latin typeface="Tahoma" pitchFamily="34" charset="0"/>
                <a:cs typeface="Tahoma" pitchFamily="34" charset="0"/>
              </a:rPr>
              <a:t>phận</a:t>
            </a:r>
            <a:r>
              <a:rPr lang="en-US" sz="2200" dirty="0">
                <a:latin typeface="Tahoma" pitchFamily="34" charset="0"/>
                <a:cs typeface="Tahoma" pitchFamily="34" charset="0"/>
              </a:rPr>
              <a:t> </a:t>
            </a:r>
            <a:r>
              <a:rPr lang="en-US" sz="2200" dirty="0" err="1">
                <a:latin typeface="Tahoma" pitchFamily="34" charset="0"/>
                <a:cs typeface="Tahoma" pitchFamily="34" charset="0"/>
              </a:rPr>
              <a:t>gây</a:t>
            </a:r>
            <a:r>
              <a:rPr lang="en-US" sz="2200" dirty="0">
                <a:latin typeface="Tahoma" pitchFamily="34" charset="0"/>
                <a:cs typeface="Tahoma" pitchFamily="34" charset="0"/>
              </a:rPr>
              <a:t> </a:t>
            </a:r>
            <a:r>
              <a:rPr lang="en-US" sz="2200" dirty="0" err="1">
                <a:latin typeface="Tahoma" pitchFamily="34" charset="0"/>
                <a:cs typeface="Tahoma" pitchFamily="34" charset="0"/>
              </a:rPr>
              <a:t>chấn</a:t>
            </a:r>
            <a:r>
              <a:rPr lang="en-US" sz="2200" dirty="0">
                <a:latin typeface="Tahoma" pitchFamily="34" charset="0"/>
                <a:cs typeface="Tahoma" pitchFamily="34" charset="0"/>
              </a:rPr>
              <a:t> </a:t>
            </a:r>
            <a:r>
              <a:rPr lang="en-US" sz="2200" dirty="0" err="1">
                <a:latin typeface="Tahoma" pitchFamily="34" charset="0"/>
                <a:cs typeface="Tahoma" pitchFamily="34" charset="0"/>
              </a:rPr>
              <a:t>hoạt</a:t>
            </a:r>
            <a:r>
              <a:rPr lang="en-US" sz="2200" dirty="0">
                <a:latin typeface="Tahoma" pitchFamily="34" charset="0"/>
                <a:cs typeface="Tahoma" pitchFamily="34" charset="0"/>
              </a:rPr>
              <a:t> </a:t>
            </a:r>
            <a:r>
              <a:rPr lang="en-US" sz="2200" dirty="0" err="1">
                <a:latin typeface="Tahoma" pitchFamily="34" charset="0"/>
                <a:cs typeface="Tahoma" pitchFamily="34" charset="0"/>
              </a:rPr>
              <a:t>động</a:t>
            </a:r>
            <a:r>
              <a:rPr lang="en-US" sz="2200" dirty="0">
                <a:latin typeface="Tahoma" pitchFamily="34" charset="0"/>
                <a:cs typeface="Tahoma" pitchFamily="34" charset="0"/>
              </a:rPr>
              <a:t> </a:t>
            </a:r>
            <a:r>
              <a:rPr lang="en-US" sz="2200" dirty="0" err="1">
                <a:latin typeface="Tahoma" pitchFamily="34" charset="0"/>
                <a:cs typeface="Tahoma" pitchFamily="34" charset="0"/>
              </a:rPr>
              <a:t>sẽ</a:t>
            </a:r>
            <a:r>
              <a:rPr lang="en-US" sz="2200" dirty="0">
                <a:latin typeface="Tahoma" pitchFamily="34" charset="0"/>
                <a:cs typeface="Tahoma" pitchFamily="34" charset="0"/>
              </a:rPr>
              <a:t> </a:t>
            </a:r>
            <a:r>
              <a:rPr lang="en-US" sz="2200" dirty="0" err="1">
                <a:latin typeface="Tahoma" pitchFamily="34" charset="0"/>
                <a:cs typeface="Tahoma" pitchFamily="34" charset="0"/>
              </a:rPr>
              <a:t>làm</a:t>
            </a:r>
            <a:r>
              <a:rPr lang="en-US" sz="2200" dirty="0">
                <a:latin typeface="Tahoma" pitchFamily="34" charset="0"/>
                <a:cs typeface="Tahoma" pitchFamily="34" charset="0"/>
              </a:rPr>
              <a:t> rung </a:t>
            </a:r>
            <a:r>
              <a:rPr lang="en-US" sz="2200" dirty="0" err="1">
                <a:latin typeface="Tahoma" pitchFamily="34" charset="0"/>
                <a:cs typeface="Tahoma" pitchFamily="34" charset="0"/>
              </a:rPr>
              <a:t>vỏ</a:t>
            </a:r>
            <a:r>
              <a:rPr lang="en-US" sz="2200" dirty="0">
                <a:latin typeface="Tahoma" pitchFamily="34" charset="0"/>
                <a:cs typeface="Tahoma" pitchFamily="34" charset="0"/>
              </a:rPr>
              <a:t> </a:t>
            </a:r>
            <a:r>
              <a:rPr lang="en-US" sz="2200" dirty="0" err="1">
                <a:latin typeface="Tahoma" pitchFamily="34" charset="0"/>
                <a:cs typeface="Tahoma" pitchFamily="34" charset="0"/>
              </a:rPr>
              <a:t>quả</a:t>
            </a:r>
            <a:r>
              <a:rPr lang="en-US" sz="2200" dirty="0">
                <a:latin typeface="Tahoma" pitchFamily="34" charset="0"/>
                <a:cs typeface="Tahoma" pitchFamily="34" charset="0"/>
              </a:rPr>
              <a:t> </a:t>
            </a:r>
            <a:r>
              <a:rPr lang="en-US" sz="2200" dirty="0" err="1">
                <a:latin typeface="Tahoma" pitchFamily="34" charset="0"/>
                <a:cs typeface="Tahoma" pitchFamily="34" charset="0"/>
              </a:rPr>
              <a:t>đầm</a:t>
            </a:r>
            <a:r>
              <a:rPr lang="en-US" sz="2200" dirty="0">
                <a:latin typeface="Tahoma" pitchFamily="34" charset="0"/>
                <a:cs typeface="Tahoma" pitchFamily="34" charset="0"/>
              </a:rPr>
              <a:t> </a:t>
            </a:r>
            <a:r>
              <a:rPr lang="en-US" sz="2200" dirty="0" err="1">
                <a:latin typeface="Tahoma" pitchFamily="34" charset="0"/>
                <a:cs typeface="Tahoma" pitchFamily="34" charset="0"/>
              </a:rPr>
              <a:t>rồi</a:t>
            </a:r>
            <a:r>
              <a:rPr lang="en-US" sz="2200" dirty="0">
                <a:latin typeface="Tahoma" pitchFamily="34" charset="0"/>
                <a:cs typeface="Tahoma" pitchFamily="34" charset="0"/>
              </a:rPr>
              <a:t> </a:t>
            </a:r>
            <a:r>
              <a:rPr lang="en-US" sz="2200" dirty="0" err="1">
                <a:latin typeface="Tahoma" pitchFamily="34" charset="0"/>
                <a:cs typeface="Tahoma" pitchFamily="34" charset="0"/>
              </a:rPr>
              <a:t>truyền</a:t>
            </a:r>
            <a:r>
              <a:rPr lang="en-US" sz="2200" dirty="0">
                <a:latin typeface="Tahoma" pitchFamily="34" charset="0"/>
                <a:cs typeface="Tahoma" pitchFamily="34" charset="0"/>
              </a:rPr>
              <a:t> </a:t>
            </a:r>
            <a:r>
              <a:rPr lang="en-US" sz="2200" dirty="0" err="1">
                <a:latin typeface="Tahoma" pitchFamily="34" charset="0"/>
                <a:cs typeface="Tahoma" pitchFamily="34" charset="0"/>
              </a:rPr>
              <a:t>xung</a:t>
            </a:r>
            <a:r>
              <a:rPr lang="en-US" sz="2200" dirty="0">
                <a:latin typeface="Tahoma" pitchFamily="34" charset="0"/>
                <a:cs typeface="Tahoma" pitchFamily="34" charset="0"/>
              </a:rPr>
              <a:t> </a:t>
            </a:r>
            <a:r>
              <a:rPr lang="en-US" sz="2200" dirty="0" err="1">
                <a:latin typeface="Tahoma" pitchFamily="34" charset="0"/>
                <a:cs typeface="Tahoma" pitchFamily="34" charset="0"/>
              </a:rPr>
              <a:t>lực</a:t>
            </a:r>
            <a:r>
              <a:rPr lang="en-US" sz="2200" dirty="0">
                <a:latin typeface="Tahoma" pitchFamily="34" charset="0"/>
                <a:cs typeface="Tahoma" pitchFamily="34" charset="0"/>
              </a:rPr>
              <a:t> </a:t>
            </a:r>
            <a:r>
              <a:rPr lang="en-US" sz="2200" dirty="0" err="1">
                <a:latin typeface="Tahoma" pitchFamily="34" charset="0"/>
                <a:cs typeface="Tahoma" pitchFamily="34" charset="0"/>
              </a:rPr>
              <a:t>vào</a:t>
            </a:r>
            <a:r>
              <a:rPr lang="en-US" sz="2200" dirty="0">
                <a:latin typeface="Tahoma" pitchFamily="34" charset="0"/>
                <a:cs typeface="Tahoma" pitchFamily="34" charset="0"/>
              </a:rPr>
              <a:t> </a:t>
            </a:r>
            <a:r>
              <a:rPr lang="en-US" sz="2200" dirty="0" err="1">
                <a:latin typeface="Tahoma" pitchFamily="34" charset="0"/>
                <a:cs typeface="Tahoma" pitchFamily="34" charset="0"/>
              </a:rPr>
              <a:t>bê</a:t>
            </a:r>
            <a:r>
              <a:rPr lang="en-US" sz="2200" dirty="0">
                <a:latin typeface="Tahoma" pitchFamily="34" charset="0"/>
                <a:cs typeface="Tahoma" pitchFamily="34" charset="0"/>
              </a:rPr>
              <a:t> </a:t>
            </a:r>
            <a:r>
              <a:rPr lang="en-US" sz="2200" dirty="0" err="1">
                <a:latin typeface="Tahoma" pitchFamily="34" charset="0"/>
                <a:cs typeface="Tahoma" pitchFamily="34" charset="0"/>
              </a:rPr>
              <a:t>tông</a:t>
            </a:r>
            <a:r>
              <a:rPr lang="en-US" sz="2200" dirty="0">
                <a:latin typeface="Tahoma" pitchFamily="34" charset="0"/>
                <a:cs typeface="Tahoma" pitchFamily="34" charset="0"/>
              </a:rPr>
              <a:t>.</a:t>
            </a:r>
          </a:p>
          <a:p>
            <a:pPr algn="just"/>
            <a:endParaRPr lang="en-US" sz="2400" dirty="0" smtClean="0">
              <a:latin typeface="Tahoma" pitchFamily="34" charset="0"/>
              <a:cs typeface="Tahoma" pitchFamily="34" charset="0"/>
            </a:endParaRPr>
          </a:p>
          <a:p>
            <a:pPr algn="just"/>
            <a:endParaRPr lang="en-US" sz="2400" dirty="0">
              <a:latin typeface="Tahoma" pitchFamily="34" charset="0"/>
              <a:cs typeface="Tahoma" pitchFamily="34" charset="0"/>
            </a:endParaRPr>
          </a:p>
          <a:p>
            <a:pPr algn="just"/>
            <a:endParaRPr lang="en-US" sz="2400" dirty="0" smtClean="0">
              <a:latin typeface="Tahoma" pitchFamily="34" charset="0"/>
              <a:cs typeface="Tahoma" pitchFamily="34" charset="0"/>
            </a:endParaRPr>
          </a:p>
        </p:txBody>
      </p:sp>
      <p:sp>
        <p:nvSpPr>
          <p:cNvPr id="12" name="object 7"/>
          <p:cNvSpPr txBox="1"/>
          <p:nvPr/>
        </p:nvSpPr>
        <p:spPr>
          <a:xfrm>
            <a:off x="368301" y="5479472"/>
            <a:ext cx="8394699" cy="768928"/>
          </a:xfrm>
          <a:prstGeom prst="rect">
            <a:avLst/>
          </a:prstGeom>
        </p:spPr>
        <p:txBody>
          <a:bodyPr vert="horz" wrap="square" lIns="0" tIns="0" rIns="0" bIns="0" rtlCol="0">
            <a:spAutoFit/>
          </a:bodyPr>
          <a:lstStyle/>
          <a:p>
            <a:pPr algn="just">
              <a:lnSpc>
                <a:spcPct val="120000"/>
              </a:lnSpc>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Ưu</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nhược</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điểm</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Tổn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hao</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công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suất</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lớn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tính</a:t>
            </a:r>
            <a:r>
              <a:rPr lang="en-US" sz="2200" dirty="0" smtClean="0">
                <a:latin typeface="Tahoma" pitchFamily="34" charset="0"/>
                <a:cs typeface="Tahoma" pitchFamily="34" charset="0"/>
              </a:rPr>
              <a:t> an </a:t>
            </a:r>
            <a:r>
              <a:rPr lang="en-US" sz="2200" dirty="0" err="1" smtClean="0">
                <a:latin typeface="Tahoma" pitchFamily="34" charset="0"/>
                <a:cs typeface="Tahoma" pitchFamily="34" charset="0"/>
              </a:rPr>
              <a:t>toàn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điện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thấp</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ảnh</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hưởng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lực</a:t>
            </a:r>
            <a:r>
              <a:rPr lang="en-US" sz="2200" dirty="0" smtClean="0">
                <a:latin typeface="Tahoma" pitchFamily="34" charset="0"/>
                <a:cs typeface="Tahoma" pitchFamily="34" charset="0"/>
              </a:rPr>
              <a:t> rung </a:t>
            </a:r>
            <a:r>
              <a:rPr lang="en-US" sz="2200" dirty="0" err="1" smtClean="0">
                <a:latin typeface="Tahoma" pitchFamily="34" charset="0"/>
                <a:cs typeface="Tahoma" pitchFamily="34" charset="0"/>
              </a:rPr>
              <a:t>đến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người</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sử</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dụng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giá</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thành</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rẻ</a:t>
            </a:r>
            <a:endParaRPr lang="en-US" sz="2400" dirty="0" smtClean="0">
              <a:latin typeface="Tahoma" pitchFamily="34" charset="0"/>
              <a:cs typeface="Tahoma" pitchFamily="34" charset="0"/>
            </a:endParaRPr>
          </a:p>
        </p:txBody>
      </p:sp>
      <p:pic>
        <p:nvPicPr>
          <p:cNvPr id="4098" name="Picture 2" descr="D:\MYWORK\HSGD_VUVANNHAN\MAYXAYDUNG\tải xuống (4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2841171"/>
            <a:ext cx="2819400" cy="2111829"/>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MYWORK\HSGD_VUVANNHAN\MAYXAYDUNG\cau-tao-cua-dam-dui-truc-mem-300x2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5500" y="659130"/>
            <a:ext cx="2857500" cy="1924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5870392"/>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8" end="8"/>
                                            </p:txEl>
                                          </p:spTgt>
                                        </p:tgtEl>
                                        <p:attrNameLst>
                                          <p:attrName>style.visibility</p:attrName>
                                        </p:attrNameLst>
                                      </p:cBhvr>
                                      <p:to>
                                        <p:strVal val="visible"/>
                                      </p:to>
                                    </p:set>
                                    <p:animEffect transition="in" filter="fade">
                                      <p:cBhvr>
                                        <p:cTn id="7" dur="500"/>
                                        <p:tgtEl>
                                          <p:spTgt spid="11">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dirty="0"/>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dirty="0"/>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2</a:t>
            </a:fld>
            <a:endParaRPr spc="-5" dirty="0"/>
          </a:p>
        </p:txBody>
      </p:sp>
      <p:sp>
        <p:nvSpPr>
          <p:cNvPr id="7" name="object 7"/>
          <p:cNvSpPr txBox="1"/>
          <p:nvPr/>
        </p:nvSpPr>
        <p:spPr>
          <a:xfrm>
            <a:off x="389250" y="685800"/>
            <a:ext cx="8602349" cy="738664"/>
          </a:xfrm>
          <a:prstGeom prst="rect">
            <a:avLst/>
          </a:prstGeom>
        </p:spPr>
        <p:txBody>
          <a:bodyPr vert="horz" wrap="square" lIns="0" tIns="0" rIns="0" bIns="0" rtlCol="0">
            <a:spAutoFit/>
          </a:bodyPr>
          <a:lstStyle/>
          <a:p>
            <a:r>
              <a:rPr lang="en-US" sz="2400" b="1" dirty="0" smtClean="0">
                <a:latin typeface="Tahoma" pitchFamily="34" charset="0"/>
                <a:cs typeface="Tahoma" pitchFamily="34" charset="0"/>
              </a:rPr>
              <a:t>3.1. </a:t>
            </a:r>
            <a:r>
              <a:rPr lang="en-US" sz="2400" b="1" dirty="0" err="1">
                <a:latin typeface="Tahoma" pitchFamily="34" charset="0"/>
                <a:cs typeface="Tahoma" pitchFamily="34" charset="0"/>
              </a:rPr>
              <a:t>Công</a:t>
            </a:r>
            <a:r>
              <a:rPr lang="en-US" sz="2400" b="1" dirty="0">
                <a:latin typeface="Tahoma" pitchFamily="34" charset="0"/>
                <a:cs typeface="Tahoma" pitchFamily="34" charset="0"/>
              </a:rPr>
              <a:t> </a:t>
            </a:r>
            <a:r>
              <a:rPr lang="en-US" sz="2400" b="1" dirty="0" err="1">
                <a:latin typeface="Tahoma" pitchFamily="34" charset="0"/>
                <a:cs typeface="Tahoma" pitchFamily="34" charset="0"/>
              </a:rPr>
              <a:t>tác</a:t>
            </a:r>
            <a:r>
              <a:rPr lang="en-US" sz="2400" b="1" dirty="0">
                <a:latin typeface="Tahoma" pitchFamily="34" charset="0"/>
                <a:cs typeface="Tahoma" pitchFamily="34" charset="0"/>
              </a:rPr>
              <a:t> </a:t>
            </a:r>
            <a:r>
              <a:rPr lang="en-US" sz="2400" b="1" dirty="0" err="1">
                <a:latin typeface="Tahoma" pitchFamily="34" charset="0"/>
                <a:cs typeface="Tahoma" pitchFamily="34" charset="0"/>
              </a:rPr>
              <a:t>bê</a:t>
            </a:r>
            <a:r>
              <a:rPr lang="en-US" sz="2400" b="1" dirty="0">
                <a:latin typeface="Tahoma" pitchFamily="34" charset="0"/>
                <a:cs typeface="Tahoma" pitchFamily="34" charset="0"/>
              </a:rPr>
              <a:t> </a:t>
            </a:r>
            <a:r>
              <a:rPr lang="en-US" sz="2400" b="1" dirty="0" err="1">
                <a:latin typeface="Tahoma" pitchFamily="34" charset="0"/>
                <a:cs typeface="Tahoma" pitchFamily="34" charset="0"/>
              </a:rPr>
              <a:t>tông</a:t>
            </a:r>
            <a:r>
              <a:rPr lang="en-US" sz="2400" b="1" dirty="0">
                <a:latin typeface="Tahoma" pitchFamily="34" charset="0"/>
                <a:cs typeface="Tahoma" pitchFamily="34" charset="0"/>
              </a:rPr>
              <a:t> </a:t>
            </a:r>
            <a:r>
              <a:rPr lang="en-US" sz="2400" b="1" dirty="0" err="1">
                <a:latin typeface="Tahoma" pitchFamily="34" charset="0"/>
                <a:cs typeface="Tahoma" pitchFamily="34" charset="0"/>
              </a:rPr>
              <a:t>và</a:t>
            </a:r>
            <a:r>
              <a:rPr lang="en-US" sz="2400" b="1" dirty="0">
                <a:latin typeface="Tahoma" pitchFamily="34" charset="0"/>
                <a:cs typeface="Tahoma" pitchFamily="34" charset="0"/>
              </a:rPr>
              <a:t> </a:t>
            </a:r>
            <a:r>
              <a:rPr lang="en-US" sz="2400" b="1" dirty="0" err="1">
                <a:latin typeface="Tahoma" pitchFamily="34" charset="0"/>
                <a:cs typeface="Tahoma" pitchFamily="34" charset="0"/>
              </a:rPr>
              <a:t>phân</a:t>
            </a:r>
            <a:r>
              <a:rPr lang="en-US" sz="2400" b="1" dirty="0">
                <a:latin typeface="Tahoma" pitchFamily="34" charset="0"/>
                <a:cs typeface="Tahoma" pitchFamily="34" charset="0"/>
              </a:rPr>
              <a:t> </a:t>
            </a:r>
            <a:r>
              <a:rPr lang="en-US" sz="2400" b="1" dirty="0" err="1">
                <a:latin typeface="Tahoma" pitchFamily="34" charset="0"/>
                <a:cs typeface="Tahoma" pitchFamily="34" charset="0"/>
              </a:rPr>
              <a:t>loại</a:t>
            </a:r>
            <a:r>
              <a:rPr lang="en-US" sz="2400" b="1" dirty="0">
                <a:latin typeface="Tahoma" pitchFamily="34" charset="0"/>
                <a:cs typeface="Tahoma" pitchFamily="34" charset="0"/>
              </a:rPr>
              <a:t> </a:t>
            </a:r>
            <a:r>
              <a:rPr lang="en-US" sz="2400" b="1" dirty="0" err="1">
                <a:latin typeface="Tahoma" pitchFamily="34" charset="0"/>
                <a:cs typeface="Tahoma" pitchFamily="34" charset="0"/>
              </a:rPr>
              <a:t>máy</a:t>
            </a:r>
            <a:r>
              <a:rPr lang="en-US" sz="2400" b="1" dirty="0">
                <a:latin typeface="Tahoma" pitchFamily="34" charset="0"/>
                <a:cs typeface="Tahoma" pitchFamily="34" charset="0"/>
              </a:rPr>
              <a:t> </a:t>
            </a:r>
            <a:r>
              <a:rPr lang="en-US" sz="2400" b="1" dirty="0" err="1">
                <a:latin typeface="Tahoma" pitchFamily="34" charset="0"/>
                <a:cs typeface="Tahoma" pitchFamily="34" charset="0"/>
              </a:rPr>
              <a:t>phục</a:t>
            </a:r>
            <a:r>
              <a:rPr lang="en-US" sz="2400" b="1" dirty="0">
                <a:latin typeface="Tahoma" pitchFamily="34" charset="0"/>
                <a:cs typeface="Tahoma" pitchFamily="34" charset="0"/>
              </a:rPr>
              <a:t> </a:t>
            </a:r>
            <a:r>
              <a:rPr lang="en-US" sz="2400" b="1" dirty="0" err="1">
                <a:latin typeface="Tahoma" pitchFamily="34" charset="0"/>
                <a:cs typeface="Tahoma" pitchFamily="34" charset="0"/>
              </a:rPr>
              <a:t>vụ</a:t>
            </a:r>
            <a:r>
              <a:rPr lang="en-US" sz="2400" b="1" dirty="0">
                <a:latin typeface="Tahoma" pitchFamily="34" charset="0"/>
                <a:cs typeface="Tahoma" pitchFamily="34" charset="0"/>
              </a:rPr>
              <a:t> </a:t>
            </a:r>
            <a:r>
              <a:rPr lang="en-US" sz="2400" b="1" dirty="0" err="1">
                <a:latin typeface="Tahoma" pitchFamily="34" charset="0"/>
                <a:cs typeface="Tahoma" pitchFamily="34" charset="0"/>
              </a:rPr>
              <a:t>công</a:t>
            </a:r>
            <a:r>
              <a:rPr lang="en-US" sz="2400" b="1" dirty="0">
                <a:latin typeface="Tahoma" pitchFamily="34" charset="0"/>
                <a:cs typeface="Tahoma" pitchFamily="34" charset="0"/>
              </a:rPr>
              <a:t> </a:t>
            </a:r>
            <a:r>
              <a:rPr lang="en-US" sz="2400" b="1" dirty="0" err="1">
                <a:latin typeface="Tahoma" pitchFamily="34" charset="0"/>
                <a:cs typeface="Tahoma" pitchFamily="34" charset="0"/>
              </a:rPr>
              <a:t>tác</a:t>
            </a:r>
            <a:r>
              <a:rPr lang="en-US" sz="2400" b="1" dirty="0">
                <a:latin typeface="Tahoma" pitchFamily="34" charset="0"/>
                <a:cs typeface="Tahoma" pitchFamily="34" charset="0"/>
              </a:rPr>
              <a:t> </a:t>
            </a:r>
            <a:r>
              <a:rPr lang="en-US" sz="2400" b="1" dirty="0" err="1">
                <a:latin typeface="Tahoma" pitchFamily="34" charset="0"/>
                <a:cs typeface="Tahoma" pitchFamily="34" charset="0"/>
              </a:rPr>
              <a:t>bê</a:t>
            </a:r>
            <a:r>
              <a:rPr lang="en-US" sz="2400" b="1" dirty="0">
                <a:latin typeface="Tahoma" pitchFamily="34" charset="0"/>
                <a:cs typeface="Tahoma" pitchFamily="34" charset="0"/>
              </a:rPr>
              <a:t> </a:t>
            </a:r>
            <a:r>
              <a:rPr lang="en-US" sz="2400" b="1" dirty="0" err="1">
                <a:latin typeface="Tahoma" pitchFamily="34" charset="0"/>
                <a:cs typeface="Tahoma" pitchFamily="34" charset="0"/>
              </a:rPr>
              <a:t>tông</a:t>
            </a:r>
            <a:endParaRPr lang="en-US" sz="2400" dirty="0">
              <a:latin typeface="Tahoma" pitchFamily="34" charset="0"/>
              <a:cs typeface="Tahoma" pitchFamily="34" charset="0"/>
            </a:endParaRPr>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4175" y="1450691"/>
            <a:ext cx="8226425" cy="3693319"/>
          </a:xfrm>
          <a:prstGeom prst="rect">
            <a:avLst/>
          </a:prstGeom>
        </p:spPr>
        <p:txBody>
          <a:bodyPr vert="horz" wrap="square" lIns="0" tIns="0" rIns="0" bIns="0" rtlCol="0">
            <a:spAutoFit/>
          </a:bodyPr>
          <a:lstStyle/>
          <a:p>
            <a:pPr algn="just">
              <a:buFontTx/>
              <a:buChar char="-"/>
            </a:pP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Là</a:t>
            </a:r>
            <a:r>
              <a:rPr lang="en-US" sz="2400" dirty="0" smtClean="0">
                <a:latin typeface="Tahoma" pitchFamily="34" charset="0"/>
                <a:cs typeface="Tahoma" pitchFamily="34" charset="0"/>
              </a:rPr>
              <a:t> </a:t>
            </a:r>
            <a:r>
              <a:rPr lang="en-US" sz="2400" dirty="0" err="1">
                <a:latin typeface="Tahoma" pitchFamily="34" charset="0"/>
                <a:cs typeface="Tahoma" pitchFamily="34" charset="0"/>
              </a:rPr>
              <a:t>nguyên</a:t>
            </a:r>
            <a:r>
              <a:rPr lang="en-US" sz="2400" dirty="0">
                <a:latin typeface="Tahoma" pitchFamily="34" charset="0"/>
                <a:cs typeface="Tahoma" pitchFamily="34" charset="0"/>
              </a:rPr>
              <a:t> </a:t>
            </a:r>
            <a:r>
              <a:rPr lang="en-US" sz="2400" dirty="0" err="1">
                <a:latin typeface="Tahoma" pitchFamily="34" charset="0"/>
                <a:cs typeface="Tahoma" pitchFamily="34" charset="0"/>
              </a:rPr>
              <a:t>liệu</a:t>
            </a:r>
            <a:r>
              <a:rPr lang="en-US" sz="2400" dirty="0">
                <a:latin typeface="Tahoma" pitchFamily="34" charset="0"/>
                <a:cs typeface="Tahoma" pitchFamily="34" charset="0"/>
              </a:rPr>
              <a:t> </a:t>
            </a:r>
            <a:r>
              <a:rPr lang="en-US" sz="2400" dirty="0" err="1">
                <a:latin typeface="Tahoma" pitchFamily="34" charset="0"/>
                <a:cs typeface="Tahoma" pitchFamily="34" charset="0"/>
              </a:rPr>
              <a:t>chủ</a:t>
            </a:r>
            <a:r>
              <a:rPr lang="en-US" sz="2400" dirty="0">
                <a:latin typeface="Tahoma" pitchFamily="34" charset="0"/>
                <a:cs typeface="Tahoma" pitchFamily="34" charset="0"/>
              </a:rPr>
              <a:t> </a:t>
            </a:r>
            <a:r>
              <a:rPr lang="en-US" sz="2400" dirty="0" err="1">
                <a:latin typeface="Tahoma" pitchFamily="34" charset="0"/>
                <a:cs typeface="Tahoma" pitchFamily="34" charset="0"/>
              </a:rPr>
              <a:t>chốt</a:t>
            </a:r>
            <a:r>
              <a:rPr lang="en-US" sz="2400" dirty="0">
                <a:latin typeface="Tahoma" pitchFamily="34" charset="0"/>
                <a:cs typeface="Tahoma" pitchFamily="34" charset="0"/>
              </a:rPr>
              <a:t> </a:t>
            </a:r>
            <a:r>
              <a:rPr lang="en-US" sz="2400" dirty="0" err="1">
                <a:latin typeface="Tahoma" pitchFamily="34" charset="0"/>
                <a:cs typeface="Tahoma" pitchFamily="34" charset="0"/>
              </a:rPr>
              <a:t>để</a:t>
            </a:r>
            <a:r>
              <a:rPr lang="en-US" sz="2400" dirty="0">
                <a:latin typeface="Tahoma" pitchFamily="34" charset="0"/>
                <a:cs typeface="Tahoma" pitchFamily="34" charset="0"/>
              </a:rPr>
              <a:t> </a:t>
            </a:r>
            <a:r>
              <a:rPr lang="en-US" sz="2400" dirty="0" err="1">
                <a:latin typeface="Tahoma" pitchFamily="34" charset="0"/>
                <a:cs typeface="Tahoma" pitchFamily="34" charset="0"/>
              </a:rPr>
              <a:t>tạo</a:t>
            </a:r>
            <a:r>
              <a:rPr lang="en-US" sz="2400" dirty="0">
                <a:latin typeface="Tahoma" pitchFamily="34" charset="0"/>
                <a:cs typeface="Tahoma" pitchFamily="34" charset="0"/>
              </a:rPr>
              <a:t> </a:t>
            </a:r>
            <a:r>
              <a:rPr lang="en-US" sz="2400" dirty="0" err="1">
                <a:latin typeface="Tahoma" pitchFamily="34" charset="0"/>
                <a:cs typeface="Tahoma" pitchFamily="34" charset="0"/>
              </a:rPr>
              <a:t>nên</a:t>
            </a:r>
            <a:r>
              <a:rPr lang="en-US" sz="2400" dirty="0">
                <a:latin typeface="Tahoma" pitchFamily="34" charset="0"/>
                <a:cs typeface="Tahoma" pitchFamily="34" charset="0"/>
              </a:rPr>
              <a:t> </a:t>
            </a:r>
            <a:r>
              <a:rPr lang="en-US" sz="2400" dirty="0" err="1">
                <a:latin typeface="Tahoma" pitchFamily="34" charset="0"/>
                <a:cs typeface="Tahoma" pitchFamily="34" charset="0"/>
              </a:rPr>
              <a:t>phần</a:t>
            </a:r>
            <a:r>
              <a:rPr lang="en-US" sz="2400" dirty="0">
                <a:latin typeface="Tahoma" pitchFamily="34" charset="0"/>
                <a:cs typeface="Tahoma" pitchFamily="34" charset="0"/>
              </a:rPr>
              <a:t> </a:t>
            </a:r>
            <a:r>
              <a:rPr lang="en-US" sz="2400" dirty="0" err="1">
                <a:latin typeface="Tahoma" pitchFamily="34" charset="0"/>
                <a:cs typeface="Tahoma" pitchFamily="34" charset="0"/>
              </a:rPr>
              <a:t>thô</a:t>
            </a:r>
            <a:r>
              <a:rPr lang="en-US" sz="2400" dirty="0">
                <a:latin typeface="Tahoma" pitchFamily="34" charset="0"/>
                <a:cs typeface="Tahoma" pitchFamily="34" charset="0"/>
              </a:rPr>
              <a:t> </a:t>
            </a:r>
            <a:r>
              <a:rPr lang="en-US" sz="2400" dirty="0" err="1">
                <a:latin typeface="Tahoma" pitchFamily="34" charset="0"/>
                <a:cs typeface="Tahoma" pitchFamily="34" charset="0"/>
              </a:rPr>
              <a:t>của</a:t>
            </a:r>
            <a:r>
              <a:rPr lang="en-US" sz="2400" dirty="0">
                <a:latin typeface="Tahoma" pitchFamily="34" charset="0"/>
                <a:cs typeface="Tahoma" pitchFamily="34" charset="0"/>
              </a:rPr>
              <a:t> </a:t>
            </a:r>
            <a:r>
              <a:rPr lang="en-US" sz="2400" dirty="0" err="1">
                <a:latin typeface="Tahoma" pitchFamily="34" charset="0"/>
                <a:cs typeface="Tahoma" pitchFamily="34" charset="0"/>
              </a:rPr>
              <a:t>công</a:t>
            </a:r>
            <a:r>
              <a:rPr lang="en-US" sz="2400" dirty="0">
                <a:latin typeface="Tahoma" pitchFamily="34" charset="0"/>
                <a:cs typeface="Tahoma" pitchFamily="34" charset="0"/>
              </a:rPr>
              <a:t> </a:t>
            </a:r>
            <a:r>
              <a:rPr lang="en-US" sz="2400" dirty="0" err="1">
                <a:latin typeface="Tahoma" pitchFamily="34" charset="0"/>
                <a:cs typeface="Tahoma" pitchFamily="34" charset="0"/>
              </a:rPr>
              <a:t>trình</a:t>
            </a:r>
            <a:r>
              <a:rPr lang="en-US" sz="2400" dirty="0">
                <a:latin typeface="Tahoma" pitchFamily="34" charset="0"/>
                <a:cs typeface="Tahoma" pitchFamily="34" charset="0"/>
              </a:rPr>
              <a:t> </a:t>
            </a:r>
            <a:r>
              <a:rPr lang="en-US" sz="2400" dirty="0" err="1">
                <a:latin typeface="Tahoma" pitchFamily="34" charset="0"/>
                <a:cs typeface="Tahoma" pitchFamily="34" charset="0"/>
              </a:rPr>
              <a:t>xây</a:t>
            </a:r>
            <a:r>
              <a:rPr lang="en-US" sz="2400" dirty="0">
                <a:latin typeface="Tahoma" pitchFamily="34" charset="0"/>
                <a:cs typeface="Tahoma" pitchFamily="34" charset="0"/>
              </a:rPr>
              <a:t> </a:t>
            </a:r>
            <a:r>
              <a:rPr lang="en-US" sz="2400" dirty="0" err="1" smtClean="0">
                <a:latin typeface="Tahoma" pitchFamily="34" charset="0"/>
                <a:cs typeface="Tahoma" pitchFamily="34" charset="0"/>
              </a:rPr>
              <a:t>dựng</a:t>
            </a:r>
            <a:r>
              <a:rPr lang="en-US" sz="2400" dirty="0" smtClean="0">
                <a:latin typeface="Tahoma" pitchFamily="34" charset="0"/>
                <a:cs typeface="Tahoma" pitchFamily="34" charset="0"/>
              </a:rPr>
              <a:t>. </a:t>
            </a:r>
          </a:p>
          <a:p>
            <a:pPr algn="just">
              <a:buFontTx/>
              <a:buChar char="-"/>
            </a:pP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Công</a:t>
            </a:r>
            <a:r>
              <a:rPr lang="en-US" sz="2400" dirty="0" smtClean="0">
                <a:latin typeface="Tahoma" pitchFamily="34" charset="0"/>
                <a:cs typeface="Tahoma" pitchFamily="34" charset="0"/>
              </a:rPr>
              <a:t> </a:t>
            </a:r>
            <a:r>
              <a:rPr lang="en-US" sz="2400" dirty="0" err="1">
                <a:latin typeface="Tahoma" pitchFamily="34" charset="0"/>
                <a:cs typeface="Tahoma" pitchFamily="34" charset="0"/>
              </a:rPr>
              <a:t>trình</a:t>
            </a:r>
            <a:r>
              <a:rPr lang="en-US" sz="2400" dirty="0">
                <a:latin typeface="Tahoma" pitchFamily="34" charset="0"/>
                <a:cs typeface="Tahoma" pitchFamily="34" charset="0"/>
              </a:rPr>
              <a:t> </a:t>
            </a:r>
            <a:r>
              <a:rPr lang="en-US" sz="2400" dirty="0" err="1" smtClean="0">
                <a:latin typeface="Tahoma" pitchFamily="34" charset="0"/>
                <a:cs typeface="Tahoma" pitchFamily="34" charset="0"/>
              </a:rPr>
              <a:t>được</a:t>
            </a:r>
            <a:r>
              <a:rPr lang="en-US" sz="2400" dirty="0" smtClean="0">
                <a:latin typeface="Tahoma" pitchFamily="34" charset="0"/>
                <a:cs typeface="Tahoma" pitchFamily="34" charset="0"/>
              </a:rPr>
              <a:t> </a:t>
            </a:r>
            <a:r>
              <a:rPr lang="en-US" sz="2400" dirty="0" err="1">
                <a:latin typeface="Tahoma" pitchFamily="34" charset="0"/>
                <a:cs typeface="Tahoma" pitchFamily="34" charset="0"/>
              </a:rPr>
              <a:t>xây</a:t>
            </a:r>
            <a:r>
              <a:rPr lang="en-US" sz="2400" dirty="0">
                <a:latin typeface="Tahoma" pitchFamily="34" charset="0"/>
                <a:cs typeface="Tahoma" pitchFamily="34" charset="0"/>
              </a:rPr>
              <a:t> </a:t>
            </a:r>
            <a:r>
              <a:rPr lang="en-US" sz="2400" dirty="0" err="1">
                <a:latin typeface="Tahoma" pitchFamily="34" charset="0"/>
                <a:cs typeface="Tahoma" pitchFamily="34" charset="0"/>
              </a:rPr>
              <a:t>dựng</a:t>
            </a:r>
            <a:r>
              <a:rPr lang="en-US" sz="2400" dirty="0">
                <a:latin typeface="Tahoma" pitchFamily="34" charset="0"/>
                <a:cs typeface="Tahoma" pitchFamily="34" charset="0"/>
              </a:rPr>
              <a:t> </a:t>
            </a:r>
            <a:r>
              <a:rPr lang="en-US" sz="2400" dirty="0" err="1">
                <a:latin typeface="Tahoma" pitchFamily="34" charset="0"/>
                <a:cs typeface="Tahoma" pitchFamily="34" charset="0"/>
              </a:rPr>
              <a:t>bằng</a:t>
            </a:r>
            <a:r>
              <a:rPr lang="en-US" sz="2400" dirty="0">
                <a:latin typeface="Tahoma" pitchFamily="34" charset="0"/>
                <a:cs typeface="Tahoma" pitchFamily="34" charset="0"/>
              </a:rPr>
              <a:t> </a:t>
            </a:r>
            <a:r>
              <a:rPr lang="en-US" sz="2400" dirty="0" err="1">
                <a:latin typeface="Tahoma" pitchFamily="34" charset="0"/>
                <a:cs typeface="Tahoma" pitchFamily="34" charset="0"/>
              </a:rPr>
              <a:t>bêtông</a:t>
            </a:r>
            <a:r>
              <a:rPr lang="en-US" sz="2400" dirty="0">
                <a:latin typeface="Tahoma" pitchFamily="34" charset="0"/>
                <a:cs typeface="Tahoma" pitchFamily="34" charset="0"/>
              </a:rPr>
              <a:t> </a:t>
            </a:r>
            <a:r>
              <a:rPr lang="en-US" sz="2400" dirty="0" err="1">
                <a:latin typeface="Tahoma" pitchFamily="34" charset="0"/>
                <a:cs typeface="Tahoma" pitchFamily="34" charset="0"/>
              </a:rPr>
              <a:t>và</a:t>
            </a:r>
            <a:r>
              <a:rPr lang="en-US" sz="2400" dirty="0">
                <a:latin typeface="Tahoma" pitchFamily="34" charset="0"/>
                <a:cs typeface="Tahoma" pitchFamily="34" charset="0"/>
              </a:rPr>
              <a:t> </a:t>
            </a:r>
            <a:r>
              <a:rPr lang="en-US" sz="2400" dirty="0" err="1">
                <a:latin typeface="Tahoma" pitchFamily="34" charset="0"/>
                <a:cs typeface="Tahoma" pitchFamily="34" charset="0"/>
              </a:rPr>
              <a:t>bêtông</a:t>
            </a:r>
            <a:r>
              <a:rPr lang="en-US" sz="2400" dirty="0">
                <a:latin typeface="Tahoma" pitchFamily="34" charset="0"/>
                <a:cs typeface="Tahoma" pitchFamily="34" charset="0"/>
              </a:rPr>
              <a:t> </a:t>
            </a:r>
            <a:r>
              <a:rPr lang="en-US" sz="2400" dirty="0" err="1">
                <a:latin typeface="Tahoma" pitchFamily="34" charset="0"/>
                <a:cs typeface="Tahoma" pitchFamily="34" charset="0"/>
              </a:rPr>
              <a:t>cốt</a:t>
            </a:r>
            <a:r>
              <a:rPr lang="en-US" sz="2400" dirty="0">
                <a:latin typeface="Tahoma" pitchFamily="34" charset="0"/>
                <a:cs typeface="Tahoma" pitchFamily="34" charset="0"/>
              </a:rPr>
              <a:t> </a:t>
            </a:r>
            <a:r>
              <a:rPr lang="en-US" sz="2400" dirty="0" err="1">
                <a:latin typeface="Tahoma" pitchFamily="34" charset="0"/>
                <a:cs typeface="Tahoma" pitchFamily="34" charset="0"/>
              </a:rPr>
              <a:t>thép</a:t>
            </a:r>
            <a:r>
              <a:rPr lang="en-US" sz="2400" dirty="0">
                <a:latin typeface="Tahoma" pitchFamily="34" charset="0"/>
                <a:cs typeface="Tahoma" pitchFamily="34" charset="0"/>
              </a:rPr>
              <a:t> </a:t>
            </a:r>
            <a:r>
              <a:rPr lang="en-US" sz="2400" dirty="0" err="1" smtClean="0">
                <a:latin typeface="Tahoma" pitchFamily="34" charset="0"/>
                <a:cs typeface="Tahoma" pitchFamily="34" charset="0"/>
              </a:rPr>
              <a:t>có</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tính</a:t>
            </a:r>
            <a:r>
              <a:rPr lang="en-US" sz="2400" dirty="0" smtClean="0">
                <a:latin typeface="Tahoma" pitchFamily="34" charset="0"/>
                <a:cs typeface="Tahoma" pitchFamily="34" charset="0"/>
              </a:rPr>
              <a:t> </a:t>
            </a:r>
            <a:r>
              <a:rPr lang="en-US" sz="2400" dirty="0" err="1">
                <a:latin typeface="Tahoma" pitchFamily="34" charset="0"/>
                <a:cs typeface="Tahoma" pitchFamily="34" charset="0"/>
              </a:rPr>
              <a:t>bền</a:t>
            </a:r>
            <a:r>
              <a:rPr lang="en-US" sz="2400" dirty="0">
                <a:latin typeface="Tahoma" pitchFamily="34" charset="0"/>
                <a:cs typeface="Tahoma" pitchFamily="34" charset="0"/>
              </a:rPr>
              <a:t> </a:t>
            </a:r>
            <a:r>
              <a:rPr lang="en-US" sz="2400" dirty="0" err="1">
                <a:latin typeface="Tahoma" pitchFamily="34" charset="0"/>
                <a:cs typeface="Tahoma" pitchFamily="34" charset="0"/>
              </a:rPr>
              <a:t>vững</a:t>
            </a:r>
            <a:r>
              <a:rPr lang="en-US" sz="2400" dirty="0">
                <a:latin typeface="Tahoma" pitchFamily="34" charset="0"/>
                <a:cs typeface="Tahoma" pitchFamily="34" charset="0"/>
              </a:rPr>
              <a:t>, </a:t>
            </a:r>
            <a:r>
              <a:rPr lang="en-US" sz="2400" dirty="0" err="1">
                <a:latin typeface="Tahoma" pitchFamily="34" charset="0"/>
                <a:cs typeface="Tahoma" pitchFamily="34" charset="0"/>
              </a:rPr>
              <a:t>mỹ</a:t>
            </a:r>
            <a:r>
              <a:rPr lang="en-US" sz="2400" dirty="0">
                <a:latin typeface="Tahoma" pitchFamily="34" charset="0"/>
                <a:cs typeface="Tahoma" pitchFamily="34" charset="0"/>
              </a:rPr>
              <a:t> </a:t>
            </a:r>
            <a:r>
              <a:rPr lang="en-US" sz="2400" dirty="0" err="1">
                <a:latin typeface="Tahoma" pitchFamily="34" charset="0"/>
                <a:cs typeface="Tahoma" pitchFamily="34" charset="0"/>
              </a:rPr>
              <a:t>quan</a:t>
            </a:r>
            <a:r>
              <a:rPr lang="en-US" sz="2400" dirty="0">
                <a:latin typeface="Tahoma" pitchFamily="34" charset="0"/>
                <a:cs typeface="Tahoma" pitchFamily="34" charset="0"/>
              </a:rPr>
              <a:t> </a:t>
            </a:r>
            <a:r>
              <a:rPr lang="en-US" sz="2400" dirty="0" err="1">
                <a:latin typeface="Tahoma" pitchFamily="34" charset="0"/>
                <a:cs typeface="Tahoma" pitchFamily="34" charset="0"/>
              </a:rPr>
              <a:t>và</a:t>
            </a:r>
            <a:r>
              <a:rPr lang="en-US" sz="2400" dirty="0">
                <a:latin typeface="Tahoma" pitchFamily="34" charset="0"/>
                <a:cs typeface="Tahoma" pitchFamily="34" charset="0"/>
              </a:rPr>
              <a:t> </a:t>
            </a:r>
            <a:r>
              <a:rPr lang="en-US" sz="2400" dirty="0" err="1">
                <a:latin typeface="Tahoma" pitchFamily="34" charset="0"/>
                <a:cs typeface="Tahoma" pitchFamily="34" charset="0"/>
              </a:rPr>
              <a:t>phòng</a:t>
            </a:r>
            <a:r>
              <a:rPr lang="en-US" sz="2400" dirty="0">
                <a:latin typeface="Tahoma" pitchFamily="34" charset="0"/>
                <a:cs typeface="Tahoma" pitchFamily="34" charset="0"/>
              </a:rPr>
              <a:t> </a:t>
            </a:r>
            <a:r>
              <a:rPr lang="en-US" sz="2400" dirty="0" err="1">
                <a:latin typeface="Tahoma" pitchFamily="34" charset="0"/>
                <a:cs typeface="Tahoma" pitchFamily="34" charset="0"/>
              </a:rPr>
              <a:t>chống</a:t>
            </a:r>
            <a:r>
              <a:rPr lang="en-US" sz="2400" dirty="0">
                <a:latin typeface="Tahoma" pitchFamily="34" charset="0"/>
                <a:cs typeface="Tahoma" pitchFamily="34" charset="0"/>
              </a:rPr>
              <a:t> </a:t>
            </a:r>
            <a:r>
              <a:rPr lang="en-US" sz="2400" dirty="0" err="1">
                <a:latin typeface="Tahoma" pitchFamily="34" charset="0"/>
                <a:cs typeface="Tahoma" pitchFamily="34" charset="0"/>
              </a:rPr>
              <a:t>cháy</a:t>
            </a:r>
            <a:r>
              <a:rPr lang="en-US" sz="2400" dirty="0">
                <a:latin typeface="Tahoma" pitchFamily="34" charset="0"/>
                <a:cs typeface="Tahoma" pitchFamily="34" charset="0"/>
              </a:rPr>
              <a:t> </a:t>
            </a:r>
            <a:r>
              <a:rPr lang="en-US" sz="2400" dirty="0" err="1">
                <a:latin typeface="Tahoma" pitchFamily="34" charset="0"/>
                <a:cs typeface="Tahoma" pitchFamily="34" charset="0"/>
              </a:rPr>
              <a:t>tốt</a:t>
            </a:r>
            <a:r>
              <a:rPr lang="en-US" sz="2400" dirty="0">
                <a:latin typeface="Tahoma" pitchFamily="34" charset="0"/>
                <a:cs typeface="Tahoma" pitchFamily="34" charset="0"/>
              </a:rPr>
              <a:t>. </a:t>
            </a:r>
            <a:endParaRPr lang="en-US" sz="2400" dirty="0" smtClean="0">
              <a:latin typeface="Tahoma" pitchFamily="34" charset="0"/>
              <a:cs typeface="Tahoma" pitchFamily="34" charset="0"/>
            </a:endParaRPr>
          </a:p>
          <a:p>
            <a:pPr algn="just">
              <a:buFontTx/>
              <a:buChar char="-"/>
            </a:pP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Công</a:t>
            </a:r>
            <a:r>
              <a:rPr lang="en-US" sz="2400" dirty="0" smtClean="0">
                <a:latin typeface="Tahoma" pitchFamily="34" charset="0"/>
                <a:cs typeface="Tahoma" pitchFamily="34" charset="0"/>
              </a:rPr>
              <a:t> </a:t>
            </a:r>
            <a:r>
              <a:rPr lang="en-US" sz="2400" dirty="0" err="1">
                <a:latin typeface="Tahoma" pitchFamily="34" charset="0"/>
                <a:cs typeface="Tahoma" pitchFamily="34" charset="0"/>
              </a:rPr>
              <a:t>tác</a:t>
            </a:r>
            <a:r>
              <a:rPr lang="en-US" sz="2400" dirty="0">
                <a:latin typeface="Tahoma" pitchFamily="34" charset="0"/>
                <a:cs typeface="Tahoma" pitchFamily="34" charset="0"/>
              </a:rPr>
              <a:t> </a:t>
            </a:r>
            <a:r>
              <a:rPr lang="en-US" sz="2400" dirty="0" err="1">
                <a:latin typeface="Tahoma" pitchFamily="34" charset="0"/>
                <a:cs typeface="Tahoma" pitchFamily="34" charset="0"/>
              </a:rPr>
              <a:t>bêtông</a:t>
            </a:r>
            <a:r>
              <a:rPr lang="en-US" sz="2400" dirty="0">
                <a:latin typeface="Tahoma" pitchFamily="34" charset="0"/>
                <a:cs typeface="Tahoma" pitchFamily="34" charset="0"/>
              </a:rPr>
              <a:t> </a:t>
            </a:r>
            <a:r>
              <a:rPr lang="en-US" sz="2400" dirty="0" err="1">
                <a:latin typeface="Tahoma" pitchFamily="34" charset="0"/>
                <a:cs typeface="Tahoma" pitchFamily="34" charset="0"/>
              </a:rPr>
              <a:t>bao</a:t>
            </a:r>
            <a:r>
              <a:rPr lang="en-US" sz="2400" dirty="0">
                <a:latin typeface="Tahoma" pitchFamily="34" charset="0"/>
                <a:cs typeface="Tahoma" pitchFamily="34" charset="0"/>
              </a:rPr>
              <a:t> </a:t>
            </a:r>
            <a:r>
              <a:rPr lang="en-US" sz="2400" dirty="0" err="1" smtClean="0">
                <a:latin typeface="Tahoma" pitchFamily="34" charset="0"/>
                <a:cs typeface="Tahoma" pitchFamily="34" charset="0"/>
              </a:rPr>
              <a:t>gồm</a:t>
            </a:r>
            <a:r>
              <a:rPr lang="en-US" sz="2400" dirty="0" smtClean="0">
                <a:latin typeface="Tahoma" pitchFamily="34" charset="0"/>
                <a:cs typeface="Tahoma" pitchFamily="34" charset="0"/>
              </a:rPr>
              <a:t> </a:t>
            </a:r>
            <a:r>
              <a:rPr lang="en-US" sz="2400" dirty="0" err="1">
                <a:latin typeface="Tahoma" pitchFamily="34" charset="0"/>
                <a:cs typeface="Tahoma" pitchFamily="34" charset="0"/>
              </a:rPr>
              <a:t>các</a:t>
            </a:r>
            <a:r>
              <a:rPr lang="en-US" sz="2400" dirty="0">
                <a:latin typeface="Tahoma" pitchFamily="34" charset="0"/>
                <a:cs typeface="Tahoma" pitchFamily="34" charset="0"/>
              </a:rPr>
              <a:t> </a:t>
            </a:r>
            <a:r>
              <a:rPr lang="en-US" sz="2400" dirty="0" err="1">
                <a:latin typeface="Tahoma" pitchFamily="34" charset="0"/>
                <a:cs typeface="Tahoma" pitchFamily="34" charset="0"/>
              </a:rPr>
              <a:t>công</a:t>
            </a:r>
            <a:r>
              <a:rPr lang="en-US" sz="2400" dirty="0">
                <a:latin typeface="Tahoma" pitchFamily="34" charset="0"/>
                <a:cs typeface="Tahoma" pitchFamily="34" charset="0"/>
              </a:rPr>
              <a:t> </a:t>
            </a:r>
            <a:r>
              <a:rPr lang="en-US" sz="2400" dirty="0" err="1" smtClean="0">
                <a:latin typeface="Tahoma" pitchFamily="34" charset="0"/>
                <a:cs typeface="Tahoma" pitchFamily="34" charset="0"/>
              </a:rPr>
              <a:t>việc</a:t>
            </a:r>
            <a:r>
              <a:rPr lang="en-US" sz="2400" dirty="0" smtClean="0">
                <a:latin typeface="Tahoma" pitchFamily="34" charset="0"/>
                <a:cs typeface="Tahoma" pitchFamily="34" charset="0"/>
              </a:rPr>
              <a:t>: </a:t>
            </a:r>
            <a:r>
              <a:rPr lang="en-US" sz="2400" dirty="0" err="1">
                <a:latin typeface="Tahoma" pitchFamily="34" charset="0"/>
                <a:cs typeface="Tahoma" pitchFamily="34" charset="0"/>
              </a:rPr>
              <a:t>chuẩn</a:t>
            </a:r>
            <a:r>
              <a:rPr lang="en-US" sz="2400" dirty="0">
                <a:latin typeface="Tahoma" pitchFamily="34" charset="0"/>
                <a:cs typeface="Tahoma" pitchFamily="34" charset="0"/>
              </a:rPr>
              <a:t> </a:t>
            </a:r>
            <a:r>
              <a:rPr lang="en-US" sz="2400" dirty="0" err="1">
                <a:latin typeface="Tahoma" pitchFamily="34" charset="0"/>
                <a:cs typeface="Tahoma" pitchFamily="34" charset="0"/>
              </a:rPr>
              <a:t>bị</a:t>
            </a:r>
            <a:r>
              <a:rPr lang="en-US" sz="2400" dirty="0">
                <a:latin typeface="Tahoma" pitchFamily="34" charset="0"/>
                <a:cs typeface="Tahoma" pitchFamily="34" charset="0"/>
              </a:rPr>
              <a:t> </a:t>
            </a:r>
            <a:r>
              <a:rPr lang="en-US" sz="2400" dirty="0" err="1" smtClean="0">
                <a:latin typeface="Tahoma" pitchFamily="34" charset="0"/>
                <a:cs typeface="Tahoma" pitchFamily="34" charset="0"/>
              </a:rPr>
              <a:t>hỗn</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hợp</a:t>
            </a:r>
            <a:r>
              <a:rPr lang="en-US" sz="2400" dirty="0" smtClean="0">
                <a:latin typeface="Tahoma" pitchFamily="34" charset="0"/>
                <a:cs typeface="Tahoma" pitchFamily="34" charset="0"/>
              </a:rPr>
              <a:t> </a:t>
            </a:r>
            <a:r>
              <a:rPr lang="en-US" sz="2400" dirty="0">
                <a:latin typeface="Tahoma" pitchFamily="34" charset="0"/>
                <a:cs typeface="Tahoma" pitchFamily="34" charset="0"/>
              </a:rPr>
              <a:t>(</a:t>
            </a:r>
            <a:r>
              <a:rPr lang="en-US" sz="2400" dirty="0" err="1">
                <a:latin typeface="Tahoma" pitchFamily="34" charset="0"/>
                <a:cs typeface="Tahoma" pitchFamily="34" charset="0"/>
              </a:rPr>
              <a:t>định</a:t>
            </a:r>
            <a:r>
              <a:rPr lang="en-US" sz="2400" dirty="0">
                <a:latin typeface="Tahoma" pitchFamily="34" charset="0"/>
                <a:cs typeface="Tahoma" pitchFamily="34" charset="0"/>
              </a:rPr>
              <a:t> </a:t>
            </a:r>
            <a:r>
              <a:rPr lang="en-US" sz="2400" dirty="0" err="1">
                <a:latin typeface="Tahoma" pitchFamily="34" charset="0"/>
                <a:cs typeface="Tahoma" pitchFamily="34" charset="0"/>
              </a:rPr>
              <a:t>lượng</a:t>
            </a:r>
            <a:r>
              <a:rPr lang="en-US" sz="2400" dirty="0">
                <a:latin typeface="Tahoma" pitchFamily="34" charset="0"/>
                <a:cs typeface="Tahoma" pitchFamily="34" charset="0"/>
              </a:rPr>
              <a:t>, </a:t>
            </a:r>
            <a:r>
              <a:rPr lang="en-US" sz="2400" b="1" u="sng" dirty="0" err="1">
                <a:solidFill>
                  <a:srgbClr val="FF0000"/>
                </a:solidFill>
                <a:latin typeface="Tahoma" pitchFamily="34" charset="0"/>
                <a:cs typeface="Tahoma" pitchFamily="34" charset="0"/>
              </a:rPr>
              <a:t>trộn</a:t>
            </a:r>
            <a:r>
              <a:rPr lang="en-US" sz="2400" dirty="0">
                <a:latin typeface="Tahoma" pitchFamily="34" charset="0"/>
                <a:cs typeface="Tahoma" pitchFamily="34" charset="0"/>
              </a:rPr>
              <a:t>), </a:t>
            </a:r>
            <a:r>
              <a:rPr lang="en-US" sz="2400" b="1" u="sng" dirty="0" err="1">
                <a:solidFill>
                  <a:srgbClr val="FF0000"/>
                </a:solidFill>
                <a:latin typeface="Tahoma" pitchFamily="34" charset="0"/>
                <a:cs typeface="Tahoma" pitchFamily="34" charset="0"/>
              </a:rPr>
              <a:t>vận</a:t>
            </a:r>
            <a:r>
              <a:rPr lang="en-US" sz="2400" b="1" u="sng" dirty="0">
                <a:solidFill>
                  <a:srgbClr val="FF0000"/>
                </a:solidFill>
                <a:latin typeface="Tahoma" pitchFamily="34" charset="0"/>
                <a:cs typeface="Tahoma" pitchFamily="34" charset="0"/>
              </a:rPr>
              <a:t> </a:t>
            </a:r>
            <a:r>
              <a:rPr lang="en-US" sz="2400" b="1" u="sng" dirty="0" err="1">
                <a:solidFill>
                  <a:srgbClr val="FF0000"/>
                </a:solidFill>
                <a:latin typeface="Tahoma" pitchFamily="34" charset="0"/>
                <a:cs typeface="Tahoma" pitchFamily="34" charset="0"/>
              </a:rPr>
              <a:t>chuyển</a:t>
            </a:r>
            <a:r>
              <a:rPr lang="en-US" sz="2400" dirty="0">
                <a:latin typeface="Tahoma" pitchFamily="34" charset="0"/>
                <a:cs typeface="Tahoma" pitchFamily="34" charset="0"/>
              </a:rPr>
              <a:t>, </a:t>
            </a:r>
            <a:r>
              <a:rPr lang="en-US" sz="2400" b="1" u="sng" dirty="0" err="1">
                <a:solidFill>
                  <a:srgbClr val="FF0000"/>
                </a:solidFill>
                <a:latin typeface="Tahoma" pitchFamily="34" charset="0"/>
                <a:cs typeface="Tahoma" pitchFamily="34" charset="0"/>
              </a:rPr>
              <a:t>đổ</a:t>
            </a:r>
            <a:r>
              <a:rPr lang="en-US" sz="2400" dirty="0">
                <a:latin typeface="Tahoma" pitchFamily="34" charset="0"/>
                <a:cs typeface="Tahoma" pitchFamily="34" charset="0"/>
              </a:rPr>
              <a:t> </a:t>
            </a:r>
            <a:r>
              <a:rPr lang="en-US" sz="2400" dirty="0" err="1">
                <a:latin typeface="Tahoma" pitchFamily="34" charset="0"/>
                <a:cs typeface="Tahoma" pitchFamily="34" charset="0"/>
              </a:rPr>
              <a:t>và</a:t>
            </a:r>
            <a:r>
              <a:rPr lang="en-US" sz="2400" dirty="0">
                <a:latin typeface="Tahoma" pitchFamily="34" charset="0"/>
                <a:cs typeface="Tahoma" pitchFamily="34" charset="0"/>
              </a:rPr>
              <a:t> </a:t>
            </a:r>
            <a:r>
              <a:rPr lang="en-US" sz="2400" b="1" u="sng" dirty="0" err="1">
                <a:solidFill>
                  <a:srgbClr val="FF0000"/>
                </a:solidFill>
                <a:latin typeface="Tahoma" pitchFamily="34" charset="0"/>
                <a:cs typeface="Tahoma" pitchFamily="34" charset="0"/>
              </a:rPr>
              <a:t>đầm</a:t>
            </a:r>
            <a:r>
              <a:rPr lang="en-US" sz="2400" b="1" u="sng" dirty="0">
                <a:solidFill>
                  <a:srgbClr val="FF0000"/>
                </a:solidFill>
                <a:latin typeface="Tahoma" pitchFamily="34" charset="0"/>
                <a:cs typeface="Tahoma" pitchFamily="34" charset="0"/>
              </a:rPr>
              <a:t> </a:t>
            </a:r>
            <a:r>
              <a:rPr lang="en-US" sz="2400" b="1" u="sng" dirty="0" err="1">
                <a:solidFill>
                  <a:srgbClr val="FF0000"/>
                </a:solidFill>
                <a:latin typeface="Tahoma" pitchFamily="34" charset="0"/>
                <a:cs typeface="Tahoma" pitchFamily="34" charset="0"/>
              </a:rPr>
              <a:t>chặt</a:t>
            </a:r>
            <a:r>
              <a:rPr lang="en-US" sz="2400" b="1" u="sng" dirty="0">
                <a:solidFill>
                  <a:srgbClr val="FF0000"/>
                </a:solidFill>
                <a:latin typeface="Tahoma" pitchFamily="34" charset="0"/>
                <a:cs typeface="Tahoma" pitchFamily="34" charset="0"/>
              </a:rPr>
              <a:t> </a:t>
            </a:r>
            <a:r>
              <a:rPr lang="en-US" sz="2400" dirty="0" err="1">
                <a:latin typeface="Tahoma" pitchFamily="34" charset="0"/>
                <a:cs typeface="Tahoma" pitchFamily="34" charset="0"/>
              </a:rPr>
              <a:t>bêtông</a:t>
            </a:r>
            <a:r>
              <a:rPr lang="en-US" sz="2400" dirty="0">
                <a:latin typeface="Tahoma" pitchFamily="34" charset="0"/>
                <a:cs typeface="Tahoma" pitchFamily="34" charset="0"/>
              </a:rPr>
              <a:t>.</a:t>
            </a:r>
          </a:p>
          <a:p>
            <a:pPr algn="just"/>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Máy</a:t>
            </a:r>
            <a:r>
              <a:rPr lang="en-US" sz="2400" dirty="0" smtClean="0">
                <a:latin typeface="Tahoma" pitchFamily="34" charset="0"/>
                <a:cs typeface="Tahoma" pitchFamily="34" charset="0"/>
              </a:rPr>
              <a:t> </a:t>
            </a:r>
            <a:r>
              <a:rPr lang="en-US" sz="2400" dirty="0" err="1">
                <a:latin typeface="Tahoma" pitchFamily="34" charset="0"/>
                <a:cs typeface="Tahoma" pitchFamily="34" charset="0"/>
              </a:rPr>
              <a:t>và</a:t>
            </a:r>
            <a:r>
              <a:rPr lang="en-US" sz="2400" dirty="0">
                <a:latin typeface="Tahoma" pitchFamily="34" charset="0"/>
                <a:cs typeface="Tahoma" pitchFamily="34" charset="0"/>
              </a:rPr>
              <a:t> </a:t>
            </a:r>
            <a:r>
              <a:rPr lang="en-US" sz="2400" dirty="0" err="1">
                <a:latin typeface="Tahoma" pitchFamily="34" charset="0"/>
                <a:cs typeface="Tahoma" pitchFamily="34" charset="0"/>
              </a:rPr>
              <a:t>thiết</a:t>
            </a:r>
            <a:r>
              <a:rPr lang="en-US" sz="2400" dirty="0">
                <a:latin typeface="Tahoma" pitchFamily="34" charset="0"/>
                <a:cs typeface="Tahoma" pitchFamily="34" charset="0"/>
              </a:rPr>
              <a:t> </a:t>
            </a:r>
            <a:r>
              <a:rPr lang="en-US" sz="2400" dirty="0" err="1">
                <a:latin typeface="Tahoma" pitchFamily="34" charset="0"/>
                <a:cs typeface="Tahoma" pitchFamily="34" charset="0"/>
              </a:rPr>
              <a:t>bị</a:t>
            </a:r>
            <a:r>
              <a:rPr lang="en-US" sz="2400" dirty="0">
                <a:latin typeface="Tahoma" pitchFamily="34" charset="0"/>
                <a:cs typeface="Tahoma" pitchFamily="34" charset="0"/>
              </a:rPr>
              <a:t> </a:t>
            </a:r>
            <a:r>
              <a:rPr lang="en-US" sz="2400" dirty="0" err="1">
                <a:latin typeface="Tahoma" pitchFamily="34" charset="0"/>
                <a:cs typeface="Tahoma" pitchFamily="34" charset="0"/>
              </a:rPr>
              <a:t>để</a:t>
            </a:r>
            <a:r>
              <a:rPr lang="en-US" sz="2400" dirty="0">
                <a:latin typeface="Tahoma" pitchFamily="34" charset="0"/>
                <a:cs typeface="Tahoma" pitchFamily="34" charset="0"/>
              </a:rPr>
              <a:t> </a:t>
            </a:r>
            <a:r>
              <a:rPr lang="en-US" sz="2400" dirty="0" err="1">
                <a:latin typeface="Tahoma" pitchFamily="34" charset="0"/>
                <a:cs typeface="Tahoma" pitchFamily="34" charset="0"/>
              </a:rPr>
              <a:t>thi</a:t>
            </a:r>
            <a:r>
              <a:rPr lang="en-US" sz="2400" dirty="0">
                <a:latin typeface="Tahoma" pitchFamily="34" charset="0"/>
                <a:cs typeface="Tahoma" pitchFamily="34" charset="0"/>
              </a:rPr>
              <a:t> </a:t>
            </a:r>
            <a:r>
              <a:rPr lang="en-US" sz="2400" dirty="0" err="1">
                <a:latin typeface="Tahoma" pitchFamily="34" charset="0"/>
                <a:cs typeface="Tahoma" pitchFamily="34" charset="0"/>
              </a:rPr>
              <a:t>công</a:t>
            </a:r>
            <a:r>
              <a:rPr lang="en-US" sz="2400" dirty="0">
                <a:latin typeface="Tahoma" pitchFamily="34" charset="0"/>
                <a:cs typeface="Tahoma" pitchFamily="34" charset="0"/>
              </a:rPr>
              <a:t> </a:t>
            </a:r>
            <a:r>
              <a:rPr lang="en-US" sz="2400" dirty="0" err="1">
                <a:latin typeface="Tahoma" pitchFamily="34" charset="0"/>
                <a:cs typeface="Tahoma" pitchFamily="34" charset="0"/>
              </a:rPr>
              <a:t>bêtông</a:t>
            </a:r>
            <a:r>
              <a:rPr lang="en-US" sz="2400" dirty="0">
                <a:latin typeface="Tahoma" pitchFamily="34" charset="0"/>
                <a:cs typeface="Tahoma" pitchFamily="34" charset="0"/>
              </a:rPr>
              <a:t> </a:t>
            </a:r>
            <a:r>
              <a:rPr lang="en-US" sz="2400" dirty="0" err="1">
                <a:latin typeface="Tahoma" pitchFamily="34" charset="0"/>
                <a:cs typeface="Tahoma" pitchFamily="34" charset="0"/>
              </a:rPr>
              <a:t>và</a:t>
            </a:r>
            <a:r>
              <a:rPr lang="en-US" sz="2400" dirty="0">
                <a:latin typeface="Tahoma" pitchFamily="34" charset="0"/>
                <a:cs typeface="Tahoma" pitchFamily="34" charset="0"/>
              </a:rPr>
              <a:t> </a:t>
            </a:r>
            <a:r>
              <a:rPr lang="en-US" sz="2400" dirty="0" err="1">
                <a:latin typeface="Tahoma" pitchFamily="34" charset="0"/>
                <a:cs typeface="Tahoma" pitchFamily="34" charset="0"/>
              </a:rPr>
              <a:t>bêtông</a:t>
            </a:r>
            <a:r>
              <a:rPr lang="en-US" sz="2400" dirty="0">
                <a:latin typeface="Tahoma" pitchFamily="34" charset="0"/>
                <a:cs typeface="Tahoma" pitchFamily="34" charset="0"/>
              </a:rPr>
              <a:t> </a:t>
            </a:r>
            <a:r>
              <a:rPr lang="en-US" sz="2400" dirty="0" err="1">
                <a:latin typeface="Tahoma" pitchFamily="34" charset="0"/>
                <a:cs typeface="Tahoma" pitchFamily="34" charset="0"/>
              </a:rPr>
              <a:t>cốt</a:t>
            </a:r>
            <a:r>
              <a:rPr lang="en-US" sz="2400" dirty="0">
                <a:latin typeface="Tahoma" pitchFamily="34" charset="0"/>
                <a:cs typeface="Tahoma" pitchFamily="34" charset="0"/>
              </a:rPr>
              <a:t> </a:t>
            </a:r>
            <a:r>
              <a:rPr lang="en-US" sz="2400" dirty="0" err="1" smtClean="0">
                <a:latin typeface="Tahoma" pitchFamily="34" charset="0"/>
                <a:cs typeface="Tahoma" pitchFamily="34" charset="0"/>
              </a:rPr>
              <a:t>thép</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máy</a:t>
            </a:r>
            <a:r>
              <a:rPr lang="en-US" sz="2400" dirty="0" smtClean="0">
                <a:latin typeface="Tahoma" pitchFamily="34" charset="0"/>
                <a:cs typeface="Tahoma" pitchFamily="34" charset="0"/>
              </a:rPr>
              <a:t> </a:t>
            </a:r>
            <a:r>
              <a:rPr lang="en-US" sz="2400" dirty="0" err="1">
                <a:latin typeface="Tahoma" pitchFamily="34" charset="0"/>
                <a:cs typeface="Tahoma" pitchFamily="34" charset="0"/>
              </a:rPr>
              <a:t>trộn</a:t>
            </a:r>
            <a:r>
              <a:rPr lang="en-US" sz="2400" dirty="0">
                <a:latin typeface="Tahoma" pitchFamily="34" charset="0"/>
                <a:cs typeface="Tahoma" pitchFamily="34" charset="0"/>
              </a:rPr>
              <a:t> </a:t>
            </a:r>
            <a:r>
              <a:rPr lang="en-US" sz="2400" dirty="0" err="1">
                <a:latin typeface="Tahoma" pitchFamily="34" charset="0"/>
                <a:cs typeface="Tahoma" pitchFamily="34" charset="0"/>
              </a:rPr>
              <a:t>bêtông</a:t>
            </a:r>
            <a:r>
              <a:rPr lang="en-US" sz="2400" dirty="0">
                <a:latin typeface="Tahoma" pitchFamily="34" charset="0"/>
                <a:cs typeface="Tahoma" pitchFamily="34" charset="0"/>
              </a:rPr>
              <a:t>, </a:t>
            </a:r>
            <a:r>
              <a:rPr lang="en-US" sz="2400" dirty="0" err="1">
                <a:latin typeface="Tahoma" pitchFamily="34" charset="0"/>
                <a:cs typeface="Tahoma" pitchFamily="34" charset="0"/>
              </a:rPr>
              <a:t>máy</a:t>
            </a:r>
            <a:r>
              <a:rPr lang="en-US" sz="2400" dirty="0">
                <a:latin typeface="Tahoma" pitchFamily="34" charset="0"/>
                <a:cs typeface="Tahoma" pitchFamily="34" charset="0"/>
              </a:rPr>
              <a:t> </a:t>
            </a:r>
            <a:r>
              <a:rPr lang="en-US" sz="2400" dirty="0" err="1">
                <a:latin typeface="Tahoma" pitchFamily="34" charset="0"/>
                <a:cs typeface="Tahoma" pitchFamily="34" charset="0"/>
              </a:rPr>
              <a:t>vận</a:t>
            </a:r>
            <a:r>
              <a:rPr lang="en-US" sz="2400" dirty="0">
                <a:latin typeface="Tahoma" pitchFamily="34" charset="0"/>
                <a:cs typeface="Tahoma" pitchFamily="34" charset="0"/>
              </a:rPr>
              <a:t> </a:t>
            </a:r>
            <a:r>
              <a:rPr lang="en-US" sz="2400" dirty="0" err="1">
                <a:latin typeface="Tahoma" pitchFamily="34" charset="0"/>
                <a:cs typeface="Tahoma" pitchFamily="34" charset="0"/>
              </a:rPr>
              <a:t>chuyển</a:t>
            </a:r>
            <a:r>
              <a:rPr lang="en-US" sz="2400" dirty="0">
                <a:latin typeface="Tahoma" pitchFamily="34" charset="0"/>
                <a:cs typeface="Tahoma" pitchFamily="34" charset="0"/>
              </a:rPr>
              <a:t> </a:t>
            </a:r>
            <a:r>
              <a:rPr lang="en-US" sz="2400" dirty="0" err="1">
                <a:latin typeface="Tahoma" pitchFamily="34" charset="0"/>
                <a:cs typeface="Tahoma" pitchFamily="34" charset="0"/>
              </a:rPr>
              <a:t>và</a:t>
            </a:r>
            <a:r>
              <a:rPr lang="en-US" sz="2400" dirty="0">
                <a:latin typeface="Tahoma" pitchFamily="34" charset="0"/>
                <a:cs typeface="Tahoma" pitchFamily="34" charset="0"/>
              </a:rPr>
              <a:t> </a:t>
            </a:r>
            <a:r>
              <a:rPr lang="en-US" sz="2400" dirty="0" err="1">
                <a:latin typeface="Tahoma" pitchFamily="34" charset="0"/>
                <a:cs typeface="Tahoma" pitchFamily="34" charset="0"/>
              </a:rPr>
              <a:t>bơm</a:t>
            </a:r>
            <a:r>
              <a:rPr lang="en-US" sz="2400" dirty="0">
                <a:latin typeface="Tahoma" pitchFamily="34" charset="0"/>
                <a:cs typeface="Tahoma" pitchFamily="34" charset="0"/>
              </a:rPr>
              <a:t> </a:t>
            </a:r>
            <a:r>
              <a:rPr lang="en-US" sz="2400" dirty="0" err="1">
                <a:latin typeface="Tahoma" pitchFamily="34" charset="0"/>
                <a:cs typeface="Tahoma" pitchFamily="34" charset="0"/>
              </a:rPr>
              <a:t>bêtông</a:t>
            </a:r>
            <a:r>
              <a:rPr lang="en-US" sz="2400" dirty="0">
                <a:latin typeface="Tahoma" pitchFamily="34" charset="0"/>
                <a:cs typeface="Tahoma" pitchFamily="34" charset="0"/>
              </a:rPr>
              <a:t>, </a:t>
            </a:r>
            <a:r>
              <a:rPr lang="en-US" sz="2400" dirty="0" err="1">
                <a:latin typeface="Tahoma" pitchFamily="34" charset="0"/>
                <a:cs typeface="Tahoma" pitchFamily="34" charset="0"/>
              </a:rPr>
              <a:t>máy</a:t>
            </a:r>
            <a:r>
              <a:rPr lang="en-US" sz="2400" dirty="0">
                <a:latin typeface="Tahoma" pitchFamily="34" charset="0"/>
                <a:cs typeface="Tahoma" pitchFamily="34" charset="0"/>
              </a:rPr>
              <a:t> </a:t>
            </a:r>
            <a:r>
              <a:rPr lang="en-US" sz="2400" dirty="0" err="1">
                <a:latin typeface="Tahoma" pitchFamily="34" charset="0"/>
                <a:cs typeface="Tahoma" pitchFamily="34" charset="0"/>
              </a:rPr>
              <a:t>đầm</a:t>
            </a:r>
            <a:r>
              <a:rPr lang="en-US" sz="2400" dirty="0">
                <a:latin typeface="Tahoma" pitchFamily="34" charset="0"/>
                <a:cs typeface="Tahoma" pitchFamily="34" charset="0"/>
              </a:rPr>
              <a:t> </a:t>
            </a:r>
            <a:r>
              <a:rPr lang="en-US" sz="2400" dirty="0" err="1">
                <a:latin typeface="Tahoma" pitchFamily="34" charset="0"/>
                <a:cs typeface="Tahoma" pitchFamily="34" charset="0"/>
              </a:rPr>
              <a:t>bêtông</a:t>
            </a:r>
            <a:r>
              <a:rPr lang="en-US" sz="2400" dirty="0">
                <a:latin typeface="Tahoma" pitchFamily="34" charset="0"/>
                <a:cs typeface="Tahoma" pitchFamily="34" charset="0"/>
              </a:rPr>
              <a:t>, </a:t>
            </a:r>
            <a:r>
              <a:rPr lang="en-US" sz="2400" dirty="0" err="1">
                <a:latin typeface="Tahoma" pitchFamily="34" charset="0"/>
                <a:cs typeface="Tahoma" pitchFamily="34" charset="0"/>
              </a:rPr>
              <a:t>các</a:t>
            </a:r>
            <a:r>
              <a:rPr lang="en-US" sz="2400" dirty="0">
                <a:latin typeface="Tahoma" pitchFamily="34" charset="0"/>
                <a:cs typeface="Tahoma" pitchFamily="34" charset="0"/>
              </a:rPr>
              <a:t> </a:t>
            </a:r>
            <a:r>
              <a:rPr lang="en-US" sz="2400" dirty="0" err="1">
                <a:latin typeface="Tahoma" pitchFamily="34" charset="0"/>
                <a:cs typeface="Tahoma" pitchFamily="34" charset="0"/>
              </a:rPr>
              <a:t>loại</a:t>
            </a:r>
            <a:r>
              <a:rPr lang="en-US" sz="2400" dirty="0">
                <a:latin typeface="Tahoma" pitchFamily="34" charset="0"/>
                <a:cs typeface="Tahoma" pitchFamily="34" charset="0"/>
              </a:rPr>
              <a:t> </a:t>
            </a:r>
            <a:r>
              <a:rPr lang="en-US" sz="2400" dirty="0" err="1">
                <a:latin typeface="Tahoma" pitchFamily="34" charset="0"/>
                <a:cs typeface="Tahoma" pitchFamily="34" charset="0"/>
              </a:rPr>
              <a:t>máy</a:t>
            </a:r>
            <a:r>
              <a:rPr lang="en-US" sz="2400" dirty="0">
                <a:latin typeface="Tahoma" pitchFamily="34" charset="0"/>
                <a:cs typeface="Tahoma" pitchFamily="34" charset="0"/>
              </a:rPr>
              <a:t> </a:t>
            </a:r>
            <a:r>
              <a:rPr lang="en-US" sz="2400" dirty="0" err="1">
                <a:latin typeface="Tahoma" pitchFamily="34" charset="0"/>
                <a:cs typeface="Tahoma" pitchFamily="34" charset="0"/>
              </a:rPr>
              <a:t>gia</a:t>
            </a:r>
            <a:r>
              <a:rPr lang="en-US" sz="2400" dirty="0">
                <a:latin typeface="Tahoma" pitchFamily="34" charset="0"/>
                <a:cs typeface="Tahoma" pitchFamily="34" charset="0"/>
              </a:rPr>
              <a:t> </a:t>
            </a:r>
            <a:r>
              <a:rPr lang="en-US" sz="2400" dirty="0" err="1">
                <a:latin typeface="Tahoma" pitchFamily="34" charset="0"/>
                <a:cs typeface="Tahoma" pitchFamily="34" charset="0"/>
              </a:rPr>
              <a:t>công</a:t>
            </a:r>
            <a:r>
              <a:rPr lang="en-US" sz="2400" dirty="0">
                <a:latin typeface="Tahoma" pitchFamily="34" charset="0"/>
                <a:cs typeface="Tahoma" pitchFamily="34" charset="0"/>
              </a:rPr>
              <a:t> </a:t>
            </a:r>
            <a:r>
              <a:rPr lang="en-US" sz="2400" dirty="0" err="1">
                <a:latin typeface="Tahoma" pitchFamily="34" charset="0"/>
                <a:cs typeface="Tahoma" pitchFamily="34" charset="0"/>
              </a:rPr>
              <a:t>cốt</a:t>
            </a:r>
            <a:r>
              <a:rPr lang="en-US" sz="2400" dirty="0">
                <a:latin typeface="Tahoma" pitchFamily="34" charset="0"/>
                <a:cs typeface="Tahoma" pitchFamily="34" charset="0"/>
              </a:rPr>
              <a:t> </a:t>
            </a:r>
            <a:r>
              <a:rPr lang="en-US" sz="2400" dirty="0" err="1">
                <a:latin typeface="Tahoma" pitchFamily="34" charset="0"/>
                <a:cs typeface="Tahoma" pitchFamily="34" charset="0"/>
              </a:rPr>
              <a:t>thép</a:t>
            </a:r>
            <a:r>
              <a:rPr lang="en-US" sz="2400" dirty="0">
                <a:latin typeface="Tahoma" pitchFamily="34" charset="0"/>
                <a:cs typeface="Tahoma" pitchFamily="34" charset="0"/>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animEffect transition="in" filter="fade">
                                      <p:cBhvr>
                                        <p:cTn id="7" dur="1000"/>
                                        <p:tgtEl>
                                          <p:spTgt spid="1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3" end="3"/>
                                            </p:txEl>
                                          </p:spTgt>
                                        </p:tgtEl>
                                        <p:attrNameLst>
                                          <p:attrName>style.visibility</p:attrName>
                                        </p:attrNameLst>
                                      </p:cBhvr>
                                      <p:to>
                                        <p:strVal val="visible"/>
                                      </p:to>
                                    </p:set>
                                    <p:animEffect transition="in" filter="fade">
                                      <p:cBhvr>
                                        <p:cTn id="12" dur="10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20</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04800" y="762000"/>
            <a:ext cx="8534399" cy="4185761"/>
          </a:xfrm>
          <a:prstGeom prst="rect">
            <a:avLst/>
          </a:prstGeom>
        </p:spPr>
        <p:txBody>
          <a:bodyPr vert="horz" wrap="square" lIns="0" tIns="0" rIns="0" bIns="0" rtlCol="0">
            <a:spAutoFit/>
          </a:bodyPr>
          <a:lstStyle/>
          <a:p>
            <a:pPr algn="just"/>
            <a:r>
              <a:rPr lang="en-US" sz="2400" i="1" dirty="0" smtClean="0">
                <a:latin typeface="Tahoma" pitchFamily="34" charset="0"/>
                <a:cs typeface="Tahoma" pitchFamily="34" charset="0"/>
              </a:rPr>
              <a:t>* </a:t>
            </a:r>
            <a:r>
              <a:rPr lang="en-US" sz="2400" i="1" dirty="0" err="1" smtClean="0">
                <a:latin typeface="Tahoma" pitchFamily="34" charset="0"/>
                <a:cs typeface="Tahoma" pitchFamily="34" charset="0"/>
              </a:rPr>
              <a:t>Đầm</a:t>
            </a:r>
            <a:r>
              <a:rPr lang="en-US" sz="2400" i="1" dirty="0" smtClean="0">
                <a:latin typeface="Tahoma" pitchFamily="34" charset="0"/>
                <a:cs typeface="Tahoma" pitchFamily="34" charset="0"/>
              </a:rPr>
              <a:t> </a:t>
            </a:r>
            <a:r>
              <a:rPr lang="en-US" sz="2400" i="1" dirty="0" err="1" smtClean="0">
                <a:latin typeface="Tahoma" pitchFamily="34" charset="0"/>
                <a:cs typeface="Tahoma" pitchFamily="34" charset="0"/>
              </a:rPr>
              <a:t>dùi</a:t>
            </a:r>
            <a:r>
              <a:rPr lang="en-US" sz="2400" i="1" dirty="0" smtClean="0">
                <a:latin typeface="Tahoma" pitchFamily="34" charset="0"/>
                <a:cs typeface="Tahoma" pitchFamily="34" charset="0"/>
              </a:rPr>
              <a:t> </a:t>
            </a:r>
            <a:r>
              <a:rPr lang="en-US" sz="2400" i="1" dirty="0" err="1" smtClean="0">
                <a:latin typeface="Tahoma" pitchFamily="34" charset="0"/>
                <a:cs typeface="Tahoma" pitchFamily="34" charset="0"/>
              </a:rPr>
              <a:t>cán</a:t>
            </a:r>
            <a:r>
              <a:rPr lang="en-US" sz="2400" i="1" dirty="0" smtClean="0">
                <a:latin typeface="Tahoma" pitchFamily="34" charset="0"/>
                <a:cs typeface="Tahoma" pitchFamily="34" charset="0"/>
              </a:rPr>
              <a:t> </a:t>
            </a:r>
            <a:r>
              <a:rPr lang="en-US" sz="2400" i="1" dirty="0" err="1" smtClean="0">
                <a:latin typeface="Tahoma" pitchFamily="34" charset="0"/>
                <a:cs typeface="Tahoma" pitchFamily="34" charset="0"/>
              </a:rPr>
              <a:t>cứng</a:t>
            </a:r>
            <a:endParaRPr lang="en-US" sz="2400" dirty="0">
              <a:latin typeface="Tahoma" pitchFamily="34" charset="0"/>
              <a:cs typeface="Tahoma" pitchFamily="34" charset="0"/>
            </a:endParaRPr>
          </a:p>
          <a:p>
            <a:r>
              <a:rPr lang="en-US" sz="2200" dirty="0" smtClean="0">
                <a:latin typeface="Tahoma" pitchFamily="34" charset="0"/>
                <a:cs typeface="Tahoma" pitchFamily="34" charset="0"/>
              </a:rPr>
              <a:t>-</a:t>
            </a:r>
            <a:r>
              <a:rPr lang="vi-VN" sz="2200" dirty="0" smtClean="0">
                <a:latin typeface="Tahoma" pitchFamily="34" charset="0"/>
                <a:cs typeface="Tahoma" pitchFamily="34" charset="0"/>
              </a:rPr>
              <a:t> </a:t>
            </a:r>
            <a:r>
              <a:rPr lang="vi-VN" sz="2200" b="1" dirty="0">
                <a:latin typeface="Tahoma" pitchFamily="34" charset="0"/>
                <a:cs typeface="Tahoma" pitchFamily="34" charset="0"/>
              </a:rPr>
              <a:t>Ưu </a:t>
            </a:r>
            <a:r>
              <a:rPr lang="vi-VN" sz="2200" b="1" dirty="0" smtClean="0">
                <a:latin typeface="Tahoma" pitchFamily="34" charset="0"/>
                <a:cs typeface="Tahoma" pitchFamily="34" charset="0"/>
              </a:rPr>
              <a:t>điểm</a:t>
            </a:r>
            <a:r>
              <a:rPr lang="vi-VN" sz="2200" dirty="0" smtClean="0">
                <a:latin typeface="Tahoma" pitchFamily="34" charset="0"/>
                <a:cs typeface="Tahoma" pitchFamily="34" charset="0"/>
              </a:rPr>
              <a:t>:</a:t>
            </a:r>
            <a:r>
              <a:rPr lang="vi-VN" sz="2200" dirty="0">
                <a:latin typeface="Tahoma" pitchFamily="34" charset="0"/>
                <a:cs typeface="Tahoma" pitchFamily="34" charset="0"/>
              </a:rPr>
              <a:t> </a:t>
            </a:r>
            <a:r>
              <a:rPr lang="vi-VN" sz="2200" b="1" dirty="0">
                <a:latin typeface="Tahoma" pitchFamily="34" charset="0"/>
                <a:cs typeface="Tahoma" pitchFamily="34" charset="0"/>
              </a:rPr>
              <a:t/>
            </a:r>
            <a:br>
              <a:rPr lang="vi-VN" sz="2200" b="1" dirty="0">
                <a:latin typeface="Tahoma" pitchFamily="34" charset="0"/>
                <a:cs typeface="Tahoma" pitchFamily="34" charset="0"/>
              </a:rPr>
            </a:br>
            <a:r>
              <a:rPr lang="en-US" sz="2200" dirty="0" smtClean="0">
                <a:latin typeface="Tahoma" pitchFamily="34" charset="0"/>
                <a:cs typeface="Tahoma" pitchFamily="34" charset="0"/>
              </a:rPr>
              <a:t>+</a:t>
            </a:r>
            <a:r>
              <a:rPr lang="vi-VN" sz="2200" dirty="0">
                <a:latin typeface="Tahoma" pitchFamily="34" charset="0"/>
                <a:cs typeface="Tahoma" pitchFamily="34" charset="0"/>
              </a:rPr>
              <a:t> </a:t>
            </a:r>
            <a:r>
              <a:rPr lang="en-US" sz="2200" dirty="0" smtClean="0">
                <a:latin typeface="Tahoma" pitchFamily="34" charset="0"/>
                <a:cs typeface="Tahoma" pitchFamily="34" charset="0"/>
              </a:rPr>
              <a:t>C</a:t>
            </a:r>
            <a:r>
              <a:rPr lang="vi-VN" sz="2200" dirty="0" smtClean="0">
                <a:latin typeface="Tahoma" pitchFamily="34" charset="0"/>
                <a:cs typeface="Tahoma" pitchFamily="34" charset="0"/>
              </a:rPr>
              <a:t>ó </a:t>
            </a:r>
            <a:r>
              <a:rPr lang="vi-VN" sz="2200" dirty="0">
                <a:latin typeface="Tahoma" pitchFamily="34" charset="0"/>
                <a:cs typeface="Tahoma" pitchFamily="34" charset="0"/>
              </a:rPr>
              <a:t>hiệu suất truyền lực cao, không bị tổn thất do ma sát như đầm dùi trục mềm. Công tắc điện được bố trí ngay trên cán nên rất thuận tiện khi sử dụng</a:t>
            </a:r>
          </a:p>
          <a:p>
            <a:r>
              <a:rPr lang="en-US" sz="2200" dirty="0" smtClean="0">
                <a:latin typeface="Tahoma" pitchFamily="34" charset="0"/>
                <a:cs typeface="Tahoma" pitchFamily="34" charset="0"/>
              </a:rPr>
              <a:t>+ </a:t>
            </a:r>
            <a:r>
              <a:rPr lang="vi-VN" sz="2200" dirty="0" smtClean="0">
                <a:latin typeface="Tahoma" pitchFamily="34" charset="0"/>
                <a:cs typeface="Tahoma" pitchFamily="34" charset="0"/>
              </a:rPr>
              <a:t>Tính </a:t>
            </a:r>
            <a:r>
              <a:rPr lang="vi-VN" sz="2200" dirty="0">
                <a:latin typeface="Tahoma" pitchFamily="34" charset="0"/>
                <a:cs typeface="Tahoma" pitchFamily="34" charset="0"/>
              </a:rPr>
              <a:t>cơ động cao do phạm vi dịch chuyển máy đầm lớn hơn so với đầm dùi trục mềm</a:t>
            </a:r>
          </a:p>
          <a:p>
            <a:r>
              <a:rPr lang="en-US" sz="2200" dirty="0" smtClean="0">
                <a:latin typeface="Tahoma" pitchFamily="34" charset="0"/>
                <a:cs typeface="Tahoma" pitchFamily="34" charset="0"/>
              </a:rPr>
              <a:t>-</a:t>
            </a:r>
            <a:r>
              <a:rPr lang="vi-VN" sz="2200" dirty="0" smtClean="0">
                <a:latin typeface="Tahoma" pitchFamily="34" charset="0"/>
                <a:cs typeface="Tahoma" pitchFamily="34" charset="0"/>
              </a:rPr>
              <a:t> </a:t>
            </a:r>
            <a:r>
              <a:rPr lang="vi-VN" sz="2200" b="1" dirty="0">
                <a:latin typeface="Tahoma" pitchFamily="34" charset="0"/>
                <a:cs typeface="Tahoma" pitchFamily="34" charset="0"/>
              </a:rPr>
              <a:t>Nhược </a:t>
            </a:r>
            <a:r>
              <a:rPr lang="vi-VN" sz="2200" b="1" dirty="0" smtClean="0">
                <a:latin typeface="Tahoma" pitchFamily="34" charset="0"/>
                <a:cs typeface="Tahoma" pitchFamily="34" charset="0"/>
              </a:rPr>
              <a:t>điểm</a:t>
            </a:r>
            <a:r>
              <a:rPr lang="vi-VN" sz="2200" dirty="0" smtClean="0">
                <a:latin typeface="Tahoma" pitchFamily="34" charset="0"/>
                <a:cs typeface="Tahoma" pitchFamily="34" charset="0"/>
              </a:rPr>
              <a:t>:</a:t>
            </a:r>
            <a:endParaRPr lang="vi-VN" sz="2200" dirty="0">
              <a:latin typeface="Tahoma" pitchFamily="34" charset="0"/>
              <a:cs typeface="Tahoma" pitchFamily="34" charset="0"/>
            </a:endParaRPr>
          </a:p>
          <a:p>
            <a:pPr algn="just"/>
            <a:r>
              <a:rPr lang="vi-VN" sz="2200" dirty="0">
                <a:latin typeface="Tahoma" pitchFamily="34" charset="0"/>
                <a:cs typeface="Tahoma" pitchFamily="34" charset="0"/>
              </a:rPr>
              <a:t>- </a:t>
            </a:r>
            <a:r>
              <a:rPr lang="en-US" sz="2200" dirty="0">
                <a:latin typeface="Tahoma" pitchFamily="34" charset="0"/>
                <a:cs typeface="Tahoma" pitchFamily="34" charset="0"/>
              </a:rPr>
              <a:t>Đ</a:t>
            </a:r>
            <a:r>
              <a:rPr lang="vi-VN" sz="2200" dirty="0" smtClean="0">
                <a:latin typeface="Tahoma" pitchFamily="34" charset="0"/>
                <a:cs typeface="Tahoma" pitchFamily="34" charset="0"/>
              </a:rPr>
              <a:t>ộng </a:t>
            </a:r>
            <a:r>
              <a:rPr lang="vi-VN" sz="2200" dirty="0">
                <a:latin typeface="Tahoma" pitchFamily="34" charset="0"/>
                <a:cs typeface="Tahoma" pitchFamily="34" charset="0"/>
              </a:rPr>
              <a:t>cơ được đặt bê trong quả đầm nên động cơ </a:t>
            </a:r>
            <a:r>
              <a:rPr lang="vi-VN" sz="2200" dirty="0" smtClean="0">
                <a:latin typeface="Tahoma" pitchFamily="34" charset="0"/>
                <a:cs typeface="Tahoma" pitchFamily="34" charset="0"/>
              </a:rPr>
              <a:t>nha</a:t>
            </a:r>
            <a:r>
              <a:rPr lang="en-US" sz="2200" dirty="0" smtClean="0">
                <a:latin typeface="Tahoma" pitchFamily="34" charset="0"/>
                <a:cs typeface="Tahoma" pitchFamily="34" charset="0"/>
              </a:rPr>
              <a:t>n</a:t>
            </a:r>
            <a:r>
              <a:rPr lang="vi-VN" sz="2200" dirty="0" smtClean="0">
                <a:latin typeface="Tahoma" pitchFamily="34" charset="0"/>
                <a:cs typeface="Tahoma" pitchFamily="34" charset="0"/>
              </a:rPr>
              <a:t>h </a:t>
            </a:r>
            <a:r>
              <a:rPr lang="vi-VN" sz="2200" dirty="0">
                <a:latin typeface="Tahoma" pitchFamily="34" charset="0"/>
                <a:cs typeface="Tahoma" pitchFamily="34" charset="0"/>
              </a:rPr>
              <a:t>hư </a:t>
            </a:r>
            <a:r>
              <a:rPr lang="vi-VN" sz="2200" dirty="0" smtClean="0">
                <a:latin typeface="Tahoma" pitchFamily="34" charset="0"/>
                <a:cs typeface="Tahoma" pitchFamily="34" charset="0"/>
              </a:rPr>
              <a:t>hỏng</a:t>
            </a:r>
            <a:r>
              <a:rPr lang="en-US" sz="2200" dirty="0" smtClean="0">
                <a:latin typeface="Tahoma" pitchFamily="34" charset="0"/>
                <a:cs typeface="Tahoma" pitchFamily="34" charset="0"/>
              </a:rPr>
              <a:t>.</a:t>
            </a:r>
            <a:endParaRPr lang="vi-VN" sz="2200" dirty="0">
              <a:latin typeface="Tahoma" pitchFamily="34" charset="0"/>
              <a:cs typeface="Tahoma" pitchFamily="34" charset="0"/>
            </a:endParaRPr>
          </a:p>
          <a:p>
            <a:pPr algn="just">
              <a:tabLst>
                <a:tab pos="355600" algn="l"/>
              </a:tabLst>
            </a:pPr>
            <a:r>
              <a:rPr lang="en-US" sz="2400" dirty="0" smtClean="0">
                <a:latin typeface="Tahoma" pitchFamily="34" charset="0"/>
                <a:cs typeface="Tahoma" pitchFamily="34" charset="0"/>
              </a:rPr>
              <a:t>	</a:t>
            </a:r>
          </a:p>
          <a:p>
            <a:pPr algn="just"/>
            <a:endParaRPr lang="en-US" sz="2400" dirty="0">
              <a:latin typeface="Tahoma" pitchFamily="34" charset="0"/>
              <a:cs typeface="Tahoma" pitchFamily="34" charset="0"/>
            </a:endParaRPr>
          </a:p>
          <a:p>
            <a:pPr algn="just"/>
            <a:endParaRPr lang="en-US" sz="2400" dirty="0" smtClean="0">
              <a:latin typeface="Tahoma" pitchFamily="34" charset="0"/>
              <a:cs typeface="Tahoma" pitchFamily="34" charset="0"/>
            </a:endParaRPr>
          </a:p>
        </p:txBody>
      </p:sp>
      <p:pic>
        <p:nvPicPr>
          <p:cNvPr id="3074" name="Picture 2" descr="D:\MYWORK\HSGD_VUVANNHAN\MAYXAYDUNG\cci140021209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32387" y="4727816"/>
            <a:ext cx="4003675" cy="190158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D:\MYWORK\HSGD_VUVANNHAN\MAYXAYDUNG\tải xuống (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886201"/>
            <a:ext cx="6781800" cy="1968910"/>
          </a:xfrm>
          <a:prstGeom prst="rect">
            <a:avLst/>
          </a:prstGeom>
          <a:noFill/>
          <a:extLst/>
        </p:spPr>
      </p:pic>
    </p:spTree>
    <p:extLst>
      <p:ext uri="{BB962C8B-B14F-4D97-AF65-F5344CB8AC3E}">
        <p14:creationId xmlns:p14="http://schemas.microsoft.com/office/powerpoint/2010/main" val="106430622"/>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5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fade">
                                      <p:cBhvr>
                                        <p:cTn id="12" dur="500"/>
                                        <p:tgtEl>
                                          <p:spTgt spid="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3" end="3"/>
                                            </p:txEl>
                                          </p:spTgt>
                                        </p:tgtEl>
                                        <p:attrNameLst>
                                          <p:attrName>style.visibility</p:attrName>
                                        </p:attrNameLst>
                                      </p:cBhvr>
                                      <p:to>
                                        <p:strVal val="visible"/>
                                      </p:to>
                                    </p:set>
                                    <p:animEffect transition="in" filter="fade">
                                      <p:cBhvr>
                                        <p:cTn id="17" dur="500"/>
                                        <p:tgtEl>
                                          <p:spTgt spid="1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4" end="4"/>
                                            </p:txEl>
                                          </p:spTgt>
                                        </p:tgtEl>
                                        <p:attrNameLst>
                                          <p:attrName>style.visibility</p:attrName>
                                        </p:attrNameLst>
                                      </p:cBhvr>
                                      <p:to>
                                        <p:strVal val="visible"/>
                                      </p:to>
                                    </p:set>
                                    <p:animEffect transition="in" filter="fade">
                                      <p:cBhvr>
                                        <p:cTn id="22"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21</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1" y="762000"/>
            <a:ext cx="8534399" cy="4062651"/>
          </a:xfrm>
          <a:prstGeom prst="rect">
            <a:avLst/>
          </a:prstGeom>
        </p:spPr>
        <p:txBody>
          <a:bodyPr vert="horz" wrap="square" lIns="0" tIns="0" rIns="0" bIns="0" rtlCol="0">
            <a:spAutoFit/>
          </a:bodyPr>
          <a:lstStyle/>
          <a:p>
            <a:pPr algn="just"/>
            <a:r>
              <a:rPr lang="en-US" sz="2400" i="1" dirty="0" smtClean="0">
                <a:latin typeface="Tahoma" pitchFamily="34" charset="0"/>
                <a:cs typeface="Tahoma" pitchFamily="34" charset="0"/>
              </a:rPr>
              <a:t>* </a:t>
            </a:r>
            <a:r>
              <a:rPr lang="en-US" sz="2400" i="1" dirty="0" err="1" smtClean="0">
                <a:latin typeface="Tahoma" pitchFamily="34" charset="0"/>
                <a:cs typeface="Tahoma" pitchFamily="34" charset="0"/>
              </a:rPr>
              <a:t>Đầm</a:t>
            </a:r>
            <a:r>
              <a:rPr lang="en-US" sz="2400" i="1" dirty="0" smtClean="0">
                <a:latin typeface="Tahoma" pitchFamily="34" charset="0"/>
                <a:cs typeface="Tahoma" pitchFamily="34" charset="0"/>
              </a:rPr>
              <a:t> </a:t>
            </a:r>
            <a:r>
              <a:rPr lang="en-US" sz="2400" i="1" dirty="0" err="1" smtClean="0">
                <a:latin typeface="Tahoma" pitchFamily="34" charset="0"/>
                <a:cs typeface="Tahoma" pitchFamily="34" charset="0"/>
              </a:rPr>
              <a:t>dùi</a:t>
            </a:r>
            <a:r>
              <a:rPr lang="en-US" sz="2400" i="1" dirty="0" smtClean="0">
                <a:latin typeface="Tahoma" pitchFamily="34" charset="0"/>
                <a:cs typeface="Tahoma" pitchFamily="34" charset="0"/>
              </a:rPr>
              <a:t> </a:t>
            </a:r>
            <a:r>
              <a:rPr lang="en-US" sz="2400" i="1" dirty="0" err="1" smtClean="0">
                <a:latin typeface="Tahoma" pitchFamily="34" charset="0"/>
                <a:cs typeface="Tahoma" pitchFamily="34" charset="0"/>
              </a:rPr>
              <a:t>siêu</a:t>
            </a:r>
            <a:r>
              <a:rPr lang="en-US" sz="2400" i="1" dirty="0" smtClean="0">
                <a:latin typeface="Tahoma" pitchFamily="34" charset="0"/>
                <a:cs typeface="Tahoma" pitchFamily="34" charset="0"/>
              </a:rPr>
              <a:t> </a:t>
            </a:r>
            <a:r>
              <a:rPr lang="en-US" sz="2400" i="1" dirty="0" err="1" smtClean="0">
                <a:latin typeface="Tahoma" pitchFamily="34" charset="0"/>
                <a:cs typeface="Tahoma" pitchFamily="34" charset="0"/>
              </a:rPr>
              <a:t>mạnh</a:t>
            </a:r>
            <a:endParaRPr lang="en-US" sz="2400" dirty="0">
              <a:latin typeface="Tahoma" pitchFamily="34" charset="0"/>
              <a:cs typeface="Tahoma" pitchFamily="34" charset="0"/>
            </a:endParaRPr>
          </a:p>
          <a:p>
            <a:pPr algn="just"/>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Là</a:t>
            </a:r>
            <a:r>
              <a:rPr lang="en-US" sz="2400" dirty="0" smtClean="0">
                <a:latin typeface="Tahoma" pitchFamily="34" charset="0"/>
                <a:cs typeface="Tahoma" pitchFamily="34" charset="0"/>
              </a:rPr>
              <a:t> </a:t>
            </a:r>
            <a:r>
              <a:rPr lang="en-US" sz="2400" dirty="0" err="1">
                <a:latin typeface="Tahoma" pitchFamily="34" charset="0"/>
                <a:cs typeface="Tahoma" pitchFamily="34" charset="0"/>
              </a:rPr>
              <a:t>đầm</a:t>
            </a:r>
            <a:r>
              <a:rPr lang="en-US" sz="2400" dirty="0">
                <a:latin typeface="Tahoma" pitchFamily="34" charset="0"/>
                <a:cs typeface="Tahoma" pitchFamily="34" charset="0"/>
              </a:rPr>
              <a:t> </a:t>
            </a:r>
            <a:r>
              <a:rPr lang="en-US" sz="2400" dirty="0" err="1">
                <a:latin typeface="Tahoma" pitchFamily="34" charset="0"/>
                <a:cs typeface="Tahoma" pitchFamily="34" charset="0"/>
              </a:rPr>
              <a:t>dùi</a:t>
            </a:r>
            <a:r>
              <a:rPr lang="en-US" sz="2400" dirty="0">
                <a:latin typeface="Tahoma" pitchFamily="34" charset="0"/>
                <a:cs typeface="Tahoma" pitchFamily="34" charset="0"/>
              </a:rPr>
              <a:t> </a:t>
            </a:r>
            <a:r>
              <a:rPr lang="en-US" sz="2400" dirty="0" err="1">
                <a:latin typeface="Tahoma" pitchFamily="34" charset="0"/>
                <a:cs typeface="Tahoma" pitchFamily="34" charset="0"/>
              </a:rPr>
              <a:t>cán</a:t>
            </a:r>
            <a:r>
              <a:rPr lang="en-US" sz="2400" dirty="0">
                <a:latin typeface="Tahoma" pitchFamily="34" charset="0"/>
                <a:cs typeface="Tahoma" pitchFamily="34" charset="0"/>
              </a:rPr>
              <a:t> </a:t>
            </a:r>
            <a:r>
              <a:rPr lang="en-US" sz="2400" dirty="0" err="1">
                <a:latin typeface="Tahoma" pitchFamily="34" charset="0"/>
                <a:cs typeface="Tahoma" pitchFamily="34" charset="0"/>
              </a:rPr>
              <a:t>cứng</a:t>
            </a:r>
            <a:r>
              <a:rPr lang="en-US" sz="2400" dirty="0">
                <a:latin typeface="Tahoma" pitchFamily="34" charset="0"/>
                <a:cs typeface="Tahoma" pitchFamily="34" charset="0"/>
              </a:rPr>
              <a:t> </a:t>
            </a:r>
            <a:r>
              <a:rPr lang="en-US" sz="2400" dirty="0" err="1">
                <a:latin typeface="Tahoma" pitchFamily="34" charset="0"/>
                <a:cs typeface="Tahoma" pitchFamily="34" charset="0"/>
              </a:rPr>
              <a:t>nhưng</a:t>
            </a:r>
            <a:r>
              <a:rPr lang="en-US" sz="2400" dirty="0">
                <a:latin typeface="Tahoma" pitchFamily="34" charset="0"/>
                <a:cs typeface="Tahoma" pitchFamily="34" charset="0"/>
              </a:rPr>
              <a:t> </a:t>
            </a:r>
            <a:r>
              <a:rPr lang="en-US" sz="2400" dirty="0" err="1">
                <a:latin typeface="Tahoma" pitchFamily="34" charset="0"/>
                <a:cs typeface="Tahoma" pitchFamily="34" charset="0"/>
              </a:rPr>
              <a:t>động</a:t>
            </a:r>
            <a:r>
              <a:rPr lang="en-US" sz="2400" dirty="0">
                <a:latin typeface="Tahoma" pitchFamily="34" charset="0"/>
                <a:cs typeface="Tahoma" pitchFamily="34" charset="0"/>
              </a:rPr>
              <a:t> </a:t>
            </a:r>
            <a:r>
              <a:rPr lang="en-US" sz="2400" dirty="0" err="1">
                <a:latin typeface="Tahoma" pitchFamily="34" charset="0"/>
                <a:cs typeface="Tahoma" pitchFamily="34" charset="0"/>
              </a:rPr>
              <a:t>cơ</a:t>
            </a:r>
            <a:r>
              <a:rPr lang="en-US" sz="2400" dirty="0">
                <a:latin typeface="Tahoma" pitchFamily="34" charset="0"/>
                <a:cs typeface="Tahoma" pitchFamily="34" charset="0"/>
              </a:rPr>
              <a:t> </a:t>
            </a:r>
            <a:r>
              <a:rPr lang="en-US" sz="2400" dirty="0" err="1">
                <a:latin typeface="Tahoma" pitchFamily="34" charset="0"/>
                <a:cs typeface="Tahoma" pitchFamily="34" charset="0"/>
              </a:rPr>
              <a:t>có</a:t>
            </a:r>
            <a:r>
              <a:rPr lang="en-US" sz="2400" dirty="0">
                <a:latin typeface="Tahoma" pitchFamily="34" charset="0"/>
                <a:cs typeface="Tahoma" pitchFamily="34" charset="0"/>
              </a:rPr>
              <a:t> </a:t>
            </a:r>
            <a:r>
              <a:rPr lang="en-US" sz="2400" dirty="0" err="1">
                <a:latin typeface="Tahoma" pitchFamily="34" charset="0"/>
                <a:cs typeface="Tahoma" pitchFamily="34" charset="0"/>
              </a:rPr>
              <a:t>công</a:t>
            </a:r>
            <a:r>
              <a:rPr lang="en-US" sz="2400" dirty="0">
                <a:latin typeface="Tahoma" pitchFamily="34" charset="0"/>
                <a:cs typeface="Tahoma" pitchFamily="34" charset="0"/>
              </a:rPr>
              <a:t> </a:t>
            </a:r>
            <a:r>
              <a:rPr lang="en-US" sz="2400" dirty="0" err="1">
                <a:latin typeface="Tahoma" pitchFamily="34" charset="0"/>
                <a:cs typeface="Tahoma" pitchFamily="34" charset="0"/>
              </a:rPr>
              <a:t>suất</a:t>
            </a:r>
            <a:r>
              <a:rPr lang="en-US" sz="2400" dirty="0">
                <a:latin typeface="Tahoma" pitchFamily="34" charset="0"/>
                <a:cs typeface="Tahoma" pitchFamily="34" charset="0"/>
              </a:rPr>
              <a:t> </a:t>
            </a:r>
            <a:r>
              <a:rPr lang="en-US" sz="2400" dirty="0" err="1">
                <a:latin typeface="Tahoma" pitchFamily="34" charset="0"/>
                <a:cs typeface="Tahoma" pitchFamily="34" charset="0"/>
              </a:rPr>
              <a:t>cao</a:t>
            </a:r>
            <a:r>
              <a:rPr lang="en-US" sz="2400" dirty="0">
                <a:latin typeface="Tahoma" pitchFamily="34" charset="0"/>
                <a:cs typeface="Tahoma" pitchFamily="34" charset="0"/>
              </a:rPr>
              <a:t>, </a:t>
            </a:r>
            <a:r>
              <a:rPr lang="en-US" sz="2400" dirty="0" err="1">
                <a:latin typeface="Tahoma" pitchFamily="34" charset="0"/>
                <a:cs typeface="Tahoma" pitchFamily="34" charset="0"/>
              </a:rPr>
              <a:t>cục</a:t>
            </a:r>
            <a:r>
              <a:rPr lang="en-US" sz="2400" dirty="0">
                <a:latin typeface="Tahoma" pitchFamily="34" charset="0"/>
                <a:cs typeface="Tahoma" pitchFamily="34" charset="0"/>
              </a:rPr>
              <a:t> </a:t>
            </a:r>
            <a:r>
              <a:rPr lang="en-US" sz="2400" dirty="0" err="1">
                <a:latin typeface="Tahoma" pitchFamily="34" charset="0"/>
                <a:cs typeface="Tahoma" pitchFamily="34" charset="0"/>
              </a:rPr>
              <a:t>lệch</a:t>
            </a:r>
            <a:r>
              <a:rPr lang="en-US" sz="2400" dirty="0">
                <a:latin typeface="Tahoma" pitchFamily="34" charset="0"/>
                <a:cs typeface="Tahoma" pitchFamily="34" charset="0"/>
              </a:rPr>
              <a:t> </a:t>
            </a:r>
            <a:r>
              <a:rPr lang="en-US" sz="2400" dirty="0" err="1">
                <a:latin typeface="Tahoma" pitchFamily="34" charset="0"/>
                <a:cs typeface="Tahoma" pitchFamily="34" charset="0"/>
              </a:rPr>
              <a:t>tâm</a:t>
            </a:r>
            <a:r>
              <a:rPr lang="en-US" sz="2400" dirty="0">
                <a:latin typeface="Tahoma" pitchFamily="34" charset="0"/>
                <a:cs typeface="Tahoma" pitchFamily="34" charset="0"/>
              </a:rPr>
              <a:t> </a:t>
            </a:r>
            <a:r>
              <a:rPr lang="en-US" sz="2400" dirty="0" err="1">
                <a:latin typeface="Tahoma" pitchFamily="34" charset="0"/>
                <a:cs typeface="Tahoma" pitchFamily="34" charset="0"/>
              </a:rPr>
              <a:t>lớn</a:t>
            </a:r>
            <a:r>
              <a:rPr lang="en-US" sz="2400" dirty="0">
                <a:latin typeface="Tahoma" pitchFamily="34" charset="0"/>
                <a:cs typeface="Tahoma" pitchFamily="34" charset="0"/>
              </a:rPr>
              <a:t> </a:t>
            </a:r>
            <a:r>
              <a:rPr lang="en-US" sz="2400" dirty="0" err="1">
                <a:latin typeface="Tahoma" pitchFamily="34" charset="0"/>
                <a:cs typeface="Tahoma" pitchFamily="34" charset="0"/>
              </a:rPr>
              <a:t>nên</a:t>
            </a:r>
            <a:r>
              <a:rPr lang="en-US" sz="2400" dirty="0">
                <a:latin typeface="Tahoma" pitchFamily="34" charset="0"/>
                <a:cs typeface="Tahoma" pitchFamily="34" charset="0"/>
              </a:rPr>
              <a:t> </a:t>
            </a:r>
            <a:r>
              <a:rPr lang="en-US" sz="2400" dirty="0" err="1">
                <a:latin typeface="Tahoma" pitchFamily="34" charset="0"/>
                <a:cs typeface="Tahoma" pitchFamily="34" charset="0"/>
              </a:rPr>
              <a:t>bán</a:t>
            </a:r>
            <a:r>
              <a:rPr lang="en-US" sz="2400" dirty="0">
                <a:latin typeface="Tahoma" pitchFamily="34" charset="0"/>
                <a:cs typeface="Tahoma" pitchFamily="34" charset="0"/>
              </a:rPr>
              <a:t> </a:t>
            </a:r>
            <a:r>
              <a:rPr lang="en-US" sz="2400" dirty="0" err="1">
                <a:latin typeface="Tahoma" pitchFamily="34" charset="0"/>
                <a:cs typeface="Tahoma" pitchFamily="34" charset="0"/>
              </a:rPr>
              <a:t>kính</a:t>
            </a:r>
            <a:r>
              <a:rPr lang="en-US" sz="2400" dirty="0">
                <a:latin typeface="Tahoma" pitchFamily="34" charset="0"/>
                <a:cs typeface="Tahoma" pitchFamily="34" charset="0"/>
              </a:rPr>
              <a:t> </a:t>
            </a:r>
            <a:r>
              <a:rPr lang="en-US" sz="2400" dirty="0" err="1">
                <a:latin typeface="Tahoma" pitchFamily="34" charset="0"/>
                <a:cs typeface="Tahoma" pitchFamily="34" charset="0"/>
              </a:rPr>
              <a:t>tác</a:t>
            </a:r>
            <a:r>
              <a:rPr lang="en-US" sz="2400" dirty="0">
                <a:latin typeface="Tahoma" pitchFamily="34" charset="0"/>
                <a:cs typeface="Tahoma" pitchFamily="34" charset="0"/>
              </a:rPr>
              <a:t> </a:t>
            </a:r>
            <a:r>
              <a:rPr lang="en-US" sz="2400" dirty="0" err="1">
                <a:latin typeface="Tahoma" pitchFamily="34" charset="0"/>
                <a:cs typeface="Tahoma" pitchFamily="34" charset="0"/>
              </a:rPr>
              <a:t>dụng</a:t>
            </a:r>
            <a:r>
              <a:rPr lang="en-US" sz="2400" dirty="0">
                <a:latin typeface="Tahoma" pitchFamily="34" charset="0"/>
                <a:cs typeface="Tahoma" pitchFamily="34" charset="0"/>
              </a:rPr>
              <a:t> </a:t>
            </a:r>
            <a:r>
              <a:rPr lang="en-US" sz="2400" dirty="0" err="1">
                <a:latin typeface="Tahoma" pitchFamily="34" charset="0"/>
                <a:cs typeface="Tahoma" pitchFamily="34" charset="0"/>
              </a:rPr>
              <a:t>có</a:t>
            </a:r>
            <a:r>
              <a:rPr lang="en-US" sz="2400" dirty="0">
                <a:latin typeface="Tahoma" pitchFamily="34" charset="0"/>
                <a:cs typeface="Tahoma" pitchFamily="34" charset="0"/>
              </a:rPr>
              <a:t> </a:t>
            </a:r>
            <a:r>
              <a:rPr lang="en-US" sz="2400" dirty="0" err="1" smtClean="0">
                <a:latin typeface="Tahoma" pitchFamily="34" charset="0"/>
                <a:cs typeface="Tahoma" pitchFamily="34" charset="0"/>
              </a:rPr>
              <a:t>thể</a:t>
            </a:r>
            <a:r>
              <a:rPr lang="en-US" sz="2400" dirty="0" smtClean="0">
                <a:latin typeface="Tahoma" pitchFamily="34" charset="0"/>
                <a:cs typeface="Tahoma" pitchFamily="34" charset="0"/>
              </a:rPr>
              <a:t> </a:t>
            </a:r>
            <a:r>
              <a:rPr lang="en-US" sz="2400" dirty="0" err="1">
                <a:latin typeface="Tahoma" pitchFamily="34" charset="0"/>
                <a:cs typeface="Tahoma" pitchFamily="34" charset="0"/>
              </a:rPr>
              <a:t>đạt</a:t>
            </a:r>
            <a:r>
              <a:rPr lang="en-US" sz="2400" dirty="0">
                <a:latin typeface="Tahoma" pitchFamily="34" charset="0"/>
                <a:cs typeface="Tahoma" pitchFamily="34" charset="0"/>
              </a:rPr>
              <a:t> </a:t>
            </a:r>
            <a:r>
              <a:rPr lang="en-US" sz="2400" dirty="0" err="1">
                <a:latin typeface="Tahoma" pitchFamily="34" charset="0"/>
                <a:cs typeface="Tahoma" pitchFamily="34" charset="0"/>
              </a:rPr>
              <a:t>tới</a:t>
            </a:r>
            <a:r>
              <a:rPr lang="en-US" sz="2400" dirty="0">
                <a:latin typeface="Tahoma" pitchFamily="34" charset="0"/>
                <a:cs typeface="Tahoma" pitchFamily="34" charset="0"/>
              </a:rPr>
              <a:t> </a:t>
            </a:r>
            <a:r>
              <a:rPr lang="en-US" sz="2400" dirty="0" smtClean="0">
                <a:latin typeface="Tahoma" pitchFamily="34" charset="0"/>
                <a:cs typeface="Tahoma" pitchFamily="34" charset="0"/>
              </a:rPr>
              <a:t>140cm     (</a:t>
            </a:r>
            <a:r>
              <a:rPr lang="en-US" sz="2400" dirty="0" err="1" smtClean="0">
                <a:latin typeface="Tahoma" pitchFamily="34" charset="0"/>
                <a:cs typeface="Tahoma" pitchFamily="34" charset="0"/>
              </a:rPr>
              <a:t>khi</a:t>
            </a:r>
            <a:r>
              <a:rPr lang="en-US" sz="2400" dirty="0" smtClean="0">
                <a:latin typeface="Tahoma" pitchFamily="34" charset="0"/>
                <a:cs typeface="Tahoma" pitchFamily="34" charset="0"/>
              </a:rPr>
              <a:t> </a:t>
            </a:r>
            <a:r>
              <a:rPr lang="en-US" sz="2400" dirty="0" err="1">
                <a:latin typeface="Tahoma" pitchFamily="34" charset="0"/>
                <a:cs typeface="Tahoma" pitchFamily="34" charset="0"/>
              </a:rPr>
              <a:t>đường</a:t>
            </a:r>
            <a:r>
              <a:rPr lang="en-US" sz="2400" dirty="0">
                <a:latin typeface="Tahoma" pitchFamily="34" charset="0"/>
                <a:cs typeface="Tahoma" pitchFamily="34" charset="0"/>
              </a:rPr>
              <a:t> </a:t>
            </a:r>
            <a:r>
              <a:rPr lang="en-US" sz="2400" dirty="0" err="1">
                <a:latin typeface="Tahoma" pitchFamily="34" charset="0"/>
                <a:cs typeface="Tahoma" pitchFamily="34" charset="0"/>
              </a:rPr>
              <a:t>kính</a:t>
            </a:r>
            <a:r>
              <a:rPr lang="en-US" sz="2400" dirty="0">
                <a:latin typeface="Tahoma" pitchFamily="34" charset="0"/>
                <a:cs typeface="Tahoma" pitchFamily="34" charset="0"/>
              </a:rPr>
              <a:t> </a:t>
            </a:r>
            <a:r>
              <a:rPr lang="en-US" sz="2400" dirty="0" err="1">
                <a:latin typeface="Tahoma" pitchFamily="34" charset="0"/>
                <a:cs typeface="Tahoma" pitchFamily="34" charset="0"/>
              </a:rPr>
              <a:t>quả</a:t>
            </a:r>
            <a:r>
              <a:rPr lang="en-US" sz="2400" dirty="0">
                <a:latin typeface="Tahoma" pitchFamily="34" charset="0"/>
                <a:cs typeface="Tahoma" pitchFamily="34" charset="0"/>
              </a:rPr>
              <a:t> </a:t>
            </a:r>
            <a:r>
              <a:rPr lang="en-US" sz="2400" dirty="0" err="1">
                <a:latin typeface="Tahoma" pitchFamily="34" charset="0"/>
                <a:cs typeface="Tahoma" pitchFamily="34" charset="0"/>
              </a:rPr>
              <a:t>đầm</a:t>
            </a:r>
            <a:r>
              <a:rPr lang="en-US" sz="2400" dirty="0">
                <a:latin typeface="Tahoma" pitchFamily="34" charset="0"/>
                <a:cs typeface="Tahoma" pitchFamily="34" charset="0"/>
              </a:rPr>
              <a:t> </a:t>
            </a:r>
            <a:r>
              <a:rPr lang="en-US" sz="2400" dirty="0" smtClean="0">
                <a:latin typeface="Tahoma" pitchFamily="34" charset="0"/>
                <a:cs typeface="Tahoma" pitchFamily="34" charset="0"/>
              </a:rPr>
              <a:t>18cm)</a:t>
            </a:r>
          </a:p>
          <a:p>
            <a:pPr algn="just"/>
            <a:endParaRPr lang="en-US" sz="2400" dirty="0" smtClean="0">
              <a:latin typeface="Tahoma" pitchFamily="34" charset="0"/>
              <a:cs typeface="Tahoma" pitchFamily="34" charset="0"/>
            </a:endParaRPr>
          </a:p>
          <a:p>
            <a:pPr algn="just"/>
            <a:endParaRPr lang="en-US" sz="2400" dirty="0">
              <a:latin typeface="Tahoma" pitchFamily="34" charset="0"/>
              <a:cs typeface="Tahoma" pitchFamily="34" charset="0"/>
            </a:endParaRPr>
          </a:p>
          <a:p>
            <a:pPr algn="just"/>
            <a:r>
              <a:rPr lang="en-US" sz="2400" dirty="0" smtClean="0">
                <a:latin typeface="Tahoma" pitchFamily="34" charset="0"/>
                <a:cs typeface="Tahoma" pitchFamily="34" charset="0"/>
                <a:hlinkClick r:id="rId2"/>
              </a:rPr>
              <a:t>http</a:t>
            </a:r>
            <a:r>
              <a:rPr lang="en-US" sz="2400" dirty="0">
                <a:latin typeface="Tahoma" pitchFamily="34" charset="0"/>
                <a:cs typeface="Tahoma" pitchFamily="34" charset="0"/>
                <a:hlinkClick r:id="rId2"/>
              </a:rPr>
              <a:t>://www.mayxaydungthanglong.vn/top-10-may-dam-dui-duoc-su-dung-nhieu-nhat-hien-nay</a:t>
            </a:r>
            <a:endParaRPr lang="en-US" sz="2400" dirty="0">
              <a:latin typeface="Tahoma" pitchFamily="34" charset="0"/>
              <a:cs typeface="Tahoma" pitchFamily="34" charset="0"/>
            </a:endParaRPr>
          </a:p>
          <a:p>
            <a:pPr algn="just">
              <a:tabLst>
                <a:tab pos="355600" algn="l"/>
              </a:tabLst>
            </a:pPr>
            <a:r>
              <a:rPr lang="en-US" sz="2400" dirty="0" smtClean="0">
                <a:latin typeface="Tahoma" pitchFamily="34" charset="0"/>
                <a:cs typeface="Tahoma" pitchFamily="34" charset="0"/>
              </a:rPr>
              <a:t>	</a:t>
            </a:r>
          </a:p>
          <a:p>
            <a:pPr algn="just"/>
            <a:endParaRPr lang="en-US" sz="2400" dirty="0">
              <a:latin typeface="Tahoma" pitchFamily="34" charset="0"/>
              <a:cs typeface="Tahoma" pitchFamily="34" charset="0"/>
            </a:endParaRPr>
          </a:p>
          <a:p>
            <a:pPr algn="just"/>
            <a:endParaRPr lang="en-US" sz="2400" dirty="0" smtClean="0">
              <a:latin typeface="Tahoma" pitchFamily="34" charset="0"/>
              <a:cs typeface="Tahoma" pitchFamily="34" charset="0"/>
            </a:endParaRPr>
          </a:p>
        </p:txBody>
      </p:sp>
    </p:spTree>
    <p:extLst>
      <p:ext uri="{BB962C8B-B14F-4D97-AF65-F5344CB8AC3E}">
        <p14:creationId xmlns:p14="http://schemas.microsoft.com/office/powerpoint/2010/main" val="2441580450"/>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4" end="4"/>
                                            </p:txEl>
                                          </p:spTgt>
                                        </p:tgtEl>
                                        <p:attrNameLst>
                                          <p:attrName>style.visibility</p:attrName>
                                        </p:attrNameLst>
                                      </p:cBhvr>
                                      <p:to>
                                        <p:strVal val="visible"/>
                                      </p:to>
                                    </p:set>
                                    <p:animEffect transition="in" filter="fade">
                                      <p:cBhvr>
                                        <p:cTn id="7"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22</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1" y="762000"/>
            <a:ext cx="8534399" cy="3693319"/>
          </a:xfrm>
          <a:prstGeom prst="rect">
            <a:avLst/>
          </a:prstGeom>
        </p:spPr>
        <p:txBody>
          <a:bodyPr vert="horz" wrap="square" lIns="0" tIns="0" rIns="0" bIns="0" rtlCol="0">
            <a:spAutoFit/>
          </a:bodyPr>
          <a:lstStyle/>
          <a:p>
            <a:pPr marL="342900" indent="-342900" algn="just">
              <a:buFont typeface="Arial" charset="0"/>
              <a:buChar char="•"/>
            </a:pPr>
            <a:r>
              <a:rPr lang="en-US" sz="2400" i="1" dirty="0" err="1" smtClean="0">
                <a:latin typeface="Tahoma" pitchFamily="34" charset="0"/>
                <a:cs typeface="Tahoma" pitchFamily="34" charset="0"/>
                <a:hlinkClick r:id="rId2" action="ppaction://hlinksldjump"/>
              </a:rPr>
              <a:t>Máy</a:t>
            </a:r>
            <a:r>
              <a:rPr lang="en-US" sz="2400" i="1" dirty="0" smtClean="0">
                <a:latin typeface="Tahoma" pitchFamily="34" charset="0"/>
                <a:cs typeface="Tahoma" pitchFamily="34" charset="0"/>
                <a:hlinkClick r:id="rId2" action="ppaction://hlinksldjump"/>
              </a:rPr>
              <a:t> </a:t>
            </a:r>
            <a:r>
              <a:rPr lang="en-US" sz="2400" i="1" dirty="0" err="1" smtClean="0">
                <a:latin typeface="Tahoma" pitchFamily="34" charset="0"/>
                <a:cs typeface="Tahoma" pitchFamily="34" charset="0"/>
                <a:hlinkClick r:id="rId2" action="ppaction://hlinksldjump"/>
              </a:rPr>
              <a:t>trộn</a:t>
            </a:r>
            <a:r>
              <a:rPr lang="en-US" sz="2400" i="1" dirty="0" smtClean="0">
                <a:latin typeface="Tahoma" pitchFamily="34" charset="0"/>
                <a:cs typeface="Tahoma" pitchFamily="34" charset="0"/>
                <a:hlinkClick r:id="rId2" action="ppaction://hlinksldjump"/>
              </a:rPr>
              <a:t> </a:t>
            </a:r>
            <a:r>
              <a:rPr lang="en-US" sz="2400" i="1" dirty="0" err="1" smtClean="0">
                <a:latin typeface="Tahoma" pitchFamily="34" charset="0"/>
                <a:cs typeface="Tahoma" pitchFamily="34" charset="0"/>
                <a:hlinkClick r:id="rId2" action="ppaction://hlinksldjump"/>
              </a:rPr>
              <a:t>tự</a:t>
            </a:r>
            <a:r>
              <a:rPr lang="en-US" sz="2400" i="1" dirty="0" smtClean="0">
                <a:latin typeface="Tahoma" pitchFamily="34" charset="0"/>
                <a:cs typeface="Tahoma" pitchFamily="34" charset="0"/>
                <a:hlinkClick r:id="rId2" action="ppaction://hlinksldjump"/>
              </a:rPr>
              <a:t> do</a:t>
            </a:r>
            <a:endParaRPr lang="en-US" sz="2400" i="1" dirty="0" smtClean="0">
              <a:latin typeface="Tahoma" pitchFamily="34" charset="0"/>
              <a:cs typeface="Tahoma" pitchFamily="34" charset="0"/>
            </a:endParaRPr>
          </a:p>
          <a:p>
            <a:pPr marL="342900" indent="-342900" algn="just">
              <a:buFont typeface="Arial" charset="0"/>
              <a:buChar char="•"/>
            </a:pPr>
            <a:endParaRPr lang="en-US" sz="2400" i="1" dirty="0">
              <a:latin typeface="Tahoma" pitchFamily="34" charset="0"/>
              <a:cs typeface="Tahoma" pitchFamily="34" charset="0"/>
            </a:endParaRPr>
          </a:p>
          <a:p>
            <a:pPr marL="342900" indent="-342900" algn="just">
              <a:buFont typeface="Arial" charset="0"/>
              <a:buChar char="•"/>
            </a:pPr>
            <a:endParaRPr lang="en-US" sz="2400" i="1" dirty="0" smtClean="0">
              <a:latin typeface="Tahoma" pitchFamily="34" charset="0"/>
              <a:cs typeface="Tahoma" pitchFamily="34" charset="0"/>
            </a:endParaRPr>
          </a:p>
          <a:p>
            <a:pPr marL="342900" indent="-342900" algn="just">
              <a:buFont typeface="Arial" charset="0"/>
              <a:buChar char="•"/>
            </a:pPr>
            <a:endParaRPr lang="en-US" sz="2400" i="1" dirty="0">
              <a:latin typeface="Tahoma" pitchFamily="34" charset="0"/>
              <a:cs typeface="Tahoma" pitchFamily="34" charset="0"/>
            </a:endParaRPr>
          </a:p>
          <a:p>
            <a:pPr marL="342900" indent="-342900" algn="just">
              <a:buFont typeface="Arial" charset="0"/>
              <a:buChar char="•"/>
            </a:pPr>
            <a:endParaRPr lang="en-US" sz="2400" i="1" dirty="0" smtClean="0">
              <a:latin typeface="Tahoma" pitchFamily="34" charset="0"/>
              <a:cs typeface="Tahoma" pitchFamily="34" charset="0"/>
            </a:endParaRPr>
          </a:p>
          <a:p>
            <a:pPr marL="342900" indent="-342900" algn="just">
              <a:buFont typeface="Arial" charset="0"/>
              <a:buChar char="•"/>
            </a:pPr>
            <a:endParaRPr lang="en-US" sz="2400" i="1" dirty="0">
              <a:latin typeface="Tahoma" pitchFamily="34" charset="0"/>
              <a:cs typeface="Tahoma" pitchFamily="34" charset="0"/>
            </a:endParaRPr>
          </a:p>
          <a:p>
            <a:pPr marL="342900" indent="-342900" algn="just">
              <a:buFont typeface="Arial" charset="0"/>
              <a:buChar char="•"/>
            </a:pPr>
            <a:endParaRPr lang="en-US" sz="2400" i="1" dirty="0" smtClean="0">
              <a:latin typeface="Tahoma" pitchFamily="34" charset="0"/>
              <a:cs typeface="Tahoma" pitchFamily="34" charset="0"/>
            </a:endParaRPr>
          </a:p>
          <a:p>
            <a:pPr marL="342900" indent="-342900" algn="just">
              <a:buFont typeface="Arial" charset="0"/>
              <a:buChar char="•"/>
            </a:pPr>
            <a:r>
              <a:rPr lang="en-US" sz="2400" i="1" dirty="0" err="1" smtClean="0">
                <a:latin typeface="Tahoma" pitchFamily="34" charset="0"/>
                <a:cs typeface="Tahoma" pitchFamily="34" charset="0"/>
              </a:rPr>
              <a:t>Máy</a:t>
            </a:r>
            <a:r>
              <a:rPr lang="en-US" sz="2400" i="1" dirty="0" smtClean="0">
                <a:latin typeface="Tahoma" pitchFamily="34" charset="0"/>
                <a:cs typeface="Tahoma" pitchFamily="34" charset="0"/>
              </a:rPr>
              <a:t> </a:t>
            </a:r>
            <a:r>
              <a:rPr lang="en-US" sz="2400" i="1" dirty="0" err="1" smtClean="0">
                <a:latin typeface="Tahoma" pitchFamily="34" charset="0"/>
                <a:cs typeface="Tahoma" pitchFamily="34" charset="0"/>
              </a:rPr>
              <a:t>trộn</a:t>
            </a:r>
            <a:r>
              <a:rPr lang="en-US" sz="2400" i="1" dirty="0" smtClean="0">
                <a:latin typeface="Tahoma" pitchFamily="34" charset="0"/>
                <a:cs typeface="Tahoma" pitchFamily="34" charset="0"/>
              </a:rPr>
              <a:t> </a:t>
            </a:r>
            <a:r>
              <a:rPr lang="en-US" sz="2400" i="1" dirty="0" err="1" smtClean="0">
                <a:latin typeface="Tahoma" pitchFamily="34" charset="0"/>
                <a:cs typeface="Tahoma" pitchFamily="34" charset="0"/>
              </a:rPr>
              <a:t>cưỡng</a:t>
            </a:r>
            <a:r>
              <a:rPr lang="en-US" sz="2400" i="1" dirty="0" smtClean="0">
                <a:latin typeface="Tahoma" pitchFamily="34" charset="0"/>
                <a:cs typeface="Tahoma" pitchFamily="34" charset="0"/>
              </a:rPr>
              <a:t> </a:t>
            </a:r>
            <a:r>
              <a:rPr lang="en-US" sz="2400" i="1" dirty="0" err="1" smtClean="0">
                <a:latin typeface="Tahoma" pitchFamily="34" charset="0"/>
                <a:cs typeface="Tahoma" pitchFamily="34" charset="0"/>
              </a:rPr>
              <a:t>bức</a:t>
            </a:r>
            <a:endParaRPr lang="en-US" sz="2400" dirty="0">
              <a:latin typeface="Tahoma" pitchFamily="34" charset="0"/>
              <a:cs typeface="Tahoma" pitchFamily="34" charset="0"/>
            </a:endParaRPr>
          </a:p>
          <a:p>
            <a:pPr algn="just"/>
            <a:endParaRPr lang="en-US" sz="2400" dirty="0">
              <a:latin typeface="Tahoma" pitchFamily="34" charset="0"/>
              <a:cs typeface="Tahoma" pitchFamily="34" charset="0"/>
            </a:endParaRPr>
          </a:p>
          <a:p>
            <a:pPr algn="just"/>
            <a:endParaRPr lang="en-US" sz="2400" dirty="0" smtClean="0">
              <a:latin typeface="Tahoma" pitchFamily="34" charset="0"/>
              <a:cs typeface="Tahoma" pitchFamily="34" charset="0"/>
            </a:endParaRPr>
          </a:p>
        </p:txBody>
      </p:sp>
      <p:pic>
        <p:nvPicPr>
          <p:cNvPr id="12" name="Picture 2" descr="D:\MYWORK\HSGD_VUVANNHAN\MAYXAYDUNG\tải xuống (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295400"/>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MYWORK\HSGD_VUVANNHAN\MAYXAYDUNG\tải xuống (1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1300" y="1197093"/>
            <a:ext cx="3083884" cy="193968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D:\MYWORK\HSGD_VUVANNHAN\MAYXAYDUNG\images (3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3962400"/>
            <a:ext cx="3115579" cy="194175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D:\MYWORK\HSGD_VUVANNHAN\MAYXAYDUNG\Tram tron be tong di dong YHZD25(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4189924"/>
            <a:ext cx="2940970" cy="167747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D:\MYWORK\HSGD_VUVANNHAN\MAYXAYDUNG\dac-diem-phan-loai-tram-tron-be-tong.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24600" y="4038600"/>
            <a:ext cx="2727548" cy="2001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4239754"/>
      </p:ext>
    </p:extLst>
  </p:cSld>
  <p:clrMapOvr>
    <a:masterClrMapping/>
  </p:clrMapOvr>
  <p:transition>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3</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0" y="762000"/>
            <a:ext cx="8226425" cy="2068259"/>
          </a:xfrm>
          <a:prstGeom prst="rect">
            <a:avLst/>
          </a:prstGeom>
        </p:spPr>
        <p:txBody>
          <a:bodyPr vert="horz" wrap="square" lIns="0" tIns="0" rIns="0" bIns="0" rtlCol="0">
            <a:spAutoFit/>
          </a:bodyPr>
          <a:lstStyle/>
          <a:p>
            <a:pPr algn="just"/>
            <a:r>
              <a:rPr lang="en-US" sz="2400" b="1" dirty="0">
                <a:latin typeface="Tahoma" pitchFamily="34" charset="0"/>
                <a:cs typeface="Tahoma" pitchFamily="34" charset="0"/>
              </a:rPr>
              <a:t>3.2. </a:t>
            </a:r>
            <a:r>
              <a:rPr lang="en-US" sz="2400" b="1" dirty="0" err="1">
                <a:latin typeface="Tahoma" pitchFamily="34" charset="0"/>
                <a:cs typeface="Tahoma" pitchFamily="34" charset="0"/>
              </a:rPr>
              <a:t>Máy</a:t>
            </a:r>
            <a:r>
              <a:rPr lang="en-US" sz="2400" b="1" dirty="0">
                <a:latin typeface="Tahoma" pitchFamily="34" charset="0"/>
                <a:cs typeface="Tahoma" pitchFamily="34" charset="0"/>
              </a:rPr>
              <a:t> </a:t>
            </a:r>
            <a:r>
              <a:rPr lang="en-US" sz="2400" b="1" dirty="0" err="1">
                <a:latin typeface="Tahoma" pitchFamily="34" charset="0"/>
                <a:cs typeface="Tahoma" pitchFamily="34" charset="0"/>
              </a:rPr>
              <a:t>trộn</a:t>
            </a:r>
            <a:r>
              <a:rPr lang="en-US" sz="2400" b="1" dirty="0">
                <a:latin typeface="Tahoma" pitchFamily="34" charset="0"/>
                <a:cs typeface="Tahoma" pitchFamily="34" charset="0"/>
              </a:rPr>
              <a:t> </a:t>
            </a:r>
            <a:r>
              <a:rPr lang="en-US" sz="2400" b="1" dirty="0" err="1">
                <a:latin typeface="Tahoma" pitchFamily="34" charset="0"/>
                <a:cs typeface="Tahoma" pitchFamily="34" charset="0"/>
              </a:rPr>
              <a:t>bê</a:t>
            </a:r>
            <a:r>
              <a:rPr lang="en-US" sz="2400" b="1" dirty="0">
                <a:latin typeface="Tahoma" pitchFamily="34" charset="0"/>
                <a:cs typeface="Tahoma" pitchFamily="34" charset="0"/>
              </a:rPr>
              <a:t> </a:t>
            </a:r>
            <a:r>
              <a:rPr lang="en-US" sz="2400" b="1" dirty="0" err="1">
                <a:latin typeface="Tahoma" pitchFamily="34" charset="0"/>
                <a:cs typeface="Tahoma" pitchFamily="34" charset="0"/>
              </a:rPr>
              <a:t>tông</a:t>
            </a:r>
            <a:r>
              <a:rPr lang="en-US" sz="2400" b="1" dirty="0">
                <a:latin typeface="Tahoma" pitchFamily="34" charset="0"/>
                <a:cs typeface="Tahoma" pitchFamily="34" charset="0"/>
              </a:rPr>
              <a:t> – </a:t>
            </a:r>
            <a:r>
              <a:rPr lang="en-US" sz="2400" b="1" dirty="0" err="1">
                <a:latin typeface="Tahoma" pitchFamily="34" charset="0"/>
                <a:cs typeface="Tahoma" pitchFamily="34" charset="0"/>
              </a:rPr>
              <a:t>Trạm</a:t>
            </a:r>
            <a:r>
              <a:rPr lang="en-US" sz="2400" b="1" dirty="0">
                <a:latin typeface="Tahoma" pitchFamily="34" charset="0"/>
                <a:cs typeface="Tahoma" pitchFamily="34" charset="0"/>
              </a:rPr>
              <a:t> </a:t>
            </a:r>
            <a:r>
              <a:rPr lang="en-US" sz="2400" b="1" dirty="0" err="1">
                <a:latin typeface="Tahoma" pitchFamily="34" charset="0"/>
                <a:cs typeface="Tahoma" pitchFamily="34" charset="0"/>
              </a:rPr>
              <a:t>trộn</a:t>
            </a:r>
            <a:r>
              <a:rPr lang="en-US" sz="2400" b="1" dirty="0">
                <a:latin typeface="Tahoma" pitchFamily="34" charset="0"/>
                <a:cs typeface="Tahoma" pitchFamily="34" charset="0"/>
              </a:rPr>
              <a:t> </a:t>
            </a:r>
            <a:r>
              <a:rPr lang="en-US" sz="2400" b="1" dirty="0" err="1">
                <a:latin typeface="Tahoma" pitchFamily="34" charset="0"/>
                <a:cs typeface="Tahoma" pitchFamily="34" charset="0"/>
              </a:rPr>
              <a:t>bê</a:t>
            </a:r>
            <a:r>
              <a:rPr lang="en-US" sz="2400" b="1" dirty="0">
                <a:latin typeface="Tahoma" pitchFamily="34" charset="0"/>
                <a:cs typeface="Tahoma" pitchFamily="34" charset="0"/>
              </a:rPr>
              <a:t> </a:t>
            </a:r>
            <a:r>
              <a:rPr lang="en-US" sz="2400" b="1" dirty="0" err="1">
                <a:latin typeface="Tahoma" pitchFamily="34" charset="0"/>
                <a:cs typeface="Tahoma" pitchFamily="34" charset="0"/>
              </a:rPr>
              <a:t>tông</a:t>
            </a:r>
            <a:endParaRPr lang="en-US" sz="2400" b="1" dirty="0">
              <a:latin typeface="Tahoma" pitchFamily="34" charset="0"/>
              <a:cs typeface="Tahoma" pitchFamily="34" charset="0"/>
            </a:endParaRPr>
          </a:p>
          <a:p>
            <a:pPr algn="just"/>
            <a:r>
              <a:rPr lang="en-US" sz="2400" b="1" i="1" dirty="0">
                <a:latin typeface="Tahoma" pitchFamily="34" charset="0"/>
                <a:cs typeface="Tahoma" pitchFamily="34" charset="0"/>
              </a:rPr>
              <a:t>3.2.1. </a:t>
            </a:r>
            <a:r>
              <a:rPr lang="en-US" sz="2400" b="1" i="1" dirty="0" err="1">
                <a:latin typeface="Tahoma" pitchFamily="34" charset="0"/>
                <a:cs typeface="Tahoma" pitchFamily="34" charset="0"/>
              </a:rPr>
              <a:t>Công</a:t>
            </a:r>
            <a:r>
              <a:rPr lang="en-US" sz="2400" b="1" i="1" dirty="0">
                <a:latin typeface="Tahoma" pitchFamily="34" charset="0"/>
                <a:cs typeface="Tahoma" pitchFamily="34" charset="0"/>
              </a:rPr>
              <a:t> </a:t>
            </a:r>
            <a:r>
              <a:rPr lang="en-US" sz="2400" b="1" i="1" dirty="0" err="1">
                <a:latin typeface="Tahoma" pitchFamily="34" charset="0"/>
                <a:cs typeface="Tahoma" pitchFamily="34" charset="0"/>
              </a:rPr>
              <a:t>dụng</a:t>
            </a:r>
            <a:r>
              <a:rPr lang="en-US" sz="2400" b="1" i="1" dirty="0">
                <a:latin typeface="Tahoma" pitchFamily="34" charset="0"/>
                <a:cs typeface="Tahoma" pitchFamily="34" charset="0"/>
              </a:rPr>
              <a:t> </a:t>
            </a:r>
            <a:r>
              <a:rPr lang="en-US" sz="2400" b="1" i="1" dirty="0" err="1">
                <a:latin typeface="Tahoma" pitchFamily="34" charset="0"/>
                <a:cs typeface="Tahoma" pitchFamily="34" charset="0"/>
              </a:rPr>
              <a:t>của</a:t>
            </a:r>
            <a:r>
              <a:rPr lang="en-US" sz="2400" b="1" i="1" dirty="0">
                <a:latin typeface="Tahoma" pitchFamily="34" charset="0"/>
                <a:cs typeface="Tahoma" pitchFamily="34" charset="0"/>
              </a:rPr>
              <a:t> </a:t>
            </a:r>
            <a:r>
              <a:rPr lang="en-US" sz="2400" b="1" i="1" dirty="0" err="1">
                <a:latin typeface="Tahoma" pitchFamily="34" charset="0"/>
                <a:cs typeface="Tahoma" pitchFamily="34" charset="0"/>
              </a:rPr>
              <a:t>các</a:t>
            </a:r>
            <a:r>
              <a:rPr lang="en-US" sz="2400" b="1" i="1" dirty="0">
                <a:latin typeface="Tahoma" pitchFamily="34" charset="0"/>
                <a:cs typeface="Tahoma" pitchFamily="34" charset="0"/>
              </a:rPr>
              <a:t> </a:t>
            </a:r>
            <a:r>
              <a:rPr lang="en-US" sz="2400" b="1" i="1" dirty="0" err="1">
                <a:latin typeface="Tahoma" pitchFamily="34" charset="0"/>
                <a:cs typeface="Tahoma" pitchFamily="34" charset="0"/>
              </a:rPr>
              <a:t>máy</a:t>
            </a:r>
            <a:r>
              <a:rPr lang="en-US" sz="2400" b="1" i="1" dirty="0">
                <a:latin typeface="Tahoma" pitchFamily="34" charset="0"/>
                <a:cs typeface="Tahoma" pitchFamily="34" charset="0"/>
              </a:rPr>
              <a:t> </a:t>
            </a:r>
            <a:r>
              <a:rPr lang="en-US" sz="2400" b="1" i="1" dirty="0" err="1">
                <a:latin typeface="Tahoma" pitchFamily="34" charset="0"/>
                <a:cs typeface="Tahoma" pitchFamily="34" charset="0"/>
              </a:rPr>
              <a:t>trộn</a:t>
            </a:r>
            <a:r>
              <a:rPr lang="en-US" sz="2400" b="1" i="1" dirty="0">
                <a:latin typeface="Tahoma" pitchFamily="34" charset="0"/>
                <a:cs typeface="Tahoma" pitchFamily="34" charset="0"/>
              </a:rPr>
              <a:t> </a:t>
            </a:r>
            <a:r>
              <a:rPr lang="en-US" sz="2400" b="1" i="1" dirty="0" err="1">
                <a:latin typeface="Tahoma" pitchFamily="34" charset="0"/>
                <a:cs typeface="Tahoma" pitchFamily="34" charset="0"/>
              </a:rPr>
              <a:t>bê</a:t>
            </a:r>
            <a:r>
              <a:rPr lang="en-US" sz="2400" b="1" i="1" dirty="0">
                <a:latin typeface="Tahoma" pitchFamily="34" charset="0"/>
                <a:cs typeface="Tahoma" pitchFamily="34" charset="0"/>
              </a:rPr>
              <a:t> </a:t>
            </a:r>
            <a:r>
              <a:rPr lang="en-US" sz="2400" b="1" i="1" dirty="0" err="1">
                <a:latin typeface="Tahoma" pitchFamily="34" charset="0"/>
                <a:cs typeface="Tahoma" pitchFamily="34" charset="0"/>
              </a:rPr>
              <a:t>tông</a:t>
            </a:r>
            <a:endParaRPr lang="en-US" sz="2400" b="1" dirty="0">
              <a:latin typeface="Tahoma" pitchFamily="34" charset="0"/>
              <a:cs typeface="Tahoma" pitchFamily="34" charset="0"/>
            </a:endParaRPr>
          </a:p>
          <a:p>
            <a:pPr algn="just">
              <a:lnSpc>
                <a:spcPct val="120000"/>
              </a:lnSpc>
            </a:pP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Trộn</a:t>
            </a:r>
            <a:r>
              <a:rPr lang="en-US" sz="2400" dirty="0" smtClean="0">
                <a:latin typeface="Tahoma" pitchFamily="34" charset="0"/>
                <a:cs typeface="Tahoma" pitchFamily="34" charset="0"/>
              </a:rPr>
              <a:t> </a:t>
            </a:r>
            <a:r>
              <a:rPr lang="en-US" sz="2400" dirty="0" err="1">
                <a:latin typeface="Tahoma" pitchFamily="34" charset="0"/>
                <a:cs typeface="Tahoma" pitchFamily="34" charset="0"/>
              </a:rPr>
              <a:t>đều</a:t>
            </a:r>
            <a:r>
              <a:rPr lang="en-US" sz="2400" dirty="0">
                <a:latin typeface="Tahoma" pitchFamily="34" charset="0"/>
                <a:cs typeface="Tahoma" pitchFamily="34" charset="0"/>
              </a:rPr>
              <a:t> </a:t>
            </a:r>
            <a:r>
              <a:rPr lang="en-US" sz="2400" dirty="0" err="1">
                <a:latin typeface="Tahoma" pitchFamily="34" charset="0"/>
                <a:cs typeface="Tahoma" pitchFamily="34" charset="0"/>
              </a:rPr>
              <a:t>các</a:t>
            </a:r>
            <a:r>
              <a:rPr lang="en-US" sz="2400" dirty="0">
                <a:latin typeface="Tahoma" pitchFamily="34" charset="0"/>
                <a:cs typeface="Tahoma" pitchFamily="34" charset="0"/>
              </a:rPr>
              <a:t> </a:t>
            </a:r>
            <a:r>
              <a:rPr lang="en-US" sz="2400" dirty="0" err="1">
                <a:latin typeface="Tahoma" pitchFamily="34" charset="0"/>
                <a:cs typeface="Tahoma" pitchFamily="34" charset="0"/>
              </a:rPr>
              <a:t>phối</a:t>
            </a:r>
            <a:r>
              <a:rPr lang="en-US" sz="2400" dirty="0">
                <a:latin typeface="Tahoma" pitchFamily="34" charset="0"/>
                <a:cs typeface="Tahoma" pitchFamily="34" charset="0"/>
              </a:rPr>
              <a:t> </a:t>
            </a:r>
            <a:r>
              <a:rPr lang="en-US" sz="2400" dirty="0" err="1">
                <a:latin typeface="Tahoma" pitchFamily="34" charset="0"/>
                <a:cs typeface="Tahoma" pitchFamily="34" charset="0"/>
              </a:rPr>
              <a:t>liệu</a:t>
            </a:r>
            <a:r>
              <a:rPr lang="en-US" sz="2400" dirty="0">
                <a:latin typeface="Tahoma" pitchFamily="34" charset="0"/>
                <a:cs typeface="Tahoma" pitchFamily="34" charset="0"/>
              </a:rPr>
              <a:t> </a:t>
            </a:r>
            <a:r>
              <a:rPr lang="en-US" sz="2400" dirty="0" err="1">
                <a:latin typeface="Tahoma" pitchFamily="34" charset="0"/>
                <a:cs typeface="Tahoma" pitchFamily="34" charset="0"/>
              </a:rPr>
              <a:t>của</a:t>
            </a:r>
            <a:r>
              <a:rPr lang="en-US" sz="2400" dirty="0">
                <a:latin typeface="Tahoma" pitchFamily="34" charset="0"/>
                <a:cs typeface="Tahoma" pitchFamily="34" charset="0"/>
              </a:rPr>
              <a:t> </a:t>
            </a:r>
            <a:r>
              <a:rPr lang="en-US" sz="2400" dirty="0" err="1">
                <a:latin typeface="Tahoma" pitchFamily="34" charset="0"/>
                <a:cs typeface="Tahoma" pitchFamily="34" charset="0"/>
              </a:rPr>
              <a:t>hỗn</a:t>
            </a:r>
            <a:r>
              <a:rPr lang="en-US" sz="2400" dirty="0">
                <a:latin typeface="Tahoma" pitchFamily="34" charset="0"/>
                <a:cs typeface="Tahoma" pitchFamily="34" charset="0"/>
              </a:rPr>
              <a:t> </a:t>
            </a:r>
            <a:r>
              <a:rPr lang="en-US" sz="2400" dirty="0" err="1">
                <a:latin typeface="Tahoma" pitchFamily="34" charset="0"/>
                <a:cs typeface="Tahoma" pitchFamily="34" charset="0"/>
              </a:rPr>
              <a:t>hợp</a:t>
            </a:r>
            <a:r>
              <a:rPr lang="en-US" sz="2400" dirty="0">
                <a:latin typeface="Tahoma" pitchFamily="34" charset="0"/>
                <a:cs typeface="Tahoma" pitchFamily="34" charset="0"/>
              </a:rPr>
              <a:t> </a:t>
            </a:r>
            <a:r>
              <a:rPr lang="en-US" sz="2400" dirty="0" err="1">
                <a:latin typeface="Tahoma" pitchFamily="34" charset="0"/>
                <a:cs typeface="Tahoma" pitchFamily="34" charset="0"/>
              </a:rPr>
              <a:t>bê</a:t>
            </a:r>
            <a:r>
              <a:rPr lang="en-US" sz="2400" dirty="0">
                <a:latin typeface="Tahoma" pitchFamily="34" charset="0"/>
                <a:cs typeface="Tahoma" pitchFamily="34" charset="0"/>
              </a:rPr>
              <a:t> </a:t>
            </a:r>
            <a:r>
              <a:rPr lang="en-US" sz="2400" dirty="0" err="1">
                <a:latin typeface="Tahoma" pitchFamily="34" charset="0"/>
                <a:cs typeface="Tahoma" pitchFamily="34" charset="0"/>
              </a:rPr>
              <a:t>tông</a:t>
            </a:r>
            <a:r>
              <a:rPr lang="en-US" sz="2400" dirty="0">
                <a:latin typeface="Tahoma" pitchFamily="34" charset="0"/>
                <a:cs typeface="Tahoma" pitchFamily="34" charset="0"/>
              </a:rPr>
              <a:t> </a:t>
            </a:r>
            <a:r>
              <a:rPr lang="en-US" sz="2400" dirty="0" err="1">
                <a:latin typeface="Tahoma" pitchFamily="34" charset="0"/>
                <a:cs typeface="Tahoma" pitchFamily="34" charset="0"/>
              </a:rPr>
              <a:t>và</a:t>
            </a:r>
            <a:r>
              <a:rPr lang="en-US" sz="2400" dirty="0">
                <a:latin typeface="Tahoma" pitchFamily="34" charset="0"/>
                <a:cs typeface="Tahoma" pitchFamily="34" charset="0"/>
              </a:rPr>
              <a:t> </a:t>
            </a:r>
            <a:r>
              <a:rPr lang="en-US" sz="2400" dirty="0" err="1" smtClean="0">
                <a:latin typeface="Tahoma" pitchFamily="34" charset="0"/>
                <a:cs typeface="Tahoma" pitchFamily="34" charset="0"/>
              </a:rPr>
              <a:t>vữa</a:t>
            </a:r>
            <a:endParaRPr lang="en-US" sz="2400" dirty="0" smtClean="0">
              <a:latin typeface="Tahoma" pitchFamily="34" charset="0"/>
              <a:cs typeface="Tahoma" pitchFamily="34" charset="0"/>
            </a:endParaRPr>
          </a:p>
          <a:p>
            <a:pPr algn="just">
              <a:lnSpc>
                <a:spcPct val="120000"/>
              </a:lnSpc>
            </a:pP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Có</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năng</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suất</a:t>
            </a:r>
            <a:r>
              <a:rPr lang="en-US" sz="2400" dirty="0" smtClean="0">
                <a:latin typeface="Tahoma" pitchFamily="34" charset="0"/>
                <a:cs typeface="Tahoma" pitchFamily="34" charset="0"/>
              </a:rPr>
              <a:t>, </a:t>
            </a:r>
            <a:r>
              <a:rPr lang="en-US" sz="2400" dirty="0" err="1">
                <a:latin typeface="Tahoma" pitchFamily="34" charset="0"/>
                <a:cs typeface="Tahoma" pitchFamily="34" charset="0"/>
              </a:rPr>
              <a:t>chất</a:t>
            </a:r>
            <a:r>
              <a:rPr lang="en-US" sz="2400" dirty="0">
                <a:latin typeface="Tahoma" pitchFamily="34" charset="0"/>
                <a:cs typeface="Tahoma" pitchFamily="34" charset="0"/>
              </a:rPr>
              <a:t> </a:t>
            </a:r>
            <a:r>
              <a:rPr lang="en-US" sz="2400" dirty="0" err="1">
                <a:latin typeface="Tahoma" pitchFamily="34" charset="0"/>
                <a:cs typeface="Tahoma" pitchFamily="34" charset="0"/>
              </a:rPr>
              <a:t>lượng</a:t>
            </a:r>
            <a:r>
              <a:rPr lang="en-US" sz="2400" dirty="0">
                <a:latin typeface="Tahoma" pitchFamily="34" charset="0"/>
                <a:cs typeface="Tahoma" pitchFamily="34" charset="0"/>
              </a:rPr>
              <a:t> </a:t>
            </a:r>
            <a:r>
              <a:rPr lang="en-US" sz="2400" dirty="0" err="1">
                <a:latin typeface="Tahoma" pitchFamily="34" charset="0"/>
                <a:cs typeface="Tahoma" pitchFamily="34" charset="0"/>
              </a:rPr>
              <a:t>cao</a:t>
            </a:r>
            <a:r>
              <a:rPr lang="en-US" sz="2400" dirty="0">
                <a:latin typeface="Tahoma" pitchFamily="34" charset="0"/>
                <a:cs typeface="Tahoma" pitchFamily="34" charset="0"/>
              </a:rPr>
              <a:t> </a:t>
            </a:r>
            <a:r>
              <a:rPr lang="en-US" sz="2400" dirty="0" err="1">
                <a:latin typeface="Tahoma" pitchFamily="34" charset="0"/>
                <a:cs typeface="Tahoma" pitchFamily="34" charset="0"/>
              </a:rPr>
              <a:t>và</a:t>
            </a:r>
            <a:r>
              <a:rPr lang="en-US" sz="2400" dirty="0">
                <a:latin typeface="Tahoma" pitchFamily="34" charset="0"/>
                <a:cs typeface="Tahoma" pitchFamily="34" charset="0"/>
              </a:rPr>
              <a:t> </a:t>
            </a:r>
            <a:r>
              <a:rPr lang="en-US" sz="2400" dirty="0" err="1">
                <a:latin typeface="Tahoma" pitchFamily="34" charset="0"/>
                <a:cs typeface="Tahoma" pitchFamily="34" charset="0"/>
              </a:rPr>
              <a:t>tiết</a:t>
            </a:r>
            <a:r>
              <a:rPr lang="en-US" sz="2400" dirty="0">
                <a:latin typeface="Tahoma" pitchFamily="34" charset="0"/>
                <a:cs typeface="Tahoma" pitchFamily="34" charset="0"/>
              </a:rPr>
              <a:t> </a:t>
            </a:r>
            <a:r>
              <a:rPr lang="en-US" sz="2400" dirty="0" err="1">
                <a:latin typeface="Tahoma" pitchFamily="34" charset="0"/>
                <a:cs typeface="Tahoma" pitchFamily="34" charset="0"/>
              </a:rPr>
              <a:t>kiệm</a:t>
            </a:r>
            <a:r>
              <a:rPr lang="en-US" sz="2400" dirty="0">
                <a:latin typeface="Tahoma" pitchFamily="34" charset="0"/>
                <a:cs typeface="Tahoma" pitchFamily="34" charset="0"/>
              </a:rPr>
              <a:t> xi </a:t>
            </a:r>
            <a:r>
              <a:rPr lang="en-US" sz="2400" dirty="0" err="1">
                <a:latin typeface="Tahoma" pitchFamily="34" charset="0"/>
                <a:cs typeface="Tahoma" pitchFamily="34" charset="0"/>
              </a:rPr>
              <a:t>măng</a:t>
            </a:r>
            <a:r>
              <a:rPr lang="en-US" sz="2400" dirty="0">
                <a:latin typeface="Tahoma" pitchFamily="34" charset="0"/>
                <a:cs typeface="Tahoma" pitchFamily="34" charset="0"/>
              </a:rPr>
              <a:t> </a:t>
            </a:r>
            <a:r>
              <a:rPr lang="en-US" sz="2400" dirty="0" err="1">
                <a:latin typeface="Tahoma" pitchFamily="34" charset="0"/>
                <a:cs typeface="Tahoma" pitchFamily="34" charset="0"/>
              </a:rPr>
              <a:t>hơn</a:t>
            </a:r>
            <a:r>
              <a:rPr lang="en-US" sz="2400" dirty="0">
                <a:latin typeface="Tahoma" pitchFamily="34" charset="0"/>
                <a:cs typeface="Tahoma" pitchFamily="34" charset="0"/>
              </a:rPr>
              <a:t> </a:t>
            </a:r>
            <a:r>
              <a:rPr lang="en-US" sz="2400" dirty="0" err="1">
                <a:latin typeface="Tahoma" pitchFamily="34" charset="0"/>
                <a:cs typeface="Tahoma" pitchFamily="34" charset="0"/>
              </a:rPr>
              <a:t>phương</a:t>
            </a:r>
            <a:r>
              <a:rPr lang="en-US" sz="2400" dirty="0">
                <a:latin typeface="Tahoma" pitchFamily="34" charset="0"/>
                <a:cs typeface="Tahoma" pitchFamily="34" charset="0"/>
              </a:rPr>
              <a:t> </a:t>
            </a:r>
            <a:r>
              <a:rPr lang="en-US" sz="2400" dirty="0" err="1">
                <a:latin typeface="Tahoma" pitchFamily="34" charset="0"/>
                <a:cs typeface="Tahoma" pitchFamily="34" charset="0"/>
              </a:rPr>
              <a:t>pháp</a:t>
            </a:r>
            <a:r>
              <a:rPr lang="en-US" sz="2400" dirty="0">
                <a:latin typeface="Tahoma" pitchFamily="34" charset="0"/>
                <a:cs typeface="Tahoma" pitchFamily="34" charset="0"/>
              </a:rPr>
              <a:t> </a:t>
            </a:r>
            <a:r>
              <a:rPr lang="en-US" sz="2400" dirty="0" err="1">
                <a:latin typeface="Tahoma" pitchFamily="34" charset="0"/>
                <a:cs typeface="Tahoma" pitchFamily="34" charset="0"/>
              </a:rPr>
              <a:t>trộn</a:t>
            </a:r>
            <a:r>
              <a:rPr lang="en-US" sz="2400" dirty="0">
                <a:latin typeface="Tahoma" pitchFamily="34" charset="0"/>
                <a:cs typeface="Tahoma" pitchFamily="34" charset="0"/>
              </a:rPr>
              <a:t> </a:t>
            </a:r>
            <a:r>
              <a:rPr lang="en-US" sz="2400" dirty="0" err="1">
                <a:latin typeface="Tahoma" pitchFamily="34" charset="0"/>
                <a:cs typeface="Tahoma" pitchFamily="34" charset="0"/>
              </a:rPr>
              <a:t>bê</a:t>
            </a:r>
            <a:r>
              <a:rPr lang="en-US" sz="2400" dirty="0">
                <a:latin typeface="Tahoma" pitchFamily="34" charset="0"/>
                <a:cs typeface="Tahoma" pitchFamily="34" charset="0"/>
              </a:rPr>
              <a:t> </a:t>
            </a:r>
            <a:r>
              <a:rPr lang="en-US" sz="2400" dirty="0" err="1">
                <a:latin typeface="Tahoma" pitchFamily="34" charset="0"/>
                <a:cs typeface="Tahoma" pitchFamily="34" charset="0"/>
              </a:rPr>
              <a:t>tông</a:t>
            </a:r>
            <a:r>
              <a:rPr lang="en-US" sz="2400" dirty="0">
                <a:latin typeface="Tahoma" pitchFamily="34" charset="0"/>
                <a:cs typeface="Tahoma" pitchFamily="34" charset="0"/>
              </a:rPr>
              <a:t> </a:t>
            </a:r>
            <a:r>
              <a:rPr lang="en-US" sz="2400" dirty="0" err="1">
                <a:latin typeface="Tahoma" pitchFamily="34" charset="0"/>
                <a:cs typeface="Tahoma" pitchFamily="34" charset="0"/>
              </a:rPr>
              <a:t>thủ</a:t>
            </a:r>
            <a:r>
              <a:rPr lang="en-US" sz="2400" dirty="0">
                <a:latin typeface="Tahoma" pitchFamily="34" charset="0"/>
                <a:cs typeface="Tahoma" pitchFamily="34" charset="0"/>
              </a:rPr>
              <a:t> </a:t>
            </a:r>
            <a:r>
              <a:rPr lang="en-US" sz="2400" dirty="0" err="1">
                <a:latin typeface="Tahoma" pitchFamily="34" charset="0"/>
                <a:cs typeface="Tahoma" pitchFamily="34" charset="0"/>
              </a:rPr>
              <a:t>công</a:t>
            </a:r>
            <a:r>
              <a:rPr lang="en-US" sz="2400" dirty="0">
                <a:latin typeface="Tahoma" pitchFamily="34" charset="0"/>
                <a:cs typeface="Tahoma" pitchFamily="34" charset="0"/>
              </a:rPr>
              <a:t>.</a:t>
            </a:r>
          </a:p>
        </p:txBody>
      </p:sp>
      <p:pic>
        <p:nvPicPr>
          <p:cNvPr id="1026" name="Picture 2" descr="D:\MYWORK\HSGD_VUVANNHAN\MAYXAYDUNG\tải xuống (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032125"/>
            <a:ext cx="2695575" cy="169545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MYWORK\HSGD_VUVANNHAN\MAYXAYDUNG\tải xuống (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4625" y="3060700"/>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MYWORK\HSGD_VUVANNHAN\MAYXAYDUNG\images (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3298" y="2943225"/>
            <a:ext cx="3474027" cy="1873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5428733"/>
      </p:ext>
    </p:extLst>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4</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1" y="762000"/>
            <a:ext cx="8534399" cy="5170646"/>
          </a:xfrm>
          <a:prstGeom prst="rect">
            <a:avLst/>
          </a:prstGeom>
        </p:spPr>
        <p:txBody>
          <a:bodyPr vert="horz" wrap="square" lIns="0" tIns="0" rIns="0" bIns="0" rtlCol="0">
            <a:spAutoFit/>
          </a:bodyPr>
          <a:lstStyle/>
          <a:p>
            <a:pPr algn="just"/>
            <a:r>
              <a:rPr lang="en-US" sz="2400" b="1" i="1" dirty="0" smtClean="0">
                <a:latin typeface="Tahoma" pitchFamily="34" charset="0"/>
                <a:cs typeface="Tahoma" pitchFamily="34" charset="0"/>
              </a:rPr>
              <a:t>3.2.2. </a:t>
            </a:r>
            <a:r>
              <a:rPr lang="en-US" sz="2400" b="1" i="1" dirty="0" err="1" smtClean="0">
                <a:latin typeface="Tahoma" pitchFamily="34" charset="0"/>
                <a:cs typeface="Tahoma" pitchFamily="34" charset="0"/>
              </a:rPr>
              <a:t>Phân</a:t>
            </a:r>
            <a:r>
              <a:rPr lang="en-US" sz="2400" b="1" i="1" dirty="0" smtClean="0">
                <a:latin typeface="Tahoma" pitchFamily="34" charset="0"/>
                <a:cs typeface="Tahoma" pitchFamily="34" charset="0"/>
              </a:rPr>
              <a:t> </a:t>
            </a:r>
            <a:r>
              <a:rPr lang="en-US" sz="2400" b="1" i="1" dirty="0" err="1" smtClean="0">
                <a:latin typeface="Tahoma" pitchFamily="34" charset="0"/>
                <a:cs typeface="Tahoma" pitchFamily="34" charset="0"/>
              </a:rPr>
              <a:t>loại</a:t>
            </a:r>
            <a:endParaRPr lang="en-US" sz="2400" b="1" dirty="0">
              <a:latin typeface="Tahoma" pitchFamily="34" charset="0"/>
              <a:cs typeface="Tahoma" pitchFamily="34" charset="0"/>
            </a:endParaRPr>
          </a:p>
          <a:p>
            <a:pPr algn="just"/>
            <a:r>
              <a:rPr lang="en-US" sz="2400" dirty="0" smtClean="0">
                <a:latin typeface="Tahoma" pitchFamily="34" charset="0"/>
                <a:cs typeface="Tahoma" pitchFamily="34" charset="0"/>
              </a:rPr>
              <a:t>- </a:t>
            </a:r>
            <a:r>
              <a:rPr lang="en-US" sz="2400" i="1" dirty="0" smtClean="0">
                <a:latin typeface="Tahoma" pitchFamily="34" charset="0"/>
                <a:cs typeface="Tahoma" pitchFamily="34" charset="0"/>
              </a:rPr>
              <a:t>Theo </a:t>
            </a:r>
            <a:r>
              <a:rPr lang="en-US" sz="2400" i="1" dirty="0" err="1">
                <a:latin typeface="Tahoma" pitchFamily="34" charset="0"/>
                <a:cs typeface="Tahoma" pitchFamily="34" charset="0"/>
              </a:rPr>
              <a:t>phương</a:t>
            </a:r>
            <a:r>
              <a:rPr lang="en-US" sz="2400" i="1" dirty="0">
                <a:latin typeface="Tahoma" pitchFamily="34" charset="0"/>
                <a:cs typeface="Tahoma" pitchFamily="34" charset="0"/>
              </a:rPr>
              <a:t> </a:t>
            </a:r>
            <a:r>
              <a:rPr lang="en-US" sz="2400" i="1" dirty="0" err="1">
                <a:latin typeface="Tahoma" pitchFamily="34" charset="0"/>
                <a:cs typeface="Tahoma" pitchFamily="34" charset="0"/>
              </a:rPr>
              <a:t>pháp</a:t>
            </a:r>
            <a:r>
              <a:rPr lang="en-US" sz="2400" i="1" dirty="0">
                <a:latin typeface="Tahoma" pitchFamily="34" charset="0"/>
                <a:cs typeface="Tahoma" pitchFamily="34" charset="0"/>
              </a:rPr>
              <a:t> </a:t>
            </a:r>
            <a:r>
              <a:rPr lang="en-US" sz="2400" i="1" dirty="0" err="1" smtClean="0">
                <a:latin typeface="Tahoma" pitchFamily="34" charset="0"/>
                <a:cs typeface="Tahoma" pitchFamily="34" charset="0"/>
              </a:rPr>
              <a:t>trộn</a:t>
            </a:r>
            <a:r>
              <a:rPr lang="en-US" sz="2400" dirty="0" smtClean="0">
                <a:latin typeface="Tahoma" pitchFamily="34" charset="0"/>
                <a:cs typeface="Tahoma" pitchFamily="34" charset="0"/>
              </a:rPr>
              <a:t>: </a:t>
            </a:r>
            <a:r>
              <a:rPr lang="en-US" sz="2400" dirty="0" err="1">
                <a:latin typeface="Tahoma" pitchFamily="34" charset="0"/>
                <a:cs typeface="Tahoma" pitchFamily="34" charset="0"/>
              </a:rPr>
              <a:t>Máy</a:t>
            </a:r>
            <a:r>
              <a:rPr lang="en-US" sz="2400" dirty="0">
                <a:latin typeface="Tahoma" pitchFamily="34" charset="0"/>
                <a:cs typeface="Tahoma" pitchFamily="34" charset="0"/>
              </a:rPr>
              <a:t> </a:t>
            </a:r>
            <a:r>
              <a:rPr lang="en-US" sz="2400" dirty="0" err="1">
                <a:latin typeface="Tahoma" pitchFamily="34" charset="0"/>
                <a:cs typeface="Tahoma" pitchFamily="34" charset="0"/>
              </a:rPr>
              <a:t>trộn</a:t>
            </a:r>
            <a:r>
              <a:rPr lang="en-US" sz="2400" dirty="0">
                <a:latin typeface="Tahoma" pitchFamily="34" charset="0"/>
                <a:cs typeface="Tahoma" pitchFamily="34" charset="0"/>
              </a:rPr>
              <a:t> </a:t>
            </a:r>
            <a:r>
              <a:rPr lang="en-US" sz="2400" dirty="0" err="1">
                <a:latin typeface="Tahoma" pitchFamily="34" charset="0"/>
                <a:cs typeface="Tahoma" pitchFamily="34" charset="0"/>
              </a:rPr>
              <a:t>tự</a:t>
            </a:r>
            <a:r>
              <a:rPr lang="en-US" sz="2400" dirty="0">
                <a:latin typeface="Tahoma" pitchFamily="34" charset="0"/>
                <a:cs typeface="Tahoma" pitchFamily="34" charset="0"/>
              </a:rPr>
              <a:t> </a:t>
            </a:r>
            <a:r>
              <a:rPr lang="en-US" sz="2400" dirty="0" smtClean="0">
                <a:latin typeface="Tahoma" pitchFamily="34" charset="0"/>
                <a:cs typeface="Tahoma" pitchFamily="34" charset="0"/>
              </a:rPr>
              <a:t>do </a:t>
            </a:r>
            <a:r>
              <a:rPr lang="en-US" sz="2400" dirty="0" err="1" smtClean="0">
                <a:latin typeface="Tahoma" pitchFamily="34" charset="0"/>
                <a:cs typeface="Tahoma" pitchFamily="34" charset="0"/>
              </a:rPr>
              <a:t>và</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máy</a:t>
            </a:r>
            <a:r>
              <a:rPr lang="en-US" sz="2400" dirty="0" smtClean="0">
                <a:latin typeface="Tahoma" pitchFamily="34" charset="0"/>
                <a:cs typeface="Tahoma" pitchFamily="34" charset="0"/>
              </a:rPr>
              <a:t> </a:t>
            </a:r>
            <a:r>
              <a:rPr lang="en-US" sz="2400" dirty="0" err="1">
                <a:latin typeface="Tahoma" pitchFamily="34" charset="0"/>
                <a:cs typeface="Tahoma" pitchFamily="34" charset="0"/>
              </a:rPr>
              <a:t>trộn</a:t>
            </a:r>
            <a:r>
              <a:rPr lang="en-US" sz="2400" dirty="0">
                <a:latin typeface="Tahoma" pitchFamily="34" charset="0"/>
                <a:cs typeface="Tahoma" pitchFamily="34" charset="0"/>
              </a:rPr>
              <a:t> </a:t>
            </a:r>
            <a:r>
              <a:rPr lang="en-US" sz="2400" dirty="0" err="1">
                <a:latin typeface="Tahoma" pitchFamily="34" charset="0"/>
                <a:cs typeface="Tahoma" pitchFamily="34" charset="0"/>
              </a:rPr>
              <a:t>cưỡng</a:t>
            </a:r>
            <a:r>
              <a:rPr lang="en-US" sz="2400" dirty="0">
                <a:latin typeface="Tahoma" pitchFamily="34" charset="0"/>
                <a:cs typeface="Tahoma" pitchFamily="34" charset="0"/>
              </a:rPr>
              <a:t> </a:t>
            </a:r>
            <a:r>
              <a:rPr lang="en-US" sz="2400" dirty="0" err="1" smtClean="0">
                <a:latin typeface="Tahoma" pitchFamily="34" charset="0"/>
                <a:cs typeface="Tahoma" pitchFamily="34" charset="0"/>
              </a:rPr>
              <a:t>bức</a:t>
            </a:r>
            <a:endParaRPr lang="en-US" sz="2400" dirty="0" smtClean="0">
              <a:latin typeface="Tahoma" pitchFamily="34" charset="0"/>
              <a:cs typeface="Tahoma" pitchFamily="34" charset="0"/>
            </a:endParaRPr>
          </a:p>
          <a:p>
            <a:pPr algn="just">
              <a:tabLst>
                <a:tab pos="355600" algn="l"/>
              </a:tabLst>
            </a:pPr>
            <a:r>
              <a:rPr lang="en-US" sz="2400" dirty="0" smtClean="0">
                <a:latin typeface="Tahoma" pitchFamily="34" charset="0"/>
                <a:cs typeface="Tahoma" pitchFamily="34" charset="0"/>
              </a:rPr>
              <a:t>	</a:t>
            </a:r>
            <a:r>
              <a:rPr lang="en-US" sz="2400" dirty="0" err="1" smtClean="0">
                <a:latin typeface="Tahoma" pitchFamily="34" charset="0"/>
                <a:cs typeface="Tahoma" pitchFamily="34" charset="0"/>
                <a:hlinkClick r:id="rId2" action="ppaction://hlinksldjump"/>
              </a:rPr>
              <a:t>Máy</a:t>
            </a:r>
            <a:r>
              <a:rPr lang="en-US" sz="2400" dirty="0" smtClean="0">
                <a:latin typeface="Tahoma" pitchFamily="34" charset="0"/>
                <a:cs typeface="Tahoma" pitchFamily="34" charset="0"/>
                <a:hlinkClick r:id="rId2" action="ppaction://hlinksldjump"/>
              </a:rPr>
              <a:t> </a:t>
            </a:r>
            <a:r>
              <a:rPr lang="en-US" sz="2400" dirty="0" err="1" smtClean="0">
                <a:latin typeface="Tahoma" pitchFamily="34" charset="0"/>
                <a:cs typeface="Tahoma" pitchFamily="34" charset="0"/>
                <a:hlinkClick r:id="rId2" action="ppaction://hlinksldjump"/>
              </a:rPr>
              <a:t>trộn</a:t>
            </a:r>
            <a:r>
              <a:rPr lang="en-US" sz="2400" dirty="0" smtClean="0">
                <a:latin typeface="Tahoma" pitchFamily="34" charset="0"/>
                <a:cs typeface="Tahoma" pitchFamily="34" charset="0"/>
                <a:hlinkClick r:id="rId2" action="ppaction://hlinksldjump"/>
              </a:rPr>
              <a:t> </a:t>
            </a:r>
            <a:r>
              <a:rPr lang="en-US" sz="2400" dirty="0" err="1" smtClean="0">
                <a:latin typeface="Tahoma" pitchFamily="34" charset="0"/>
                <a:cs typeface="Tahoma" pitchFamily="34" charset="0"/>
                <a:hlinkClick r:id="rId2" action="ppaction://hlinksldjump"/>
              </a:rPr>
              <a:t>tự</a:t>
            </a:r>
            <a:r>
              <a:rPr lang="en-US" sz="2400" dirty="0" smtClean="0">
                <a:latin typeface="Tahoma" pitchFamily="34" charset="0"/>
                <a:cs typeface="Tahoma" pitchFamily="34" charset="0"/>
                <a:hlinkClick r:id="rId2" action="ppaction://hlinksldjump"/>
              </a:rPr>
              <a:t> do</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Máy</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trộn</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cố</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định</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máy</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trộn</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lật</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đổ</a:t>
            </a:r>
            <a:endParaRPr lang="en-US" sz="2400" dirty="0">
              <a:latin typeface="Tahoma" pitchFamily="34" charset="0"/>
              <a:cs typeface="Tahoma" pitchFamily="34" charset="0"/>
            </a:endParaRPr>
          </a:p>
          <a:p>
            <a:pPr algn="just"/>
            <a:r>
              <a:rPr lang="en-US" sz="2400" dirty="0" smtClean="0">
                <a:latin typeface="Tahoma" pitchFamily="34" charset="0"/>
                <a:cs typeface="Tahoma" pitchFamily="34" charset="0"/>
              </a:rPr>
              <a:t>- </a:t>
            </a:r>
            <a:r>
              <a:rPr lang="en-US" sz="2400" i="1" dirty="0" smtClean="0">
                <a:latin typeface="Tahoma" pitchFamily="34" charset="0"/>
                <a:cs typeface="Tahoma" pitchFamily="34" charset="0"/>
              </a:rPr>
              <a:t>Theo </a:t>
            </a:r>
            <a:r>
              <a:rPr lang="en-US" sz="2400" i="1" dirty="0" err="1">
                <a:latin typeface="Tahoma" pitchFamily="34" charset="0"/>
                <a:cs typeface="Tahoma" pitchFamily="34" charset="0"/>
              </a:rPr>
              <a:t>chế</a:t>
            </a:r>
            <a:r>
              <a:rPr lang="en-US" sz="2400" i="1" dirty="0">
                <a:latin typeface="Tahoma" pitchFamily="34" charset="0"/>
                <a:cs typeface="Tahoma" pitchFamily="34" charset="0"/>
              </a:rPr>
              <a:t> </a:t>
            </a:r>
            <a:r>
              <a:rPr lang="en-US" sz="2400" i="1" dirty="0" err="1">
                <a:latin typeface="Tahoma" pitchFamily="34" charset="0"/>
                <a:cs typeface="Tahoma" pitchFamily="34" charset="0"/>
              </a:rPr>
              <a:t>độ</a:t>
            </a:r>
            <a:r>
              <a:rPr lang="en-US" sz="2400" i="1" dirty="0">
                <a:latin typeface="Tahoma" pitchFamily="34" charset="0"/>
                <a:cs typeface="Tahoma" pitchFamily="34" charset="0"/>
              </a:rPr>
              <a:t> </a:t>
            </a:r>
            <a:r>
              <a:rPr lang="en-US" sz="2400" i="1" dirty="0" err="1">
                <a:latin typeface="Tahoma" pitchFamily="34" charset="0"/>
                <a:cs typeface="Tahoma" pitchFamily="34" charset="0"/>
              </a:rPr>
              <a:t>làm</a:t>
            </a:r>
            <a:r>
              <a:rPr lang="en-US" sz="2400" i="1" dirty="0">
                <a:latin typeface="Tahoma" pitchFamily="34" charset="0"/>
                <a:cs typeface="Tahoma" pitchFamily="34" charset="0"/>
              </a:rPr>
              <a:t> </a:t>
            </a:r>
            <a:r>
              <a:rPr lang="en-US" sz="2400" i="1" dirty="0" err="1">
                <a:latin typeface="Tahoma" pitchFamily="34" charset="0"/>
                <a:cs typeface="Tahoma" pitchFamily="34" charset="0"/>
              </a:rPr>
              <a:t>việc</a:t>
            </a:r>
            <a:r>
              <a:rPr lang="en-US" sz="2400" i="1" dirty="0">
                <a:latin typeface="Tahoma" pitchFamily="34" charset="0"/>
                <a:cs typeface="Tahoma" pitchFamily="34" charset="0"/>
              </a:rPr>
              <a:t> </a:t>
            </a:r>
            <a:r>
              <a:rPr lang="en-US" sz="2400" dirty="0" smtClean="0">
                <a:latin typeface="Tahoma" pitchFamily="34" charset="0"/>
                <a:cs typeface="Tahoma" pitchFamily="34" charset="0"/>
              </a:rPr>
              <a:t>: </a:t>
            </a:r>
            <a:r>
              <a:rPr lang="en-US" sz="2400" dirty="0" err="1">
                <a:latin typeface="Tahoma" pitchFamily="34" charset="0"/>
                <a:cs typeface="Tahoma" pitchFamily="34" charset="0"/>
              </a:rPr>
              <a:t>Máy</a:t>
            </a:r>
            <a:r>
              <a:rPr lang="en-US" sz="2400" dirty="0">
                <a:latin typeface="Tahoma" pitchFamily="34" charset="0"/>
                <a:cs typeface="Tahoma" pitchFamily="34" charset="0"/>
              </a:rPr>
              <a:t> </a:t>
            </a:r>
            <a:r>
              <a:rPr lang="en-US" sz="2400" dirty="0" err="1">
                <a:latin typeface="Tahoma" pitchFamily="34" charset="0"/>
                <a:cs typeface="Tahoma" pitchFamily="34" charset="0"/>
              </a:rPr>
              <a:t>trộn</a:t>
            </a:r>
            <a:r>
              <a:rPr lang="en-US" sz="2400" dirty="0">
                <a:latin typeface="Tahoma" pitchFamily="34" charset="0"/>
                <a:cs typeface="Tahoma" pitchFamily="34" charset="0"/>
              </a:rPr>
              <a:t> </a:t>
            </a:r>
            <a:r>
              <a:rPr lang="en-US" sz="2400" dirty="0" err="1">
                <a:latin typeface="Tahoma" pitchFamily="34" charset="0"/>
                <a:cs typeface="Tahoma" pitchFamily="34" charset="0"/>
              </a:rPr>
              <a:t>theo</a:t>
            </a:r>
            <a:r>
              <a:rPr lang="en-US" sz="2400" dirty="0">
                <a:latin typeface="Tahoma" pitchFamily="34" charset="0"/>
                <a:cs typeface="Tahoma" pitchFamily="34" charset="0"/>
              </a:rPr>
              <a:t> </a:t>
            </a:r>
            <a:r>
              <a:rPr lang="en-US" sz="2400" dirty="0" err="1">
                <a:latin typeface="Tahoma" pitchFamily="34" charset="0"/>
                <a:cs typeface="Tahoma" pitchFamily="34" charset="0"/>
              </a:rPr>
              <a:t>chu</a:t>
            </a:r>
            <a:r>
              <a:rPr lang="en-US" sz="2400" dirty="0">
                <a:latin typeface="Tahoma" pitchFamily="34" charset="0"/>
                <a:cs typeface="Tahoma" pitchFamily="34" charset="0"/>
              </a:rPr>
              <a:t> </a:t>
            </a:r>
            <a:r>
              <a:rPr lang="en-US" sz="2400" dirty="0" err="1">
                <a:latin typeface="Tahoma" pitchFamily="34" charset="0"/>
                <a:cs typeface="Tahoma" pitchFamily="34" charset="0"/>
              </a:rPr>
              <a:t>kì</a:t>
            </a:r>
            <a:r>
              <a:rPr lang="en-US" sz="2400" dirty="0">
                <a:latin typeface="Tahoma" pitchFamily="34" charset="0"/>
                <a:cs typeface="Tahoma" pitchFamily="34" charset="0"/>
              </a:rPr>
              <a:t> </a:t>
            </a:r>
            <a:r>
              <a:rPr lang="en-US" sz="2400" dirty="0" err="1">
                <a:latin typeface="Tahoma" pitchFamily="34" charset="0"/>
                <a:cs typeface="Tahoma" pitchFamily="34" charset="0"/>
              </a:rPr>
              <a:t>và</a:t>
            </a:r>
            <a:r>
              <a:rPr lang="en-US" sz="2400" dirty="0">
                <a:latin typeface="Tahoma" pitchFamily="34" charset="0"/>
                <a:cs typeface="Tahoma" pitchFamily="34" charset="0"/>
              </a:rPr>
              <a:t> </a:t>
            </a:r>
            <a:r>
              <a:rPr lang="en-US" sz="2400" dirty="0" err="1">
                <a:latin typeface="Tahoma" pitchFamily="34" charset="0"/>
                <a:cs typeface="Tahoma" pitchFamily="34" charset="0"/>
              </a:rPr>
              <a:t>máy</a:t>
            </a:r>
            <a:r>
              <a:rPr lang="en-US" sz="2400" dirty="0">
                <a:latin typeface="Tahoma" pitchFamily="34" charset="0"/>
                <a:cs typeface="Tahoma" pitchFamily="34" charset="0"/>
              </a:rPr>
              <a:t> </a:t>
            </a:r>
            <a:r>
              <a:rPr lang="en-US" sz="2400" dirty="0" err="1">
                <a:latin typeface="Tahoma" pitchFamily="34" charset="0"/>
                <a:cs typeface="Tahoma" pitchFamily="34" charset="0"/>
              </a:rPr>
              <a:t>trộn</a:t>
            </a:r>
            <a:r>
              <a:rPr lang="en-US" sz="2400" dirty="0">
                <a:latin typeface="Tahoma" pitchFamily="34" charset="0"/>
                <a:cs typeface="Tahoma" pitchFamily="34" charset="0"/>
              </a:rPr>
              <a:t> </a:t>
            </a:r>
            <a:r>
              <a:rPr lang="en-US" sz="2400" dirty="0" err="1">
                <a:latin typeface="Tahoma" pitchFamily="34" charset="0"/>
                <a:cs typeface="Tahoma" pitchFamily="34" charset="0"/>
              </a:rPr>
              <a:t>liên</a:t>
            </a:r>
            <a:r>
              <a:rPr lang="en-US" sz="2400" dirty="0">
                <a:latin typeface="Tahoma" pitchFamily="34" charset="0"/>
                <a:cs typeface="Tahoma" pitchFamily="34" charset="0"/>
              </a:rPr>
              <a:t> </a:t>
            </a:r>
            <a:r>
              <a:rPr lang="en-US" sz="2400" dirty="0" err="1" smtClean="0">
                <a:latin typeface="Tahoma" pitchFamily="34" charset="0"/>
                <a:cs typeface="Tahoma" pitchFamily="34" charset="0"/>
              </a:rPr>
              <a:t>tục</a:t>
            </a:r>
            <a:endParaRPr lang="en-US" sz="2400" dirty="0" smtClean="0">
              <a:latin typeface="Tahoma" pitchFamily="34" charset="0"/>
              <a:cs typeface="Tahoma" pitchFamily="34" charset="0"/>
            </a:endParaRPr>
          </a:p>
          <a:p>
            <a:pPr algn="just"/>
            <a:r>
              <a:rPr lang="en-US" sz="2400" dirty="0" err="1">
                <a:latin typeface="Tahoma" pitchFamily="34" charset="0"/>
                <a:cs typeface="Tahoma" pitchFamily="34" charset="0"/>
              </a:rPr>
              <a:t>Máy</a:t>
            </a:r>
            <a:r>
              <a:rPr lang="en-US" sz="2400" dirty="0">
                <a:latin typeface="Tahoma" pitchFamily="34" charset="0"/>
                <a:cs typeface="Tahoma" pitchFamily="34" charset="0"/>
              </a:rPr>
              <a:t> </a:t>
            </a:r>
            <a:r>
              <a:rPr lang="en-US" sz="2400" dirty="0" err="1">
                <a:latin typeface="Tahoma" pitchFamily="34" charset="0"/>
                <a:cs typeface="Tahoma" pitchFamily="34" charset="0"/>
              </a:rPr>
              <a:t>trộn</a:t>
            </a:r>
            <a:r>
              <a:rPr lang="en-US" sz="2400" dirty="0">
                <a:latin typeface="Tahoma" pitchFamily="34" charset="0"/>
                <a:cs typeface="Tahoma" pitchFamily="34" charset="0"/>
              </a:rPr>
              <a:t> </a:t>
            </a:r>
            <a:r>
              <a:rPr lang="en-US" sz="2400" dirty="0" err="1">
                <a:latin typeface="Tahoma" pitchFamily="34" charset="0"/>
                <a:cs typeface="Tahoma" pitchFamily="34" charset="0"/>
              </a:rPr>
              <a:t>theo</a:t>
            </a:r>
            <a:r>
              <a:rPr lang="en-US" sz="2400" dirty="0">
                <a:latin typeface="Tahoma" pitchFamily="34" charset="0"/>
                <a:cs typeface="Tahoma" pitchFamily="34" charset="0"/>
              </a:rPr>
              <a:t> </a:t>
            </a:r>
            <a:r>
              <a:rPr lang="en-US" sz="2400" dirty="0" err="1">
                <a:latin typeface="Tahoma" pitchFamily="34" charset="0"/>
                <a:cs typeface="Tahoma" pitchFamily="34" charset="0"/>
              </a:rPr>
              <a:t>chu</a:t>
            </a:r>
            <a:r>
              <a:rPr lang="en-US" sz="2400" dirty="0">
                <a:latin typeface="Tahoma" pitchFamily="34" charset="0"/>
                <a:cs typeface="Tahoma" pitchFamily="34" charset="0"/>
              </a:rPr>
              <a:t> </a:t>
            </a:r>
            <a:r>
              <a:rPr lang="en-US" sz="2400" dirty="0" err="1" smtClean="0">
                <a:latin typeface="Tahoma" pitchFamily="34" charset="0"/>
                <a:cs typeface="Tahoma" pitchFamily="34" charset="0"/>
              </a:rPr>
              <a:t>kì</a:t>
            </a:r>
            <a:r>
              <a:rPr lang="en-US" sz="2400" dirty="0" smtClean="0">
                <a:latin typeface="Tahoma" pitchFamily="34" charset="0"/>
                <a:cs typeface="Tahoma" pitchFamily="34" charset="0"/>
              </a:rPr>
              <a:t>: Q</a:t>
            </a:r>
            <a:r>
              <a:rPr lang="vi-VN" sz="2400" dirty="0" smtClean="0"/>
              <a:t>uá </a:t>
            </a:r>
            <a:r>
              <a:rPr lang="vi-VN" sz="2400" dirty="0"/>
              <a:t>trình đưa cốt liệu và dỡ sản phẩm theo từng mẻ. Khống chế được thời gian trộn, hỗn hợp bêtông </a:t>
            </a:r>
            <a:r>
              <a:rPr lang="vi-VN" sz="2400" dirty="0" smtClean="0"/>
              <a:t>tốt</a:t>
            </a:r>
            <a:r>
              <a:rPr lang="en-US" sz="2400" dirty="0" smtClean="0"/>
              <a:t>.</a:t>
            </a:r>
          </a:p>
          <a:p>
            <a:pPr algn="just"/>
            <a:r>
              <a:rPr lang="en-US" sz="2400" dirty="0" err="1" smtClean="0">
                <a:latin typeface="Tahoma" pitchFamily="34" charset="0"/>
                <a:cs typeface="Tahoma" pitchFamily="34" charset="0"/>
              </a:rPr>
              <a:t>Máy</a:t>
            </a:r>
            <a:r>
              <a:rPr lang="en-US" sz="2400" dirty="0" smtClean="0">
                <a:latin typeface="Tahoma" pitchFamily="34" charset="0"/>
                <a:cs typeface="Tahoma" pitchFamily="34" charset="0"/>
              </a:rPr>
              <a:t> </a:t>
            </a:r>
            <a:r>
              <a:rPr lang="en-US" sz="2400" dirty="0" err="1">
                <a:latin typeface="Tahoma" pitchFamily="34" charset="0"/>
                <a:cs typeface="Tahoma" pitchFamily="34" charset="0"/>
              </a:rPr>
              <a:t>trộn</a:t>
            </a:r>
            <a:r>
              <a:rPr lang="en-US" sz="2400" dirty="0">
                <a:latin typeface="Tahoma" pitchFamily="34" charset="0"/>
                <a:cs typeface="Tahoma" pitchFamily="34" charset="0"/>
              </a:rPr>
              <a:t> </a:t>
            </a:r>
            <a:r>
              <a:rPr lang="en-US" sz="2400" dirty="0" err="1">
                <a:latin typeface="Tahoma" pitchFamily="34" charset="0"/>
                <a:cs typeface="Tahoma" pitchFamily="34" charset="0"/>
              </a:rPr>
              <a:t>liên</a:t>
            </a:r>
            <a:r>
              <a:rPr lang="en-US" sz="2400" dirty="0">
                <a:latin typeface="Tahoma" pitchFamily="34" charset="0"/>
                <a:cs typeface="Tahoma" pitchFamily="34" charset="0"/>
              </a:rPr>
              <a:t> </a:t>
            </a:r>
            <a:r>
              <a:rPr lang="en-US" sz="2400" dirty="0" err="1" smtClean="0">
                <a:latin typeface="Tahoma" pitchFamily="34" charset="0"/>
                <a:cs typeface="Tahoma" pitchFamily="34" charset="0"/>
              </a:rPr>
              <a:t>tục</a:t>
            </a:r>
            <a:r>
              <a:rPr lang="en-US" sz="2400" dirty="0" smtClean="0">
                <a:latin typeface="Tahoma" pitchFamily="34" charset="0"/>
                <a:cs typeface="Tahoma" pitchFamily="34" charset="0"/>
              </a:rPr>
              <a:t>: </a:t>
            </a:r>
            <a:r>
              <a:rPr lang="en-US" sz="2400" dirty="0" smtClean="0"/>
              <a:t>Q</a:t>
            </a:r>
            <a:r>
              <a:rPr lang="vi-VN" sz="2400" dirty="0" smtClean="0"/>
              <a:t>uá </a:t>
            </a:r>
            <a:r>
              <a:rPr lang="vi-VN" sz="2400" dirty="0"/>
              <a:t>trình đưa cốt liệu và dỡ sản phẩm được tiến hành liên tục. Năng suất trộn cao nhưng khó kiểm tra được chất lượng </a:t>
            </a:r>
            <a:r>
              <a:rPr lang="vi-VN" sz="2400" dirty="0" smtClean="0"/>
              <a:t>trộn</a:t>
            </a:r>
            <a:r>
              <a:rPr lang="en-US" sz="2400" dirty="0" smtClean="0"/>
              <a:t>.</a:t>
            </a:r>
            <a:endParaRPr lang="en-US" sz="2400" dirty="0">
              <a:latin typeface="Tahoma" pitchFamily="34" charset="0"/>
              <a:cs typeface="Tahoma" pitchFamily="34" charset="0"/>
            </a:endParaRPr>
          </a:p>
          <a:p>
            <a:pPr algn="just"/>
            <a:r>
              <a:rPr lang="en-US" sz="2400" dirty="0">
                <a:latin typeface="Tahoma" pitchFamily="34" charset="0"/>
                <a:cs typeface="Tahoma" pitchFamily="34" charset="0"/>
              </a:rPr>
              <a:t>- </a:t>
            </a:r>
            <a:r>
              <a:rPr lang="en-US" sz="2400" i="1" dirty="0">
                <a:latin typeface="Tahoma" pitchFamily="34" charset="0"/>
                <a:cs typeface="Tahoma" pitchFamily="34" charset="0"/>
              </a:rPr>
              <a:t>Theo </a:t>
            </a:r>
            <a:r>
              <a:rPr lang="en-US" sz="2400" i="1" dirty="0" err="1">
                <a:latin typeface="Tahoma" pitchFamily="34" charset="0"/>
                <a:cs typeface="Tahoma" pitchFamily="34" charset="0"/>
              </a:rPr>
              <a:t>tính</a:t>
            </a:r>
            <a:r>
              <a:rPr lang="en-US" sz="2400" i="1" dirty="0">
                <a:latin typeface="Tahoma" pitchFamily="34" charset="0"/>
                <a:cs typeface="Tahoma" pitchFamily="34" charset="0"/>
              </a:rPr>
              <a:t> di </a:t>
            </a:r>
            <a:r>
              <a:rPr lang="en-US" sz="2400" i="1" dirty="0" err="1">
                <a:latin typeface="Tahoma" pitchFamily="34" charset="0"/>
                <a:cs typeface="Tahoma" pitchFamily="34" charset="0"/>
              </a:rPr>
              <a:t>động</a:t>
            </a:r>
            <a:r>
              <a:rPr lang="en-US" sz="2400" i="1" dirty="0">
                <a:latin typeface="Tahoma" pitchFamily="34" charset="0"/>
                <a:cs typeface="Tahoma" pitchFamily="34" charset="0"/>
              </a:rPr>
              <a:t> </a:t>
            </a:r>
            <a:r>
              <a:rPr lang="en-US" sz="2400" i="1" dirty="0" err="1">
                <a:latin typeface="Tahoma" pitchFamily="34" charset="0"/>
                <a:cs typeface="Tahoma" pitchFamily="34" charset="0"/>
              </a:rPr>
              <a:t>của</a:t>
            </a:r>
            <a:r>
              <a:rPr lang="en-US" sz="2400" i="1" dirty="0">
                <a:latin typeface="Tahoma" pitchFamily="34" charset="0"/>
                <a:cs typeface="Tahoma" pitchFamily="34" charset="0"/>
              </a:rPr>
              <a:t> </a:t>
            </a:r>
            <a:r>
              <a:rPr lang="en-US" sz="2400" i="1" dirty="0" err="1">
                <a:latin typeface="Tahoma" pitchFamily="34" charset="0"/>
                <a:cs typeface="Tahoma" pitchFamily="34" charset="0"/>
              </a:rPr>
              <a:t>thùng</a:t>
            </a:r>
            <a:r>
              <a:rPr lang="en-US" sz="2400" i="1" dirty="0">
                <a:latin typeface="Tahoma" pitchFamily="34" charset="0"/>
                <a:cs typeface="Tahoma" pitchFamily="34" charset="0"/>
              </a:rPr>
              <a:t> </a:t>
            </a:r>
            <a:r>
              <a:rPr lang="en-US" sz="2400" i="1" dirty="0" err="1" smtClean="0">
                <a:latin typeface="Tahoma" pitchFamily="34" charset="0"/>
                <a:cs typeface="Tahoma" pitchFamily="34" charset="0"/>
              </a:rPr>
              <a:t>trộn</a:t>
            </a:r>
            <a:r>
              <a:rPr lang="en-US" sz="2400" dirty="0" smtClean="0">
                <a:latin typeface="Tahoma" pitchFamily="34" charset="0"/>
                <a:cs typeface="Tahoma" pitchFamily="34" charset="0"/>
              </a:rPr>
              <a:t>: </a:t>
            </a:r>
            <a:r>
              <a:rPr lang="en-US" sz="2400" dirty="0" err="1" smtClean="0">
                <a:latin typeface="Tahoma" pitchFamily="34" charset="0"/>
                <a:cs typeface="Tahoma" pitchFamily="34" charset="0"/>
              </a:rPr>
              <a:t>Máy</a:t>
            </a:r>
            <a:r>
              <a:rPr lang="en-US" sz="2400" dirty="0" smtClean="0">
                <a:latin typeface="Tahoma" pitchFamily="34" charset="0"/>
                <a:cs typeface="Tahoma" pitchFamily="34" charset="0"/>
              </a:rPr>
              <a:t> </a:t>
            </a:r>
            <a:r>
              <a:rPr lang="en-US" sz="2400" dirty="0" err="1">
                <a:latin typeface="Tahoma" pitchFamily="34" charset="0"/>
                <a:cs typeface="Tahoma" pitchFamily="34" charset="0"/>
              </a:rPr>
              <a:t>trộn</a:t>
            </a:r>
            <a:r>
              <a:rPr lang="en-US" sz="2400" dirty="0">
                <a:latin typeface="Tahoma" pitchFamily="34" charset="0"/>
                <a:cs typeface="Tahoma" pitchFamily="34" charset="0"/>
              </a:rPr>
              <a:t> </a:t>
            </a:r>
            <a:r>
              <a:rPr lang="en-US" sz="2400" dirty="0" err="1">
                <a:latin typeface="Tahoma" pitchFamily="34" charset="0"/>
                <a:cs typeface="Tahoma" pitchFamily="34" charset="0"/>
              </a:rPr>
              <a:t>cố</a:t>
            </a:r>
            <a:r>
              <a:rPr lang="en-US" sz="2400" dirty="0">
                <a:latin typeface="Tahoma" pitchFamily="34" charset="0"/>
                <a:cs typeface="Tahoma" pitchFamily="34" charset="0"/>
              </a:rPr>
              <a:t> </a:t>
            </a:r>
            <a:r>
              <a:rPr lang="en-US" sz="2400" dirty="0" err="1">
                <a:latin typeface="Tahoma" pitchFamily="34" charset="0"/>
                <a:cs typeface="Tahoma" pitchFamily="34" charset="0"/>
              </a:rPr>
              <a:t>định</a:t>
            </a:r>
            <a:r>
              <a:rPr lang="en-US" sz="2400" dirty="0">
                <a:latin typeface="Tahoma" pitchFamily="34" charset="0"/>
                <a:cs typeface="Tahoma" pitchFamily="34" charset="0"/>
              </a:rPr>
              <a:t> </a:t>
            </a:r>
            <a:r>
              <a:rPr lang="en-US" sz="2400" dirty="0" err="1">
                <a:latin typeface="Tahoma" pitchFamily="34" charset="0"/>
                <a:cs typeface="Tahoma" pitchFamily="34" charset="0"/>
              </a:rPr>
              <a:t>tại</a:t>
            </a:r>
            <a:r>
              <a:rPr lang="en-US" sz="2400" dirty="0">
                <a:latin typeface="Tahoma" pitchFamily="34" charset="0"/>
                <a:cs typeface="Tahoma" pitchFamily="34" charset="0"/>
              </a:rPr>
              <a:t> </a:t>
            </a:r>
            <a:r>
              <a:rPr lang="en-US" sz="2400" dirty="0" err="1" smtClean="0">
                <a:latin typeface="Tahoma" pitchFamily="34" charset="0"/>
                <a:cs typeface="Tahoma" pitchFamily="34" charset="0"/>
              </a:rPr>
              <a:t>chỗ</a:t>
            </a:r>
            <a:r>
              <a:rPr lang="en-US" sz="2400" dirty="0" smtClean="0">
                <a:latin typeface="Tahoma" pitchFamily="34" charset="0"/>
                <a:cs typeface="Tahoma" pitchFamily="34" charset="0"/>
              </a:rPr>
              <a:t> </a:t>
            </a:r>
            <a:r>
              <a:rPr lang="en-US" sz="2400" dirty="0" err="1">
                <a:latin typeface="Tahoma" pitchFamily="34" charset="0"/>
                <a:cs typeface="Tahoma" pitchFamily="34" charset="0"/>
              </a:rPr>
              <a:t>và</a:t>
            </a:r>
            <a:r>
              <a:rPr lang="en-US" sz="2400" dirty="0">
                <a:latin typeface="Tahoma" pitchFamily="34" charset="0"/>
                <a:cs typeface="Tahoma" pitchFamily="34" charset="0"/>
              </a:rPr>
              <a:t> </a:t>
            </a:r>
            <a:r>
              <a:rPr lang="en-US" sz="2400" dirty="0" err="1">
                <a:latin typeface="Tahoma" pitchFamily="34" charset="0"/>
                <a:cs typeface="Tahoma" pitchFamily="34" charset="0"/>
              </a:rPr>
              <a:t>máy</a:t>
            </a:r>
            <a:r>
              <a:rPr lang="en-US" sz="2400" dirty="0">
                <a:latin typeface="Tahoma" pitchFamily="34" charset="0"/>
                <a:cs typeface="Tahoma" pitchFamily="34" charset="0"/>
              </a:rPr>
              <a:t> </a:t>
            </a:r>
            <a:r>
              <a:rPr lang="en-US" sz="2400" dirty="0" err="1">
                <a:latin typeface="Tahoma" pitchFamily="34" charset="0"/>
                <a:cs typeface="Tahoma" pitchFamily="34" charset="0"/>
              </a:rPr>
              <a:t>trộn</a:t>
            </a:r>
            <a:r>
              <a:rPr lang="en-US" sz="2400" dirty="0">
                <a:latin typeface="Tahoma" pitchFamily="34" charset="0"/>
                <a:cs typeface="Tahoma" pitchFamily="34" charset="0"/>
              </a:rPr>
              <a:t> di </a:t>
            </a:r>
            <a:r>
              <a:rPr lang="en-US" sz="2400" dirty="0" err="1">
                <a:latin typeface="Tahoma" pitchFamily="34" charset="0"/>
                <a:cs typeface="Tahoma" pitchFamily="34" charset="0"/>
              </a:rPr>
              <a:t>động</a:t>
            </a:r>
            <a:endParaRPr lang="en-US" sz="2400" dirty="0">
              <a:latin typeface="Tahoma" pitchFamily="34" charset="0"/>
              <a:cs typeface="Tahoma" pitchFamily="34" charset="0"/>
            </a:endParaRPr>
          </a:p>
        </p:txBody>
      </p:sp>
    </p:spTree>
    <p:extLst>
      <p:ext uri="{BB962C8B-B14F-4D97-AF65-F5344CB8AC3E}">
        <p14:creationId xmlns:p14="http://schemas.microsoft.com/office/powerpoint/2010/main" val="2396349134"/>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500"/>
                                        <p:tgtEl>
                                          <p:spTgt spid="11">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animEffect transition="in" filter="fade">
                                      <p:cBhvr>
                                        <p:cTn id="11" dur="500"/>
                                        <p:tgtEl>
                                          <p:spTgt spid="11">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xEl>
                                              <p:pRg st="3" end="3"/>
                                            </p:txEl>
                                          </p:spTgt>
                                        </p:tgtEl>
                                        <p:attrNameLst>
                                          <p:attrName>style.visibility</p:attrName>
                                        </p:attrNameLst>
                                      </p:cBhvr>
                                      <p:to>
                                        <p:strVal val="visible"/>
                                      </p:to>
                                    </p:set>
                                    <p:animEffect transition="in" filter="fade">
                                      <p:cBhvr>
                                        <p:cTn id="16" dur="500"/>
                                        <p:tgtEl>
                                          <p:spTgt spid="11">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xEl>
                                              <p:pRg st="4" end="4"/>
                                            </p:txEl>
                                          </p:spTgt>
                                        </p:tgtEl>
                                        <p:attrNameLst>
                                          <p:attrName>style.visibility</p:attrName>
                                        </p:attrNameLst>
                                      </p:cBhvr>
                                      <p:to>
                                        <p:strVal val="visible"/>
                                      </p:to>
                                    </p:set>
                                    <p:animEffect transition="in" filter="fade">
                                      <p:cBhvr>
                                        <p:cTn id="21" dur="500"/>
                                        <p:tgtEl>
                                          <p:spTgt spid="11">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xEl>
                                              <p:pRg st="5" end="5"/>
                                            </p:txEl>
                                          </p:spTgt>
                                        </p:tgtEl>
                                        <p:attrNameLst>
                                          <p:attrName>style.visibility</p:attrName>
                                        </p:attrNameLst>
                                      </p:cBhvr>
                                      <p:to>
                                        <p:strVal val="visible"/>
                                      </p:to>
                                    </p:set>
                                    <p:animEffect transition="in" filter="fade">
                                      <p:cBhvr>
                                        <p:cTn id="26" dur="500"/>
                                        <p:tgtEl>
                                          <p:spTgt spid="11">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xEl>
                                              <p:pRg st="6" end="6"/>
                                            </p:txEl>
                                          </p:spTgt>
                                        </p:tgtEl>
                                        <p:attrNameLst>
                                          <p:attrName>style.visibility</p:attrName>
                                        </p:attrNameLst>
                                      </p:cBhvr>
                                      <p:to>
                                        <p:strVal val="visible"/>
                                      </p:to>
                                    </p:set>
                                    <p:animEffect transition="in" filter="fade">
                                      <p:cBhvr>
                                        <p:cTn id="31"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5</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1" y="762000"/>
            <a:ext cx="8458200" cy="4822859"/>
          </a:xfrm>
          <a:prstGeom prst="rect">
            <a:avLst/>
          </a:prstGeom>
        </p:spPr>
        <p:txBody>
          <a:bodyPr vert="horz" wrap="square" lIns="0" tIns="0" rIns="0" bIns="0" rtlCol="0">
            <a:spAutoFit/>
          </a:bodyPr>
          <a:lstStyle/>
          <a:p>
            <a:r>
              <a:rPr lang="en-US" sz="2400" b="1" i="1" dirty="0">
                <a:latin typeface="Tahoma" pitchFamily="34" charset="0"/>
                <a:cs typeface="Tahoma" pitchFamily="34" charset="0"/>
              </a:rPr>
              <a:t>3.2.3. </a:t>
            </a:r>
            <a:r>
              <a:rPr lang="en-US" sz="2400" b="1" i="1" dirty="0" err="1">
                <a:latin typeface="Tahoma" pitchFamily="34" charset="0"/>
                <a:cs typeface="Tahoma" pitchFamily="34" charset="0"/>
              </a:rPr>
              <a:t>Máy</a:t>
            </a:r>
            <a:r>
              <a:rPr lang="en-US" sz="2400" b="1" i="1" dirty="0">
                <a:latin typeface="Tahoma" pitchFamily="34" charset="0"/>
                <a:cs typeface="Tahoma" pitchFamily="34" charset="0"/>
              </a:rPr>
              <a:t> </a:t>
            </a:r>
            <a:r>
              <a:rPr lang="en-US" sz="2400" b="1" i="1" dirty="0" err="1">
                <a:latin typeface="Tahoma" pitchFamily="34" charset="0"/>
                <a:cs typeface="Tahoma" pitchFamily="34" charset="0"/>
              </a:rPr>
              <a:t>trộn</a:t>
            </a:r>
            <a:r>
              <a:rPr lang="en-US" sz="2400" b="1" i="1" dirty="0">
                <a:latin typeface="Tahoma" pitchFamily="34" charset="0"/>
                <a:cs typeface="Tahoma" pitchFamily="34" charset="0"/>
              </a:rPr>
              <a:t> </a:t>
            </a:r>
            <a:r>
              <a:rPr lang="en-US" sz="2400" b="1" i="1" dirty="0" err="1">
                <a:latin typeface="Tahoma" pitchFamily="34" charset="0"/>
                <a:cs typeface="Tahoma" pitchFamily="34" charset="0"/>
              </a:rPr>
              <a:t>tự</a:t>
            </a:r>
            <a:r>
              <a:rPr lang="en-US" sz="2400" b="1" i="1" dirty="0">
                <a:latin typeface="Tahoma" pitchFamily="34" charset="0"/>
                <a:cs typeface="Tahoma" pitchFamily="34" charset="0"/>
              </a:rPr>
              <a:t> </a:t>
            </a:r>
            <a:r>
              <a:rPr lang="en-US" sz="2400" b="1" i="1" dirty="0" smtClean="0">
                <a:latin typeface="Tahoma" pitchFamily="34" charset="0"/>
                <a:cs typeface="Tahoma" pitchFamily="34" charset="0"/>
              </a:rPr>
              <a:t>do</a:t>
            </a:r>
          </a:p>
          <a:p>
            <a:pPr marL="457200" indent="-457200" algn="just">
              <a:lnSpc>
                <a:spcPct val="110000"/>
              </a:lnSpc>
              <a:buAutoNum type="alphaLcParenR"/>
            </a:pPr>
            <a:r>
              <a:rPr lang="en-US" sz="2200" i="1" dirty="0" err="1" smtClean="0">
                <a:latin typeface="Tahoma" pitchFamily="34" charset="0"/>
                <a:cs typeface="Tahoma" pitchFamily="34" charset="0"/>
              </a:rPr>
              <a:t>Đặc</a:t>
            </a: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điểm</a:t>
            </a:r>
            <a:r>
              <a:rPr lang="en-US" sz="2200" i="1" dirty="0" smtClean="0">
                <a:latin typeface="Tahoma" pitchFamily="34" charset="0"/>
                <a:cs typeface="Tahoma" pitchFamily="34" charset="0"/>
              </a:rPr>
              <a:t>:</a:t>
            </a:r>
          </a:p>
          <a:p>
            <a:pPr algn="just">
              <a:lnSpc>
                <a:spcPct val="110000"/>
              </a:lnSpc>
              <a:tabLst>
                <a:tab pos="355600" algn="l"/>
              </a:tabLst>
            </a:pPr>
            <a:r>
              <a:rPr lang="en-US" sz="2200" dirty="0" smtClean="0">
                <a:latin typeface="Tahoma" pitchFamily="34" charset="0"/>
                <a:cs typeface="Tahoma" pitchFamily="34" charset="0"/>
              </a:rPr>
              <a:t>	C</a:t>
            </a:r>
            <a:r>
              <a:rPr lang="vi-VN" sz="2200" dirty="0" smtClean="0">
                <a:latin typeface="Tahoma" pitchFamily="34" charset="0"/>
                <a:cs typeface="Tahoma" pitchFamily="34" charset="0"/>
              </a:rPr>
              <a:t>ánh </a:t>
            </a:r>
            <a:r>
              <a:rPr lang="vi-VN" sz="2200" dirty="0">
                <a:latin typeface="Tahoma" pitchFamily="34" charset="0"/>
                <a:cs typeface="Tahoma" pitchFamily="34" charset="0"/>
              </a:rPr>
              <a:t>trộn được </a:t>
            </a:r>
            <a:r>
              <a:rPr lang="en-US" sz="2200" dirty="0" err="1" smtClean="0">
                <a:latin typeface="Tahoma" pitchFamily="34" charset="0"/>
                <a:cs typeface="Tahoma" pitchFamily="34" charset="0"/>
              </a:rPr>
              <a:t>cố</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định</a:t>
            </a:r>
            <a:r>
              <a:rPr lang="en-US" sz="2200" dirty="0" smtClean="0">
                <a:latin typeface="Tahoma" pitchFamily="34" charset="0"/>
                <a:cs typeface="Tahoma" pitchFamily="34" charset="0"/>
              </a:rPr>
              <a:t> </a:t>
            </a:r>
            <a:r>
              <a:rPr lang="vi-VN" sz="2200" dirty="0" smtClean="0">
                <a:latin typeface="Tahoma" pitchFamily="34" charset="0"/>
                <a:cs typeface="Tahoma" pitchFamily="34" charset="0"/>
              </a:rPr>
              <a:t>và</a:t>
            </a:r>
            <a:r>
              <a:rPr lang="en-US" sz="2200" dirty="0" smtClean="0">
                <a:latin typeface="Tahoma" pitchFamily="34" charset="0"/>
                <a:cs typeface="Tahoma" pitchFamily="34" charset="0"/>
              </a:rPr>
              <a:t>o</a:t>
            </a:r>
            <a:r>
              <a:rPr lang="vi-VN" sz="2200" dirty="0" smtClean="0">
                <a:latin typeface="Tahoma" pitchFamily="34" charset="0"/>
                <a:cs typeface="Tahoma" pitchFamily="34" charset="0"/>
              </a:rPr>
              <a:t> </a:t>
            </a:r>
            <a:r>
              <a:rPr lang="vi-VN" sz="2200" dirty="0">
                <a:latin typeface="Tahoma" pitchFamily="34" charset="0"/>
                <a:cs typeface="Tahoma" pitchFamily="34" charset="0"/>
              </a:rPr>
              <a:t>thùng trộn, khi thùng trộn quay các cánh trộn sẽ quay theo </a:t>
            </a:r>
            <a:r>
              <a:rPr lang="vi-VN" sz="2200" dirty="0" smtClean="0">
                <a:latin typeface="Tahoma" pitchFamily="34" charset="0"/>
                <a:cs typeface="Tahoma" pitchFamily="34" charset="0"/>
              </a:rPr>
              <a:t>nâng </a:t>
            </a:r>
            <a:r>
              <a:rPr lang="vi-VN" sz="2200" dirty="0">
                <a:latin typeface="Tahoma" pitchFamily="34" charset="0"/>
                <a:cs typeface="Tahoma" pitchFamily="34" charset="0"/>
              </a:rPr>
              <a:t>một phần các cốt liệu lên cao sau đó rơi tự do xuống </a:t>
            </a:r>
            <a:r>
              <a:rPr lang="vi-VN" sz="2200" dirty="0" smtClean="0">
                <a:latin typeface="Tahoma" pitchFamily="34" charset="0"/>
                <a:cs typeface="Tahoma" pitchFamily="34" charset="0"/>
              </a:rPr>
              <a:t>và </a:t>
            </a:r>
            <a:r>
              <a:rPr lang="vi-VN" sz="2200" dirty="0">
                <a:latin typeface="Tahoma" pitchFamily="34" charset="0"/>
                <a:cs typeface="Tahoma" pitchFamily="34" charset="0"/>
              </a:rPr>
              <a:t>trộn đều với nhau tạo thành hỗn hợp bê </a:t>
            </a:r>
            <a:r>
              <a:rPr lang="vi-VN" sz="2200" dirty="0" smtClean="0">
                <a:latin typeface="Tahoma" pitchFamily="34" charset="0"/>
                <a:cs typeface="Tahoma" pitchFamily="34" charset="0"/>
              </a:rPr>
              <a:t>tông</a:t>
            </a:r>
            <a:r>
              <a:rPr lang="en-US" sz="2200" dirty="0" smtClean="0">
                <a:latin typeface="Tahoma" pitchFamily="34" charset="0"/>
                <a:cs typeface="Tahoma" pitchFamily="34" charset="0"/>
              </a:rPr>
              <a:t>.</a:t>
            </a:r>
          </a:p>
          <a:p>
            <a:pPr algn="just">
              <a:lnSpc>
                <a:spcPct val="110000"/>
              </a:lnSpc>
            </a:pPr>
            <a:r>
              <a:rPr lang="en-US" sz="2200" i="1" dirty="0" smtClean="0">
                <a:latin typeface="Tahoma" pitchFamily="34" charset="0"/>
                <a:cs typeface="Tahoma" pitchFamily="34" charset="0"/>
              </a:rPr>
              <a:t>b) </a:t>
            </a:r>
            <a:r>
              <a:rPr lang="en-US" sz="2200" i="1" dirty="0" err="1" smtClean="0">
                <a:latin typeface="Tahoma" pitchFamily="34" charset="0"/>
                <a:cs typeface="Tahoma" pitchFamily="34" charset="0"/>
              </a:rPr>
              <a:t>Ưu</a:t>
            </a:r>
            <a:r>
              <a:rPr lang="en-US" sz="2200" i="1" dirty="0" smtClean="0">
                <a:latin typeface="Tahoma" pitchFamily="34" charset="0"/>
                <a:cs typeface="Tahoma" pitchFamily="34" charset="0"/>
              </a:rPr>
              <a:t> – </a:t>
            </a:r>
            <a:r>
              <a:rPr lang="en-US" sz="2200" i="1" dirty="0" err="1" smtClean="0">
                <a:latin typeface="Tahoma" pitchFamily="34" charset="0"/>
                <a:cs typeface="Tahoma" pitchFamily="34" charset="0"/>
              </a:rPr>
              <a:t>nhược</a:t>
            </a: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điểm</a:t>
            </a:r>
            <a:r>
              <a:rPr lang="en-US" sz="2200" i="1" dirty="0" smtClean="0">
                <a:latin typeface="Tahoma" pitchFamily="34" charset="0"/>
                <a:cs typeface="Tahoma" pitchFamily="34" charset="0"/>
              </a:rPr>
              <a:t>:</a:t>
            </a:r>
          </a:p>
          <a:p>
            <a:pPr algn="just">
              <a:lnSpc>
                <a:spcPct val="110000"/>
              </a:lnSpc>
              <a:tabLst>
                <a:tab pos="355600" algn="l"/>
              </a:tabLst>
            </a:pPr>
            <a:r>
              <a:rPr lang="en-US" sz="2200" i="1" dirty="0" smtClean="0">
                <a:latin typeface="Tahoma" pitchFamily="34" charset="0"/>
                <a:cs typeface="Tahoma" pitchFamily="34" charset="0"/>
              </a:rPr>
              <a:t>	</a:t>
            </a:r>
            <a:r>
              <a:rPr lang="en-US" sz="2200" dirty="0" err="1" smtClean="0">
                <a:latin typeface="Tahoma" pitchFamily="34" charset="0"/>
                <a:cs typeface="Tahoma" pitchFamily="34" charset="0"/>
              </a:rPr>
              <a:t>Ưu</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điểm</a:t>
            </a:r>
            <a:r>
              <a:rPr lang="en-US" sz="2200" dirty="0" smtClean="0">
                <a:latin typeface="Tahoma" pitchFamily="34" charset="0"/>
                <a:cs typeface="Tahoma" pitchFamily="34" charset="0"/>
              </a:rPr>
              <a:t>: C</a:t>
            </a:r>
            <a:r>
              <a:rPr lang="vi-VN" sz="2200" dirty="0" smtClean="0">
                <a:latin typeface="Tahoma" pitchFamily="34" charset="0"/>
                <a:cs typeface="Tahoma" pitchFamily="34" charset="0"/>
              </a:rPr>
              <a:t>ấu </a:t>
            </a:r>
            <a:r>
              <a:rPr lang="vi-VN" sz="2200" dirty="0">
                <a:latin typeface="Tahoma" pitchFamily="34" charset="0"/>
                <a:cs typeface="Tahoma" pitchFamily="34" charset="0"/>
              </a:rPr>
              <a:t>tạo đơn giản, tiêu hao năng lượng ít </a:t>
            </a:r>
            <a:endParaRPr lang="en-US" sz="2200" dirty="0" smtClean="0">
              <a:latin typeface="Tahoma" pitchFamily="34" charset="0"/>
              <a:cs typeface="Tahoma" pitchFamily="34" charset="0"/>
            </a:endParaRPr>
          </a:p>
          <a:p>
            <a:pPr algn="just">
              <a:lnSpc>
                <a:spcPct val="110000"/>
              </a:lnSpc>
              <a:tabLst>
                <a:tab pos="355600" algn="l"/>
              </a:tabLst>
            </a:pP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Nhược</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điểm</a:t>
            </a:r>
            <a:r>
              <a:rPr lang="en-US" sz="2200" dirty="0" smtClean="0">
                <a:latin typeface="Tahoma" pitchFamily="34" charset="0"/>
                <a:cs typeface="Tahoma" pitchFamily="34" charset="0"/>
              </a:rPr>
              <a:t>: T</a:t>
            </a:r>
            <a:r>
              <a:rPr lang="vi-VN" sz="2200" dirty="0" smtClean="0">
                <a:latin typeface="Tahoma" pitchFamily="34" charset="0"/>
                <a:cs typeface="Tahoma" pitchFamily="34" charset="0"/>
              </a:rPr>
              <a:t>hời </a:t>
            </a:r>
            <a:r>
              <a:rPr lang="vi-VN" sz="2200" dirty="0">
                <a:latin typeface="Tahoma" pitchFamily="34" charset="0"/>
                <a:cs typeface="Tahoma" pitchFamily="34" charset="0"/>
              </a:rPr>
              <a:t>gian trộn </a:t>
            </a:r>
            <a:r>
              <a:rPr lang="vi-VN" sz="2200" dirty="0" smtClean="0">
                <a:latin typeface="Tahoma" pitchFamily="34" charset="0"/>
                <a:cs typeface="Tahoma" pitchFamily="34" charset="0"/>
              </a:rPr>
              <a:t>lâu</a:t>
            </a:r>
            <a:r>
              <a:rPr lang="en-US" sz="2200" dirty="0" smtClean="0">
                <a:latin typeface="Tahoma" pitchFamily="34" charset="0"/>
                <a:cs typeface="Tahoma" pitchFamily="34" charset="0"/>
              </a:rPr>
              <a:t>, </a:t>
            </a:r>
            <a:r>
              <a:rPr lang="vi-VN" sz="2200" dirty="0" smtClean="0">
                <a:latin typeface="Tahoma" pitchFamily="34" charset="0"/>
                <a:cs typeface="Tahoma" pitchFamily="34" charset="0"/>
              </a:rPr>
              <a:t>chất </a:t>
            </a:r>
            <a:r>
              <a:rPr lang="vi-VN" sz="2200" dirty="0">
                <a:latin typeface="Tahoma" pitchFamily="34" charset="0"/>
                <a:cs typeface="Tahoma" pitchFamily="34" charset="0"/>
              </a:rPr>
              <a:t>lượng bê tông không cao </a:t>
            </a:r>
            <a:endParaRPr lang="en-US" sz="2200" dirty="0">
              <a:latin typeface="Tahoma" pitchFamily="34" charset="0"/>
              <a:cs typeface="Tahoma" pitchFamily="34" charset="0"/>
            </a:endParaRPr>
          </a:p>
          <a:p>
            <a:pPr algn="just"/>
            <a:endParaRPr lang="en-US" sz="2400" i="1" dirty="0" smtClean="0">
              <a:latin typeface="Tahoma" pitchFamily="34" charset="0"/>
              <a:cs typeface="Tahoma" pitchFamily="34" charset="0"/>
            </a:endParaRPr>
          </a:p>
          <a:p>
            <a:pPr marL="457200" indent="-457200" algn="just">
              <a:buAutoNum type="alphaLcParenR"/>
            </a:pPr>
            <a:endParaRPr lang="en-US" sz="2400" i="1" dirty="0">
              <a:latin typeface="Tahoma" pitchFamily="34" charset="0"/>
              <a:cs typeface="Tahoma" pitchFamily="34" charset="0"/>
            </a:endParaRPr>
          </a:p>
          <a:p>
            <a:pPr marL="457200" indent="-457200" algn="just">
              <a:buAutoNum type="alphaLcParenR"/>
            </a:pPr>
            <a:endParaRPr lang="en-US" sz="2400" i="1" dirty="0" smtClean="0">
              <a:latin typeface="Tahoma" pitchFamily="34" charset="0"/>
              <a:cs typeface="Tahoma" pitchFamily="34" charset="0"/>
            </a:endParaRPr>
          </a:p>
          <a:p>
            <a:pPr marL="457200" indent="-457200" algn="just">
              <a:buAutoNum type="alphaLcParenR"/>
            </a:pPr>
            <a:endParaRPr lang="en-US" sz="2400" i="1" dirty="0">
              <a:latin typeface="Tahoma" pitchFamily="34" charset="0"/>
              <a:cs typeface="Tahoma" pitchFamily="34" charset="0"/>
            </a:endParaRPr>
          </a:p>
          <a:p>
            <a:pPr algn="just"/>
            <a:endParaRPr lang="en-US" sz="2400" dirty="0">
              <a:latin typeface="Tahoma" pitchFamily="34" charset="0"/>
              <a:cs typeface="Tahoma" pitchFamily="34" charset="0"/>
            </a:endParaRPr>
          </a:p>
        </p:txBody>
      </p:sp>
      <p:pic>
        <p:nvPicPr>
          <p:cNvPr id="2" name="Picture 2" descr="D:\MYWORK\HSGD_VUVANNHAN\MAYXAYDUNG\1280x720-24V.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3794159"/>
            <a:ext cx="4199467" cy="2362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MYWORK\HSGD_VUVANNHAN\MAYXAYDUNG\14240535916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3814952"/>
            <a:ext cx="3505200" cy="25237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7827388"/>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3" end="3"/>
                                            </p:txEl>
                                          </p:spTgt>
                                        </p:tgtEl>
                                        <p:attrNameLst>
                                          <p:attrName>style.visibility</p:attrName>
                                        </p:attrNameLst>
                                      </p:cBhvr>
                                      <p:to>
                                        <p:strVal val="visible"/>
                                      </p:to>
                                    </p:set>
                                    <p:animEffect transition="in" filter="fade">
                                      <p:cBhvr>
                                        <p:cTn id="7" dur="500"/>
                                        <p:tgtEl>
                                          <p:spTgt spid="11">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4" end="4"/>
                                            </p:txEl>
                                          </p:spTgt>
                                        </p:tgtEl>
                                        <p:attrNameLst>
                                          <p:attrName>style.visibility</p:attrName>
                                        </p:attrNameLst>
                                      </p:cBhvr>
                                      <p:to>
                                        <p:strVal val="visible"/>
                                      </p:to>
                                    </p:set>
                                    <p:animEffect transition="in" filter="fade">
                                      <p:cBhvr>
                                        <p:cTn id="12" dur="500"/>
                                        <p:tgtEl>
                                          <p:spTgt spid="11">
                                            <p:txEl>
                                              <p:pRg st="4" end="4"/>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xEl>
                                              <p:pRg st="5" end="5"/>
                                            </p:txEl>
                                          </p:spTgt>
                                        </p:tgtEl>
                                        <p:attrNameLst>
                                          <p:attrName>style.visibility</p:attrName>
                                        </p:attrNameLst>
                                      </p:cBhvr>
                                      <p:to>
                                        <p:strVal val="visible"/>
                                      </p:to>
                                    </p:set>
                                    <p:animEffect transition="in" filter="fade">
                                      <p:cBhvr>
                                        <p:cTn id="15"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6</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1" y="685800"/>
            <a:ext cx="5333999" cy="2462213"/>
          </a:xfrm>
          <a:prstGeom prst="rect">
            <a:avLst/>
          </a:prstGeom>
        </p:spPr>
        <p:txBody>
          <a:bodyPr vert="horz" wrap="square" lIns="0" tIns="0" rIns="0" bIns="0" rtlCol="0">
            <a:spAutoFit/>
          </a:bodyPr>
          <a:lstStyle/>
          <a:p>
            <a:pPr algn="just"/>
            <a:r>
              <a:rPr lang="en-US" sz="2000" i="1" dirty="0" smtClean="0">
                <a:latin typeface="Tahoma" pitchFamily="34" charset="0"/>
                <a:cs typeface="Tahoma" pitchFamily="34" charset="0"/>
              </a:rPr>
              <a:t>c) </a:t>
            </a:r>
            <a:r>
              <a:rPr lang="en-US" sz="2000" i="1" dirty="0" err="1" smtClean="0">
                <a:latin typeface="Tahoma" pitchFamily="34" charset="0"/>
                <a:cs typeface="Tahoma" pitchFamily="34" charset="0"/>
              </a:rPr>
              <a:t>Các</a:t>
            </a:r>
            <a:r>
              <a:rPr lang="en-US" sz="2000" i="1" dirty="0" smtClean="0">
                <a:latin typeface="Tahoma" pitchFamily="34" charset="0"/>
                <a:cs typeface="Tahoma" pitchFamily="34" charset="0"/>
              </a:rPr>
              <a:t> </a:t>
            </a:r>
            <a:r>
              <a:rPr lang="en-US" sz="2000" i="1" dirty="0" err="1" smtClean="0">
                <a:latin typeface="Tahoma" pitchFamily="34" charset="0"/>
                <a:cs typeface="Tahoma" pitchFamily="34" charset="0"/>
              </a:rPr>
              <a:t>loại</a:t>
            </a:r>
            <a:r>
              <a:rPr lang="en-US" sz="2000" i="1" dirty="0" smtClean="0">
                <a:latin typeface="Tahoma" pitchFamily="34" charset="0"/>
                <a:cs typeface="Tahoma" pitchFamily="34" charset="0"/>
              </a:rPr>
              <a:t> </a:t>
            </a:r>
            <a:r>
              <a:rPr lang="en-US" sz="2000" i="1" dirty="0" err="1" smtClean="0">
                <a:latin typeface="Tahoma" pitchFamily="34" charset="0"/>
                <a:cs typeface="Tahoma" pitchFamily="34" charset="0"/>
              </a:rPr>
              <a:t>máy</a:t>
            </a:r>
            <a:r>
              <a:rPr lang="en-US" sz="2000" i="1" dirty="0" smtClean="0">
                <a:latin typeface="Tahoma" pitchFamily="34" charset="0"/>
                <a:cs typeface="Tahoma" pitchFamily="34" charset="0"/>
              </a:rPr>
              <a:t> </a:t>
            </a:r>
            <a:r>
              <a:rPr lang="en-US" sz="2000" i="1" dirty="0" err="1" smtClean="0">
                <a:latin typeface="Tahoma" pitchFamily="34" charset="0"/>
                <a:cs typeface="Tahoma" pitchFamily="34" charset="0"/>
              </a:rPr>
              <a:t>trộn</a:t>
            </a:r>
            <a:r>
              <a:rPr lang="en-US" sz="2000" i="1" dirty="0" smtClean="0">
                <a:latin typeface="Tahoma" pitchFamily="34" charset="0"/>
                <a:cs typeface="Tahoma" pitchFamily="34" charset="0"/>
              </a:rPr>
              <a:t> </a:t>
            </a:r>
            <a:r>
              <a:rPr lang="en-US" sz="2000" i="1" dirty="0" err="1" smtClean="0">
                <a:latin typeface="Tahoma" pitchFamily="34" charset="0"/>
                <a:cs typeface="Tahoma" pitchFamily="34" charset="0"/>
              </a:rPr>
              <a:t>tự</a:t>
            </a:r>
            <a:r>
              <a:rPr lang="en-US" sz="2000" i="1" dirty="0" smtClean="0">
                <a:latin typeface="Tahoma" pitchFamily="34" charset="0"/>
                <a:cs typeface="Tahoma" pitchFamily="34" charset="0"/>
              </a:rPr>
              <a:t> do</a:t>
            </a:r>
          </a:p>
          <a:p>
            <a:pPr algn="just"/>
            <a:r>
              <a:rPr lang="en-US" sz="2000" i="1" dirty="0" smtClean="0">
                <a:latin typeface="Tahoma" pitchFamily="34" charset="0"/>
                <a:cs typeface="Tahoma" pitchFamily="34" charset="0"/>
              </a:rPr>
              <a:t>c1- </a:t>
            </a:r>
            <a:r>
              <a:rPr lang="en-US" sz="2000" i="1" dirty="0" err="1" smtClean="0">
                <a:latin typeface="Tahoma" pitchFamily="34" charset="0"/>
                <a:cs typeface="Tahoma" pitchFamily="34" charset="0"/>
              </a:rPr>
              <a:t>Máy</a:t>
            </a:r>
            <a:r>
              <a:rPr lang="en-US" sz="2000" i="1" dirty="0" smtClean="0">
                <a:latin typeface="Tahoma" pitchFamily="34" charset="0"/>
                <a:cs typeface="Tahoma" pitchFamily="34" charset="0"/>
              </a:rPr>
              <a:t> </a:t>
            </a:r>
            <a:r>
              <a:rPr lang="en-US" sz="2000" i="1" dirty="0" err="1" smtClean="0">
                <a:latin typeface="Tahoma" pitchFamily="34" charset="0"/>
                <a:cs typeface="Tahoma" pitchFamily="34" charset="0"/>
              </a:rPr>
              <a:t>trộn</a:t>
            </a:r>
            <a:r>
              <a:rPr lang="en-US" sz="2000" i="1" dirty="0" smtClean="0">
                <a:latin typeface="Tahoma" pitchFamily="34" charset="0"/>
                <a:cs typeface="Tahoma" pitchFamily="34" charset="0"/>
              </a:rPr>
              <a:t> </a:t>
            </a:r>
            <a:r>
              <a:rPr lang="en-US" sz="2000" i="1" dirty="0" err="1" smtClean="0">
                <a:latin typeface="Tahoma" pitchFamily="34" charset="0"/>
                <a:cs typeface="Tahoma" pitchFamily="34" charset="0"/>
              </a:rPr>
              <a:t>cố</a:t>
            </a:r>
            <a:r>
              <a:rPr lang="en-US" sz="2000" i="1" dirty="0" smtClean="0">
                <a:latin typeface="Tahoma" pitchFamily="34" charset="0"/>
                <a:cs typeface="Tahoma" pitchFamily="34" charset="0"/>
              </a:rPr>
              <a:t> </a:t>
            </a:r>
            <a:r>
              <a:rPr lang="en-US" sz="2000" i="1" dirty="0" err="1" smtClean="0">
                <a:latin typeface="Tahoma" pitchFamily="34" charset="0"/>
                <a:cs typeface="Tahoma" pitchFamily="34" charset="0"/>
              </a:rPr>
              <a:t>định</a:t>
            </a:r>
            <a:endParaRPr lang="en-US" sz="2000" i="1" dirty="0" smtClean="0">
              <a:latin typeface="Tahoma" pitchFamily="34" charset="0"/>
              <a:cs typeface="Tahoma" pitchFamily="34" charset="0"/>
            </a:endParaRPr>
          </a:p>
          <a:p>
            <a:pPr algn="just"/>
            <a:r>
              <a:rPr lang="en-US" sz="2000" dirty="0" smtClean="0">
                <a:latin typeface="Tahoma" pitchFamily="34" charset="0"/>
                <a:cs typeface="Tahoma" pitchFamily="34" charset="0"/>
              </a:rPr>
              <a:t>- </a:t>
            </a:r>
            <a:r>
              <a:rPr lang="en-US" sz="2000" b="1" dirty="0" err="1" smtClean="0">
                <a:latin typeface="Tahoma" pitchFamily="34" charset="0"/>
                <a:cs typeface="Tahoma" pitchFamily="34" charset="0"/>
              </a:rPr>
              <a:t>Đặc</a:t>
            </a:r>
            <a:r>
              <a:rPr lang="en-US" sz="2000" b="1" dirty="0" smtClean="0">
                <a:latin typeface="Tahoma" pitchFamily="34" charset="0"/>
                <a:cs typeface="Tahoma" pitchFamily="34" charset="0"/>
              </a:rPr>
              <a:t> </a:t>
            </a:r>
            <a:r>
              <a:rPr lang="en-US" sz="2000" b="1" dirty="0" err="1" smtClean="0">
                <a:latin typeface="Tahoma" pitchFamily="34" charset="0"/>
                <a:cs typeface="Tahoma" pitchFamily="34" charset="0"/>
              </a:rPr>
              <a:t>điểm</a:t>
            </a:r>
            <a:r>
              <a:rPr lang="en-US" sz="2000" dirty="0" smtClean="0">
                <a:latin typeface="Tahoma" pitchFamily="34" charset="0"/>
                <a:cs typeface="Tahoma" pitchFamily="34" charset="0"/>
              </a:rPr>
              <a:t>:</a:t>
            </a:r>
          </a:p>
          <a:p>
            <a:pPr algn="just">
              <a:tabLst>
                <a:tab pos="355600" algn="l"/>
              </a:tabLst>
            </a:pP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Quá</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trình</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làm</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việc</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tiếp</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liệu</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trộn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và</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dỡ</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thùng</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trộn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luôn</a:t>
            </a:r>
            <a:r>
              <a:rPr lang="en-US" sz="2000" dirty="0" smtClean="0">
                <a:latin typeface="Tahoma" pitchFamily="34" charset="0"/>
                <a:cs typeface="Tahoma" pitchFamily="34" charset="0"/>
              </a:rPr>
              <a:t> quay </a:t>
            </a:r>
            <a:r>
              <a:rPr lang="en-US" sz="2000" dirty="0" err="1" smtClean="0">
                <a:latin typeface="Tahoma" pitchFamily="34" charset="0"/>
                <a:cs typeface="Tahoma" pitchFamily="34" charset="0"/>
              </a:rPr>
              <a:t>quanh</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trục</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ngang</a:t>
            </a:r>
            <a:r>
              <a:rPr lang="en-US" sz="2000" dirty="0" smtClean="0">
                <a:latin typeface="Tahoma" pitchFamily="34" charset="0"/>
                <a:cs typeface="Tahoma" pitchFamily="34" charset="0"/>
              </a:rPr>
              <a:t>. </a:t>
            </a:r>
          </a:p>
          <a:p>
            <a:pPr algn="just">
              <a:tabLst>
                <a:tab pos="355600" algn="l"/>
              </a:tabLst>
            </a:pPr>
            <a:r>
              <a:rPr lang="en-US" sz="2000" b="1" dirty="0" smtClean="0">
                <a:latin typeface="Tahoma" pitchFamily="34" charset="0"/>
                <a:cs typeface="Tahoma" pitchFamily="34" charset="0"/>
              </a:rPr>
              <a:t>- </a:t>
            </a:r>
            <a:r>
              <a:rPr lang="en-US" sz="2000" b="1" dirty="0" err="1" smtClean="0">
                <a:latin typeface="Tahoma" pitchFamily="34" charset="0"/>
                <a:cs typeface="Tahoma" pitchFamily="34" charset="0"/>
              </a:rPr>
              <a:t>Ưu</a:t>
            </a:r>
            <a:r>
              <a:rPr lang="en-US" sz="2000" b="1" dirty="0" smtClean="0">
                <a:latin typeface="Tahoma" pitchFamily="34" charset="0"/>
                <a:cs typeface="Tahoma" pitchFamily="34" charset="0"/>
              </a:rPr>
              <a:t> </a:t>
            </a:r>
            <a:r>
              <a:rPr lang="en-US" sz="2000" b="1" dirty="0" err="1" smtClean="0">
                <a:latin typeface="Tahoma" pitchFamily="34" charset="0"/>
                <a:cs typeface="Tahoma" pitchFamily="34" charset="0"/>
              </a:rPr>
              <a:t>điểm</a:t>
            </a:r>
            <a:r>
              <a:rPr lang="en-US" sz="2000" b="1" dirty="0" smtClean="0">
                <a:latin typeface="Tahoma" pitchFamily="34" charset="0"/>
                <a:cs typeface="Tahoma" pitchFamily="34" charset="0"/>
              </a:rPr>
              <a:t>:</a:t>
            </a:r>
          </a:p>
          <a:p>
            <a:pPr algn="just">
              <a:tabLst>
                <a:tab pos="355600" algn="l"/>
              </a:tabLst>
            </a:pP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Cơ</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cấu</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đơn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giản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dễ</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điều</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khiển</a:t>
            </a:r>
            <a:r>
              <a:rPr lang="en-US" sz="2000" dirty="0" smtClean="0">
                <a:latin typeface="Tahoma" pitchFamily="34" charset="0"/>
                <a:cs typeface="Tahoma" pitchFamily="34" charset="0"/>
              </a:rPr>
              <a:t>.</a:t>
            </a:r>
          </a:p>
          <a:p>
            <a:pPr algn="just">
              <a:tabLst>
                <a:tab pos="355600" algn="l"/>
              </a:tabLst>
            </a:pPr>
            <a:r>
              <a:rPr lang="en-US" sz="2000" dirty="0">
                <a:latin typeface="Tahoma" pitchFamily="34" charset="0"/>
                <a:cs typeface="Tahoma" pitchFamily="34" charset="0"/>
              </a:rPr>
              <a:t>+ </a:t>
            </a:r>
            <a:r>
              <a:rPr lang="en-US" sz="2000" dirty="0" err="1" smtClean="0">
                <a:latin typeface="Tahoma" pitchFamily="34" charset="0"/>
                <a:cs typeface="Tahoma" pitchFamily="34" charset="0"/>
              </a:rPr>
              <a:t>Có</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thể</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tự</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hành</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dễ</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linh</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động</a:t>
            </a:r>
            <a:r>
              <a:rPr lang="en-US" sz="2000" dirty="0" smtClean="0">
                <a:latin typeface="Tahoma" pitchFamily="34" charset="0"/>
                <a:cs typeface="Tahoma" pitchFamily="34" charset="0"/>
              </a:rPr>
              <a:t>.</a:t>
            </a:r>
            <a:endParaRPr lang="en-US" sz="2000" dirty="0">
              <a:latin typeface="Tahoma" pitchFamily="34" charset="0"/>
              <a:cs typeface="Tahoma" pitchFamily="34" charset="0"/>
            </a:endParaRPr>
          </a:p>
        </p:txBody>
      </p:sp>
      <p:pic>
        <p:nvPicPr>
          <p:cNvPr id="1026" name="Picture 2" descr="D:\MYWORK\HSGD_VUVANNHAN\MAYXAYDUNG\tải xuống (1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1099859"/>
            <a:ext cx="3083884" cy="1939687"/>
          </a:xfrm>
          <a:prstGeom prst="rect">
            <a:avLst/>
          </a:prstGeom>
          <a:noFill/>
          <a:extLst>
            <a:ext uri="{909E8E84-426E-40DD-AFC4-6F175D3DCCD1}">
              <a14:hiddenFill xmlns:a14="http://schemas.microsoft.com/office/drawing/2010/main">
                <a:solidFill>
                  <a:srgbClr val="FFFFFF"/>
                </a:solidFill>
              </a14:hiddenFill>
            </a:ext>
          </a:extLst>
        </p:spPr>
      </p:pic>
      <p:sp>
        <p:nvSpPr>
          <p:cNvPr id="12" name="object 7"/>
          <p:cNvSpPr txBox="1"/>
          <p:nvPr/>
        </p:nvSpPr>
        <p:spPr>
          <a:xfrm>
            <a:off x="381000" y="3165931"/>
            <a:ext cx="8382000" cy="2769989"/>
          </a:xfrm>
          <a:prstGeom prst="rect">
            <a:avLst/>
          </a:prstGeom>
        </p:spPr>
        <p:txBody>
          <a:bodyPr vert="horz" wrap="square" lIns="0" tIns="0" rIns="0" bIns="0" rtlCol="0">
            <a:spAutoFit/>
          </a:bodyPr>
          <a:lstStyle/>
          <a:p>
            <a:pPr algn="just">
              <a:tabLst>
                <a:tab pos="355600" algn="l"/>
              </a:tabLst>
            </a:pPr>
            <a:r>
              <a:rPr lang="en-US" sz="2000" b="1" dirty="0" smtClean="0">
                <a:latin typeface="Tahoma" pitchFamily="34" charset="0"/>
                <a:cs typeface="Tahoma" pitchFamily="34" charset="0"/>
              </a:rPr>
              <a:t>- </a:t>
            </a:r>
            <a:r>
              <a:rPr lang="en-US" sz="2000" b="1" dirty="0" err="1" smtClean="0">
                <a:latin typeface="Tahoma" pitchFamily="34" charset="0"/>
                <a:cs typeface="Tahoma" pitchFamily="34" charset="0"/>
              </a:rPr>
              <a:t>Nhược</a:t>
            </a:r>
            <a:r>
              <a:rPr lang="en-US" sz="2000" b="1" dirty="0" smtClean="0">
                <a:latin typeface="Tahoma" pitchFamily="34" charset="0"/>
                <a:cs typeface="Tahoma" pitchFamily="34" charset="0"/>
              </a:rPr>
              <a:t> </a:t>
            </a:r>
            <a:r>
              <a:rPr lang="en-US" sz="2000" b="1" dirty="0" err="1" smtClean="0">
                <a:latin typeface="Tahoma" pitchFamily="34" charset="0"/>
                <a:cs typeface="Tahoma" pitchFamily="34" charset="0"/>
              </a:rPr>
              <a:t>điểm</a:t>
            </a:r>
            <a:r>
              <a:rPr lang="en-US" sz="2000" b="1" dirty="0" smtClean="0">
                <a:latin typeface="Tahoma" pitchFamily="34" charset="0"/>
                <a:cs typeface="Tahoma" pitchFamily="34" charset="0"/>
              </a:rPr>
              <a:t>:</a:t>
            </a:r>
          </a:p>
          <a:p>
            <a:pPr algn="just">
              <a:tabLst>
                <a:tab pos="355600" algn="l"/>
              </a:tabLst>
            </a:pPr>
            <a:r>
              <a:rPr lang="en-US" sz="2000" dirty="0" smtClean="0">
                <a:latin typeface="Tahoma" pitchFamily="34" charset="0"/>
                <a:cs typeface="Tahoma" pitchFamily="34" charset="0"/>
              </a:rPr>
              <a:t>+ D</a:t>
            </a:r>
            <a:r>
              <a:rPr lang="vi-VN" sz="2000" dirty="0" smtClean="0">
                <a:latin typeface="Tahoma" pitchFamily="34" charset="0"/>
                <a:cs typeface="Tahoma" pitchFamily="34" charset="0"/>
              </a:rPr>
              <a:t>ung </a:t>
            </a:r>
            <a:r>
              <a:rPr lang="vi-VN" sz="2000" dirty="0">
                <a:latin typeface="Tahoma" pitchFamily="34" charset="0"/>
                <a:cs typeface="Tahoma" pitchFamily="34" charset="0"/>
              </a:rPr>
              <a:t>tích sản xuất </a:t>
            </a:r>
            <a:r>
              <a:rPr lang="vi-VN" sz="2000" dirty="0" smtClean="0">
                <a:latin typeface="Tahoma" pitchFamily="34" charset="0"/>
                <a:cs typeface="Tahoma" pitchFamily="34" charset="0"/>
              </a:rPr>
              <a:t>nhỏ</a:t>
            </a:r>
            <a:r>
              <a:rPr lang="en-US" sz="2000" dirty="0" smtClean="0">
                <a:latin typeface="Tahoma" pitchFamily="34" charset="0"/>
                <a:cs typeface="Tahoma" pitchFamily="34" charset="0"/>
              </a:rPr>
              <a:t> (</a:t>
            </a:r>
            <a:r>
              <a:rPr lang="en-US" sz="2000" dirty="0" smtClean="0">
                <a:latin typeface="Tahoma" pitchFamily="34" charset="0"/>
                <a:cs typeface="Tahoma" pitchFamily="34" charset="0"/>
                <a:sym typeface="Symbol"/>
              </a:rPr>
              <a:t> </a:t>
            </a:r>
            <a:r>
              <a:rPr lang="en-US" sz="2000" dirty="0" smtClean="0">
                <a:latin typeface="Tahoma" pitchFamily="34" charset="0"/>
                <a:cs typeface="Tahoma" pitchFamily="34" charset="0"/>
              </a:rPr>
              <a:t>500l).</a:t>
            </a:r>
          </a:p>
          <a:p>
            <a:pPr algn="just">
              <a:tabLst>
                <a:tab pos="355600" algn="l"/>
              </a:tabLst>
            </a:pPr>
            <a:r>
              <a:rPr lang="en-US" sz="2000" dirty="0">
                <a:latin typeface="Tahoma" pitchFamily="34" charset="0"/>
                <a:cs typeface="Tahoma" pitchFamily="34" charset="0"/>
              </a:rPr>
              <a:t>+ </a:t>
            </a:r>
            <a:r>
              <a:rPr lang="en-US" sz="2000" dirty="0" err="1">
                <a:latin typeface="Tahoma" pitchFamily="34" charset="0"/>
                <a:cs typeface="Tahoma" pitchFamily="34" charset="0"/>
              </a:rPr>
              <a:t>Chất</a:t>
            </a:r>
            <a:r>
              <a:rPr lang="en-US" sz="2000" dirty="0">
                <a:latin typeface="Tahoma" pitchFamily="34" charset="0"/>
                <a:cs typeface="Tahoma" pitchFamily="34" charset="0"/>
              </a:rPr>
              <a:t> </a:t>
            </a:r>
            <a:r>
              <a:rPr lang="en-US" sz="2000" dirty="0" err="1">
                <a:latin typeface="Tahoma" pitchFamily="34" charset="0"/>
                <a:cs typeface="Tahoma" pitchFamily="34" charset="0"/>
              </a:rPr>
              <a:t>lượng</a:t>
            </a:r>
            <a:r>
              <a:rPr lang="en-US" sz="2000" dirty="0">
                <a:latin typeface="Tahoma" pitchFamily="34" charset="0"/>
                <a:cs typeface="Tahoma" pitchFamily="34" charset="0"/>
              </a:rPr>
              <a:t> </a:t>
            </a:r>
            <a:r>
              <a:rPr lang="en-US" sz="2000" dirty="0" err="1">
                <a:latin typeface="Tahoma" pitchFamily="34" charset="0"/>
                <a:cs typeface="Tahoma" pitchFamily="34" charset="0"/>
              </a:rPr>
              <a:t>bê</a:t>
            </a:r>
            <a:r>
              <a:rPr lang="en-US" sz="2000" dirty="0">
                <a:latin typeface="Tahoma" pitchFamily="34" charset="0"/>
                <a:cs typeface="Tahoma" pitchFamily="34" charset="0"/>
              </a:rPr>
              <a:t> </a:t>
            </a:r>
            <a:r>
              <a:rPr lang="en-US" sz="2000" dirty="0" err="1">
                <a:latin typeface="Tahoma" pitchFamily="34" charset="0"/>
                <a:cs typeface="Tahoma" pitchFamily="34" charset="0"/>
              </a:rPr>
              <a:t>tông</a:t>
            </a:r>
            <a:r>
              <a:rPr lang="en-US" sz="2000" dirty="0">
                <a:latin typeface="Tahoma" pitchFamily="34" charset="0"/>
                <a:cs typeface="Tahoma" pitchFamily="34" charset="0"/>
              </a:rPr>
              <a:t> </a:t>
            </a:r>
            <a:r>
              <a:rPr lang="en-US" sz="2000" dirty="0" err="1">
                <a:latin typeface="Tahoma" pitchFamily="34" charset="0"/>
                <a:cs typeface="Tahoma" pitchFamily="34" charset="0"/>
              </a:rPr>
              <a:t>không</a:t>
            </a:r>
            <a:r>
              <a:rPr lang="en-US" sz="2000" dirty="0">
                <a:latin typeface="Tahoma" pitchFamily="34" charset="0"/>
                <a:cs typeface="Tahoma" pitchFamily="34" charset="0"/>
              </a:rPr>
              <a:t> </a:t>
            </a:r>
            <a:r>
              <a:rPr lang="en-US" sz="2000" dirty="0" err="1">
                <a:latin typeface="Tahoma" pitchFamily="34" charset="0"/>
                <a:cs typeface="Tahoma" pitchFamily="34" charset="0"/>
              </a:rPr>
              <a:t>cao</a:t>
            </a:r>
            <a:endParaRPr lang="en-US" sz="2000" dirty="0">
              <a:latin typeface="Tahoma" pitchFamily="34" charset="0"/>
              <a:cs typeface="Tahoma" pitchFamily="34" charset="0"/>
            </a:endParaRPr>
          </a:p>
          <a:p>
            <a:pPr algn="just"/>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Thời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gian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dỡ</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bê</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tông</a:t>
            </a:r>
            <a:r>
              <a:rPr lang="en-US" sz="2000" dirty="0" smtClean="0">
                <a:latin typeface="Tahoma" pitchFamily="34" charset="0"/>
                <a:cs typeface="Tahoma" pitchFamily="34" charset="0"/>
              </a:rPr>
              <a:t> </a:t>
            </a:r>
            <a:r>
              <a:rPr lang="vi-VN" sz="2000" dirty="0" smtClean="0">
                <a:latin typeface="Tahoma" pitchFamily="34" charset="0"/>
                <a:cs typeface="Tahoma" pitchFamily="34" charset="0"/>
              </a:rPr>
              <a:t>lâu </a:t>
            </a:r>
            <a:r>
              <a:rPr lang="vi-VN" sz="2000" dirty="0">
                <a:latin typeface="Tahoma" pitchFamily="34" charset="0"/>
                <a:cs typeface="Tahoma" pitchFamily="34" charset="0"/>
              </a:rPr>
              <a:t>và </a:t>
            </a:r>
            <a:r>
              <a:rPr lang="vi-VN" sz="2000" dirty="0" smtClean="0">
                <a:latin typeface="Tahoma" pitchFamily="34" charset="0"/>
                <a:cs typeface="Tahoma" pitchFamily="34" charset="0"/>
              </a:rPr>
              <a:t>chậm,</a:t>
            </a:r>
            <a:r>
              <a:rPr lang="en-US" sz="2000" dirty="0" smtClean="0">
                <a:latin typeface="Tahoma" pitchFamily="34" charset="0"/>
                <a:cs typeface="Tahoma" pitchFamily="34" charset="0"/>
              </a:rPr>
              <a:t> </a:t>
            </a:r>
            <a:r>
              <a:rPr lang="vi-VN" sz="2000" dirty="0" smtClean="0">
                <a:latin typeface="Tahoma" pitchFamily="34" charset="0"/>
                <a:cs typeface="Tahoma" pitchFamily="34" charset="0"/>
              </a:rPr>
              <a:t>năng </a:t>
            </a:r>
            <a:r>
              <a:rPr lang="vi-VN" sz="2000" dirty="0">
                <a:latin typeface="Tahoma" pitchFamily="34" charset="0"/>
                <a:cs typeface="Tahoma" pitchFamily="34" charset="0"/>
              </a:rPr>
              <a:t>suất không </a:t>
            </a:r>
            <a:r>
              <a:rPr lang="vi-VN" sz="2000" dirty="0" smtClean="0">
                <a:latin typeface="Tahoma" pitchFamily="34" charset="0"/>
                <a:cs typeface="Tahoma" pitchFamily="34" charset="0"/>
              </a:rPr>
              <a:t>cao</a:t>
            </a:r>
            <a:r>
              <a:rPr lang="en-US" sz="2000" dirty="0" smtClean="0">
                <a:latin typeface="Tahoma" pitchFamily="34" charset="0"/>
                <a:cs typeface="Tahoma" pitchFamily="34" charset="0"/>
              </a:rPr>
              <a:t>.</a:t>
            </a:r>
            <a:r>
              <a:rPr lang="vi-VN" sz="2000" dirty="0" smtClean="0">
                <a:latin typeface="Tahoma" pitchFamily="34" charset="0"/>
                <a:cs typeface="Tahoma" pitchFamily="34" charset="0"/>
              </a:rPr>
              <a:t> </a:t>
            </a:r>
            <a:endParaRPr lang="en-US" sz="2000" dirty="0" smtClean="0">
              <a:latin typeface="Tahoma" pitchFamily="34" charset="0"/>
              <a:cs typeface="Tahoma" pitchFamily="34" charset="0"/>
            </a:endParaRPr>
          </a:p>
          <a:p>
            <a:pPr algn="just">
              <a:tabLst>
                <a:tab pos="355600" algn="l"/>
              </a:tabLst>
            </a:pPr>
            <a:r>
              <a:rPr lang="en-US" sz="2000" dirty="0" smtClean="0">
                <a:latin typeface="Tahoma" pitchFamily="34" charset="0"/>
                <a:cs typeface="Tahoma" pitchFamily="34" charset="0"/>
              </a:rPr>
              <a:t>+ </a:t>
            </a:r>
            <a:r>
              <a:rPr lang="vi-VN" sz="2000" dirty="0" smtClean="0">
                <a:latin typeface="Tahoma" pitchFamily="34" charset="0"/>
                <a:cs typeface="Tahoma" pitchFamily="34" charset="0"/>
              </a:rPr>
              <a:t>Hệ </a:t>
            </a:r>
            <a:r>
              <a:rPr lang="vi-VN" sz="2000" dirty="0">
                <a:latin typeface="Tahoma" pitchFamily="34" charset="0"/>
                <a:cs typeface="Tahoma" pitchFamily="34" charset="0"/>
              </a:rPr>
              <a:t>số xuất liệu </a:t>
            </a:r>
            <a:r>
              <a:rPr lang="vi-VN" sz="2000" dirty="0" smtClean="0">
                <a:latin typeface="Tahoma" pitchFamily="34" charset="0"/>
                <a:cs typeface="Tahoma" pitchFamily="34" charset="0"/>
              </a:rPr>
              <a:t>thấp</a:t>
            </a:r>
            <a:r>
              <a:rPr lang="en-US" sz="2000" dirty="0" smtClean="0">
                <a:latin typeface="Tahoma" pitchFamily="34" charset="0"/>
                <a:cs typeface="Tahoma" pitchFamily="34" charset="0"/>
              </a:rPr>
              <a:t>.</a:t>
            </a:r>
          </a:p>
          <a:p>
            <a:pPr algn="just">
              <a:tabLst>
                <a:tab pos="355600" algn="l"/>
              </a:tabLst>
            </a:pPr>
            <a:r>
              <a:rPr lang="en-US" sz="2000" b="1" dirty="0" smtClean="0">
                <a:latin typeface="Tahoma" pitchFamily="34" charset="0"/>
                <a:cs typeface="Tahoma" pitchFamily="34" charset="0"/>
              </a:rPr>
              <a:t>- </a:t>
            </a:r>
            <a:r>
              <a:rPr lang="en-US" sz="2000" b="1" dirty="0" err="1" smtClean="0">
                <a:latin typeface="Tahoma" pitchFamily="34" charset="0"/>
                <a:cs typeface="Tahoma" pitchFamily="34" charset="0"/>
              </a:rPr>
              <a:t>Phạm</a:t>
            </a:r>
            <a:r>
              <a:rPr lang="en-US" sz="2000" b="1" dirty="0" smtClean="0">
                <a:latin typeface="Tahoma" pitchFamily="34" charset="0"/>
                <a:cs typeface="Tahoma" pitchFamily="34" charset="0"/>
              </a:rPr>
              <a:t> vi </a:t>
            </a:r>
            <a:r>
              <a:rPr lang="en-US" sz="2000" b="1" dirty="0" err="1" smtClean="0">
                <a:latin typeface="Tahoma" pitchFamily="34" charset="0"/>
                <a:cs typeface="Tahoma" pitchFamily="34" charset="0"/>
              </a:rPr>
              <a:t>sử</a:t>
            </a:r>
            <a:r>
              <a:rPr lang="en-US" sz="2000" b="1" dirty="0" smtClean="0">
                <a:latin typeface="Tahoma" pitchFamily="34" charset="0"/>
                <a:cs typeface="Tahoma" pitchFamily="34" charset="0"/>
              </a:rPr>
              <a:t> </a:t>
            </a:r>
            <a:r>
              <a:rPr lang="en-US" sz="2000" b="1" dirty="0" err="1" smtClean="0">
                <a:latin typeface="Tahoma" pitchFamily="34" charset="0"/>
                <a:cs typeface="Tahoma" pitchFamily="34" charset="0"/>
              </a:rPr>
              <a:t>dụng</a:t>
            </a:r>
            <a:r>
              <a:rPr lang="en-US" sz="2000" b="1" dirty="0" smtClean="0">
                <a:latin typeface="Tahoma" pitchFamily="34" charset="0"/>
                <a:cs typeface="Tahoma" pitchFamily="34" charset="0"/>
              </a:rPr>
              <a:t>:</a:t>
            </a:r>
          </a:p>
          <a:p>
            <a:pPr algn="just">
              <a:tabLst>
                <a:tab pos="355600" algn="l"/>
              </a:tabLst>
            </a:pPr>
            <a:r>
              <a:rPr lang="en-US" sz="2000" dirty="0" smtClean="0">
                <a:latin typeface="Tahoma" pitchFamily="34" charset="0"/>
                <a:cs typeface="Tahoma" pitchFamily="34" charset="0"/>
              </a:rPr>
              <a:t>+</a:t>
            </a:r>
            <a:r>
              <a:rPr lang="en-US" sz="2000" b="1" dirty="0" smtClean="0">
                <a:latin typeface="Tahoma" pitchFamily="34" charset="0"/>
                <a:cs typeface="Tahoma" pitchFamily="34" charset="0"/>
              </a:rPr>
              <a:t> </a:t>
            </a:r>
            <a:r>
              <a:rPr lang="en-US" sz="2000" dirty="0">
                <a:latin typeface="Tahoma" pitchFamily="34" charset="0"/>
                <a:cs typeface="Tahoma" pitchFamily="34" charset="0"/>
              </a:rPr>
              <a:t>Đ</a:t>
            </a:r>
            <a:r>
              <a:rPr lang="vi-VN" sz="2000" dirty="0" smtClean="0">
                <a:latin typeface="Tahoma" pitchFamily="34" charset="0"/>
                <a:cs typeface="Tahoma" pitchFamily="34" charset="0"/>
              </a:rPr>
              <a:t>áp </a:t>
            </a:r>
            <a:r>
              <a:rPr lang="vi-VN" sz="2000" dirty="0">
                <a:latin typeface="Tahoma" pitchFamily="34" charset="0"/>
                <a:cs typeface="Tahoma" pitchFamily="34" charset="0"/>
              </a:rPr>
              <a:t>ứng cho việc cấp bê tông tại </a:t>
            </a:r>
            <a:r>
              <a:rPr lang="vi-VN" sz="2000" dirty="0" smtClean="0">
                <a:latin typeface="Tahoma" pitchFamily="34" charset="0"/>
                <a:cs typeface="Tahoma" pitchFamily="34" charset="0"/>
              </a:rPr>
              <a:t>chỗ</a:t>
            </a:r>
            <a:r>
              <a:rPr lang="en-US" sz="2000" dirty="0" smtClean="0">
                <a:latin typeface="Tahoma" pitchFamily="34" charset="0"/>
                <a:cs typeface="Tahoma" pitchFamily="34" charset="0"/>
              </a:rPr>
              <a:t>.</a:t>
            </a:r>
          </a:p>
          <a:p>
            <a:pPr algn="just">
              <a:tabLst>
                <a:tab pos="355600" algn="l"/>
              </a:tabLst>
            </a:pP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Sử</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dụng</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cho</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công</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trình</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với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khối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lượng</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bê</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tông</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trung</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bình</a:t>
            </a:r>
            <a:r>
              <a:rPr lang="en-US" sz="2000" dirty="0" smtClean="0">
                <a:latin typeface="Tahoma" pitchFamily="34" charset="0"/>
                <a:cs typeface="Tahoma" pitchFamily="34" charset="0"/>
              </a:rPr>
              <a:t>.</a:t>
            </a:r>
          </a:p>
          <a:p>
            <a:pPr algn="just">
              <a:tabLst>
                <a:tab pos="355600" algn="l"/>
              </a:tabLst>
            </a:pP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Bê</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tông</a:t>
            </a:r>
            <a:r>
              <a:rPr lang="en-US" sz="2000" dirty="0" smtClean="0">
                <a:latin typeface="Tahoma" pitchFamily="34" charset="0"/>
                <a:cs typeface="Tahoma" pitchFamily="34" charset="0"/>
              </a:rPr>
              <a:t> Mac </a:t>
            </a:r>
            <a:r>
              <a:rPr lang="en-US" sz="2000" dirty="0" err="1" smtClean="0">
                <a:latin typeface="Tahoma" pitchFamily="34" charset="0"/>
                <a:cs typeface="Tahoma" pitchFamily="34" charset="0"/>
              </a:rPr>
              <a:t>thấp</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không</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yêu</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cầu</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cao</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về</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chất</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lượng</a:t>
            </a:r>
            <a:r>
              <a:rPr lang="en-US" sz="2000" dirty="0" smtClean="0">
                <a:latin typeface="Tahoma" pitchFamily="34" charset="0"/>
                <a:cs typeface="Tahoma" pitchFamily="34" charset="0"/>
              </a:rPr>
              <a:t>.</a:t>
            </a:r>
            <a:endParaRPr lang="en-US" sz="2200" dirty="0">
              <a:latin typeface="Tahoma" pitchFamily="34" charset="0"/>
              <a:cs typeface="Tahoma" pitchFamily="34" charset="0"/>
            </a:endParaRPr>
          </a:p>
        </p:txBody>
      </p:sp>
    </p:spTree>
    <p:extLst>
      <p:ext uri="{BB962C8B-B14F-4D97-AF65-F5344CB8AC3E}">
        <p14:creationId xmlns:p14="http://schemas.microsoft.com/office/powerpoint/2010/main" val="3932963213"/>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5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fade">
                                      <p:cBhvr>
                                        <p:cTn id="12" dur="500"/>
                                        <p:tgtEl>
                                          <p:spTgt spid="11">
                                            <p:txEl>
                                              <p:pRg st="2" end="2"/>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
                                            <p:txEl>
                                              <p:pRg st="3" end="3"/>
                                            </p:txEl>
                                          </p:spTgt>
                                        </p:tgtEl>
                                        <p:attrNameLst>
                                          <p:attrName>style.visibility</p:attrName>
                                        </p:attrNameLst>
                                      </p:cBhvr>
                                      <p:to>
                                        <p:strVal val="visible"/>
                                      </p:to>
                                    </p:set>
                                    <p:animEffect transition="in" filter="fade">
                                      <p:cBhvr>
                                        <p:cTn id="16" dur="500"/>
                                        <p:tgtEl>
                                          <p:spTgt spid="11">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xEl>
                                              <p:pRg st="4" end="4"/>
                                            </p:txEl>
                                          </p:spTgt>
                                        </p:tgtEl>
                                        <p:attrNameLst>
                                          <p:attrName>style.visibility</p:attrName>
                                        </p:attrNameLst>
                                      </p:cBhvr>
                                      <p:to>
                                        <p:strVal val="visible"/>
                                      </p:to>
                                    </p:set>
                                    <p:animEffect transition="in" filter="fade">
                                      <p:cBhvr>
                                        <p:cTn id="21" dur="500"/>
                                        <p:tgtEl>
                                          <p:spTgt spid="11">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xEl>
                                              <p:pRg st="5" end="5"/>
                                            </p:txEl>
                                          </p:spTgt>
                                        </p:tgtEl>
                                        <p:attrNameLst>
                                          <p:attrName>style.visibility</p:attrName>
                                        </p:attrNameLst>
                                      </p:cBhvr>
                                      <p:to>
                                        <p:strVal val="visible"/>
                                      </p:to>
                                    </p:set>
                                    <p:animEffect transition="in" filter="fade">
                                      <p:cBhvr>
                                        <p:cTn id="26" dur="500"/>
                                        <p:tgtEl>
                                          <p:spTgt spid="11">
                                            <p:txEl>
                                              <p:pRg st="5" end="5"/>
                                            </p:txEl>
                                          </p:spTgt>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11">
                                            <p:txEl>
                                              <p:pRg st="6" end="6"/>
                                            </p:txEl>
                                          </p:spTgt>
                                        </p:tgtEl>
                                        <p:attrNameLst>
                                          <p:attrName>style.visibility</p:attrName>
                                        </p:attrNameLst>
                                      </p:cBhvr>
                                      <p:to>
                                        <p:strVal val="visible"/>
                                      </p:to>
                                    </p:set>
                                    <p:animEffect transition="in" filter="fade">
                                      <p:cBhvr>
                                        <p:cTn id="30" dur="500"/>
                                        <p:tgtEl>
                                          <p:spTgt spid="11">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2">
                                            <p:txEl>
                                              <p:pRg st="0" end="0"/>
                                            </p:txEl>
                                          </p:spTgt>
                                        </p:tgtEl>
                                        <p:attrNameLst>
                                          <p:attrName>style.visibility</p:attrName>
                                        </p:attrNameLst>
                                      </p:cBhvr>
                                      <p:to>
                                        <p:strVal val="visible"/>
                                      </p:to>
                                    </p:set>
                                    <p:animEffect transition="in" filter="fade">
                                      <p:cBhvr>
                                        <p:cTn id="35" dur="500"/>
                                        <p:tgtEl>
                                          <p:spTgt spid="12">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2">
                                            <p:txEl>
                                              <p:pRg st="1" end="1"/>
                                            </p:txEl>
                                          </p:spTgt>
                                        </p:tgtEl>
                                        <p:attrNameLst>
                                          <p:attrName>style.visibility</p:attrName>
                                        </p:attrNameLst>
                                      </p:cBhvr>
                                      <p:to>
                                        <p:strVal val="visible"/>
                                      </p:to>
                                    </p:set>
                                    <p:animEffect transition="in" filter="fade">
                                      <p:cBhvr>
                                        <p:cTn id="40" dur="500"/>
                                        <p:tgtEl>
                                          <p:spTgt spid="12">
                                            <p:txEl>
                                              <p:pRg st="1" end="1"/>
                                            </p:txEl>
                                          </p:spTgt>
                                        </p:tgtEl>
                                      </p:cBhvr>
                                    </p:animEffec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12">
                                            <p:txEl>
                                              <p:pRg st="2" end="2"/>
                                            </p:txEl>
                                          </p:spTgt>
                                        </p:tgtEl>
                                        <p:attrNameLst>
                                          <p:attrName>style.visibility</p:attrName>
                                        </p:attrNameLst>
                                      </p:cBhvr>
                                      <p:to>
                                        <p:strVal val="visible"/>
                                      </p:to>
                                    </p:set>
                                    <p:animEffect transition="in" filter="fade">
                                      <p:cBhvr>
                                        <p:cTn id="44" dur="500"/>
                                        <p:tgtEl>
                                          <p:spTgt spid="12">
                                            <p:txEl>
                                              <p:pRg st="2" end="2"/>
                                            </p:txEl>
                                          </p:spTgt>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12">
                                            <p:txEl>
                                              <p:pRg st="3" end="3"/>
                                            </p:txEl>
                                          </p:spTgt>
                                        </p:tgtEl>
                                        <p:attrNameLst>
                                          <p:attrName>style.visibility</p:attrName>
                                        </p:attrNameLst>
                                      </p:cBhvr>
                                      <p:to>
                                        <p:strVal val="visible"/>
                                      </p:to>
                                    </p:set>
                                    <p:animEffect transition="in" filter="fade">
                                      <p:cBhvr>
                                        <p:cTn id="48" dur="500"/>
                                        <p:tgtEl>
                                          <p:spTgt spid="12">
                                            <p:txEl>
                                              <p:pRg st="3" end="3"/>
                                            </p:txEl>
                                          </p:spTgt>
                                        </p:tgtEl>
                                      </p:cBhvr>
                                    </p:animEffect>
                                  </p:childTnLst>
                                </p:cTn>
                              </p:par>
                            </p:childTnLst>
                          </p:cTn>
                        </p:par>
                        <p:par>
                          <p:cTn id="49" fill="hold">
                            <p:stCondLst>
                              <p:cond delay="1500"/>
                            </p:stCondLst>
                            <p:childTnLst>
                              <p:par>
                                <p:cTn id="50" presetID="10" presetClass="entr" presetSubtype="0" fill="hold" nodeType="afterEffect">
                                  <p:stCondLst>
                                    <p:cond delay="0"/>
                                  </p:stCondLst>
                                  <p:childTnLst>
                                    <p:set>
                                      <p:cBhvr>
                                        <p:cTn id="51" dur="1" fill="hold">
                                          <p:stCondLst>
                                            <p:cond delay="0"/>
                                          </p:stCondLst>
                                        </p:cTn>
                                        <p:tgtEl>
                                          <p:spTgt spid="12">
                                            <p:txEl>
                                              <p:pRg st="4" end="4"/>
                                            </p:txEl>
                                          </p:spTgt>
                                        </p:tgtEl>
                                        <p:attrNameLst>
                                          <p:attrName>style.visibility</p:attrName>
                                        </p:attrNameLst>
                                      </p:cBhvr>
                                      <p:to>
                                        <p:strVal val="visible"/>
                                      </p:to>
                                    </p:set>
                                    <p:animEffect transition="in" filter="fade">
                                      <p:cBhvr>
                                        <p:cTn id="52" dur="500"/>
                                        <p:tgtEl>
                                          <p:spTgt spid="12">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2">
                                            <p:txEl>
                                              <p:pRg st="5" end="5"/>
                                            </p:txEl>
                                          </p:spTgt>
                                        </p:tgtEl>
                                        <p:attrNameLst>
                                          <p:attrName>style.visibility</p:attrName>
                                        </p:attrNameLst>
                                      </p:cBhvr>
                                      <p:to>
                                        <p:strVal val="visible"/>
                                      </p:to>
                                    </p:set>
                                    <p:animEffect transition="in" filter="fade">
                                      <p:cBhvr>
                                        <p:cTn id="57" dur="500"/>
                                        <p:tgtEl>
                                          <p:spTgt spid="12">
                                            <p:txEl>
                                              <p:pRg st="5" end="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2">
                                            <p:txEl>
                                              <p:pRg st="6" end="6"/>
                                            </p:txEl>
                                          </p:spTgt>
                                        </p:tgtEl>
                                        <p:attrNameLst>
                                          <p:attrName>style.visibility</p:attrName>
                                        </p:attrNameLst>
                                      </p:cBhvr>
                                      <p:to>
                                        <p:strVal val="visible"/>
                                      </p:to>
                                    </p:set>
                                    <p:animEffect transition="in" filter="fade">
                                      <p:cBhvr>
                                        <p:cTn id="62" dur="500"/>
                                        <p:tgtEl>
                                          <p:spTgt spid="12">
                                            <p:txEl>
                                              <p:pRg st="6" end="6"/>
                                            </p:txEl>
                                          </p:spTgt>
                                        </p:tgtEl>
                                      </p:cBhvr>
                                    </p:animEffect>
                                  </p:childTnLst>
                                </p:cTn>
                              </p:par>
                            </p:childTnLst>
                          </p:cTn>
                        </p:par>
                        <p:par>
                          <p:cTn id="63" fill="hold">
                            <p:stCondLst>
                              <p:cond delay="500"/>
                            </p:stCondLst>
                            <p:childTnLst>
                              <p:par>
                                <p:cTn id="64" presetID="10" presetClass="entr" presetSubtype="0" fill="hold" nodeType="afterEffect">
                                  <p:stCondLst>
                                    <p:cond delay="0"/>
                                  </p:stCondLst>
                                  <p:childTnLst>
                                    <p:set>
                                      <p:cBhvr>
                                        <p:cTn id="65" dur="1" fill="hold">
                                          <p:stCondLst>
                                            <p:cond delay="0"/>
                                          </p:stCondLst>
                                        </p:cTn>
                                        <p:tgtEl>
                                          <p:spTgt spid="12">
                                            <p:txEl>
                                              <p:pRg st="7" end="7"/>
                                            </p:txEl>
                                          </p:spTgt>
                                        </p:tgtEl>
                                        <p:attrNameLst>
                                          <p:attrName>style.visibility</p:attrName>
                                        </p:attrNameLst>
                                      </p:cBhvr>
                                      <p:to>
                                        <p:strVal val="visible"/>
                                      </p:to>
                                    </p:set>
                                    <p:animEffect transition="in" filter="fade">
                                      <p:cBhvr>
                                        <p:cTn id="66" dur="500"/>
                                        <p:tgtEl>
                                          <p:spTgt spid="12">
                                            <p:txEl>
                                              <p:pRg st="7" end="7"/>
                                            </p:txEl>
                                          </p:spTgt>
                                        </p:tgtEl>
                                      </p:cBhvr>
                                    </p:animEffect>
                                  </p:childTnLst>
                                </p:cTn>
                              </p:par>
                            </p:childTnLst>
                          </p:cTn>
                        </p:par>
                        <p:par>
                          <p:cTn id="67" fill="hold">
                            <p:stCondLst>
                              <p:cond delay="1000"/>
                            </p:stCondLst>
                            <p:childTnLst>
                              <p:par>
                                <p:cTn id="68" presetID="10" presetClass="entr" presetSubtype="0" fill="hold" nodeType="afterEffect">
                                  <p:stCondLst>
                                    <p:cond delay="0"/>
                                  </p:stCondLst>
                                  <p:childTnLst>
                                    <p:set>
                                      <p:cBhvr>
                                        <p:cTn id="69" dur="1" fill="hold">
                                          <p:stCondLst>
                                            <p:cond delay="0"/>
                                          </p:stCondLst>
                                        </p:cTn>
                                        <p:tgtEl>
                                          <p:spTgt spid="12">
                                            <p:txEl>
                                              <p:pRg st="8" end="8"/>
                                            </p:txEl>
                                          </p:spTgt>
                                        </p:tgtEl>
                                        <p:attrNameLst>
                                          <p:attrName>style.visibility</p:attrName>
                                        </p:attrNameLst>
                                      </p:cBhvr>
                                      <p:to>
                                        <p:strVal val="visible"/>
                                      </p:to>
                                    </p:set>
                                    <p:animEffect transition="in" filter="fade">
                                      <p:cBhvr>
                                        <p:cTn id="70" dur="500"/>
                                        <p:tgtEl>
                                          <p:spTgt spid="1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7</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2" name="object 7"/>
          <p:cNvSpPr txBox="1"/>
          <p:nvPr/>
        </p:nvSpPr>
        <p:spPr>
          <a:xfrm>
            <a:off x="381000" y="3032641"/>
            <a:ext cx="8382000" cy="2369880"/>
          </a:xfrm>
          <a:prstGeom prst="rect">
            <a:avLst/>
          </a:prstGeom>
        </p:spPr>
        <p:txBody>
          <a:bodyPr vert="horz" wrap="square" lIns="0" tIns="0" rIns="0" bIns="0" rtlCol="0">
            <a:spAutoFit/>
          </a:bodyPr>
          <a:lstStyle/>
          <a:p>
            <a:pPr algn="just">
              <a:lnSpc>
                <a:spcPct val="110000"/>
              </a:lnSpc>
              <a:tabLst>
                <a:tab pos="355600" algn="l"/>
              </a:tabLst>
            </a:pPr>
            <a:r>
              <a:rPr lang="en-US" sz="2000" b="1" dirty="0" smtClean="0">
                <a:latin typeface="Tahoma" pitchFamily="34" charset="0"/>
                <a:cs typeface="Tahoma" pitchFamily="34" charset="0"/>
              </a:rPr>
              <a:t>- </a:t>
            </a:r>
            <a:r>
              <a:rPr lang="en-US" sz="2000" b="1" dirty="0" err="1" smtClean="0">
                <a:latin typeface="Tahoma" pitchFamily="34" charset="0"/>
                <a:cs typeface="Tahoma" pitchFamily="34" charset="0"/>
              </a:rPr>
              <a:t>Nhược</a:t>
            </a:r>
            <a:r>
              <a:rPr lang="en-US" sz="2000" b="1" dirty="0" smtClean="0">
                <a:latin typeface="Tahoma" pitchFamily="34" charset="0"/>
                <a:cs typeface="Tahoma" pitchFamily="34" charset="0"/>
              </a:rPr>
              <a:t> </a:t>
            </a:r>
            <a:r>
              <a:rPr lang="en-US" sz="2000" b="1" dirty="0" err="1" smtClean="0">
                <a:latin typeface="Tahoma" pitchFamily="34" charset="0"/>
                <a:cs typeface="Tahoma" pitchFamily="34" charset="0"/>
              </a:rPr>
              <a:t>điểm</a:t>
            </a:r>
            <a:r>
              <a:rPr lang="en-US" sz="2000" b="1" dirty="0" smtClean="0">
                <a:latin typeface="Tahoma" pitchFamily="34" charset="0"/>
                <a:cs typeface="Tahoma" pitchFamily="34" charset="0"/>
              </a:rPr>
              <a:t>:</a:t>
            </a:r>
          </a:p>
          <a:p>
            <a:pPr algn="just">
              <a:lnSpc>
                <a:spcPct val="110000"/>
              </a:lnSpc>
              <a:tabLst>
                <a:tab pos="355600" algn="l"/>
              </a:tabLst>
            </a:pPr>
            <a:r>
              <a:rPr lang="en-US" sz="2000" dirty="0" smtClean="0">
                <a:latin typeface="Tahoma" pitchFamily="34" charset="0"/>
                <a:cs typeface="Tahoma" pitchFamily="34" charset="0"/>
              </a:rPr>
              <a:t>+ D</a:t>
            </a:r>
            <a:r>
              <a:rPr lang="vi-VN" sz="2000" dirty="0" smtClean="0">
                <a:latin typeface="Tahoma" pitchFamily="34" charset="0"/>
                <a:cs typeface="Tahoma" pitchFamily="34" charset="0"/>
              </a:rPr>
              <a:t>ung </a:t>
            </a:r>
            <a:r>
              <a:rPr lang="vi-VN" sz="2000" dirty="0">
                <a:latin typeface="Tahoma" pitchFamily="34" charset="0"/>
                <a:cs typeface="Tahoma" pitchFamily="34" charset="0"/>
              </a:rPr>
              <a:t>tích sản xuất </a:t>
            </a:r>
            <a:r>
              <a:rPr lang="vi-VN" sz="2000" dirty="0" smtClean="0">
                <a:latin typeface="Tahoma" pitchFamily="34" charset="0"/>
                <a:cs typeface="Tahoma" pitchFamily="34" charset="0"/>
              </a:rPr>
              <a:t>nhỏ</a:t>
            </a:r>
            <a:r>
              <a:rPr lang="en-US" sz="2000" dirty="0" smtClean="0">
                <a:latin typeface="Tahoma" pitchFamily="34" charset="0"/>
                <a:cs typeface="Tahoma" pitchFamily="34" charset="0"/>
              </a:rPr>
              <a:t> (</a:t>
            </a:r>
            <a:r>
              <a:rPr lang="en-US" sz="2000" dirty="0" smtClean="0">
                <a:latin typeface="Tahoma" pitchFamily="34" charset="0"/>
                <a:cs typeface="Tahoma" pitchFamily="34" charset="0"/>
                <a:sym typeface="Symbol"/>
              </a:rPr>
              <a:t> </a:t>
            </a:r>
            <a:r>
              <a:rPr lang="en-US" sz="2000" dirty="0" smtClean="0">
                <a:latin typeface="Tahoma" pitchFamily="34" charset="0"/>
                <a:cs typeface="Tahoma" pitchFamily="34" charset="0"/>
              </a:rPr>
              <a:t>350l).</a:t>
            </a:r>
          </a:p>
          <a:p>
            <a:pPr algn="just">
              <a:lnSpc>
                <a:spcPct val="110000"/>
              </a:lnSpc>
              <a:tabLst>
                <a:tab pos="355600" algn="l"/>
              </a:tabLst>
            </a:pP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Chất</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lượng</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bê</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tông</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không</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cao</a:t>
            </a:r>
            <a:endParaRPr lang="en-US" sz="2000" dirty="0" smtClean="0">
              <a:latin typeface="Tahoma" pitchFamily="34" charset="0"/>
              <a:cs typeface="Tahoma" pitchFamily="34" charset="0"/>
            </a:endParaRPr>
          </a:p>
          <a:p>
            <a:pPr algn="just">
              <a:lnSpc>
                <a:spcPct val="110000"/>
              </a:lnSpc>
              <a:tabLst>
                <a:tab pos="355600" algn="l"/>
              </a:tabLst>
            </a:pPr>
            <a:r>
              <a:rPr lang="en-US" sz="2000" b="1" dirty="0" smtClean="0">
                <a:latin typeface="Tahoma" pitchFamily="34" charset="0"/>
                <a:cs typeface="Tahoma" pitchFamily="34" charset="0"/>
              </a:rPr>
              <a:t>- </a:t>
            </a:r>
            <a:r>
              <a:rPr lang="en-US" sz="2000" b="1" dirty="0" err="1" smtClean="0">
                <a:latin typeface="Tahoma" pitchFamily="34" charset="0"/>
                <a:cs typeface="Tahoma" pitchFamily="34" charset="0"/>
              </a:rPr>
              <a:t>Phạm</a:t>
            </a:r>
            <a:r>
              <a:rPr lang="en-US" sz="2000" b="1" dirty="0" smtClean="0">
                <a:latin typeface="Tahoma" pitchFamily="34" charset="0"/>
                <a:cs typeface="Tahoma" pitchFamily="34" charset="0"/>
              </a:rPr>
              <a:t> vi </a:t>
            </a:r>
            <a:r>
              <a:rPr lang="en-US" sz="2000" b="1" dirty="0" err="1" smtClean="0">
                <a:latin typeface="Tahoma" pitchFamily="34" charset="0"/>
                <a:cs typeface="Tahoma" pitchFamily="34" charset="0"/>
              </a:rPr>
              <a:t>sử</a:t>
            </a:r>
            <a:r>
              <a:rPr lang="en-US" sz="2000" b="1" dirty="0" smtClean="0">
                <a:latin typeface="Tahoma" pitchFamily="34" charset="0"/>
                <a:cs typeface="Tahoma" pitchFamily="34" charset="0"/>
              </a:rPr>
              <a:t> </a:t>
            </a:r>
            <a:r>
              <a:rPr lang="en-US" sz="2000" b="1" dirty="0" err="1" smtClean="0">
                <a:latin typeface="Tahoma" pitchFamily="34" charset="0"/>
                <a:cs typeface="Tahoma" pitchFamily="34" charset="0"/>
              </a:rPr>
              <a:t>dụng</a:t>
            </a:r>
            <a:r>
              <a:rPr lang="en-US" sz="2000" b="1" dirty="0" smtClean="0">
                <a:latin typeface="Tahoma" pitchFamily="34" charset="0"/>
                <a:cs typeface="Tahoma" pitchFamily="34" charset="0"/>
              </a:rPr>
              <a:t>:</a:t>
            </a:r>
          </a:p>
          <a:p>
            <a:pPr algn="just">
              <a:lnSpc>
                <a:spcPct val="110000"/>
              </a:lnSpc>
              <a:tabLst>
                <a:tab pos="355600" algn="l"/>
              </a:tabLst>
            </a:pPr>
            <a:r>
              <a:rPr lang="en-US" sz="2000" dirty="0" smtClean="0">
                <a:latin typeface="Tahoma" pitchFamily="34" charset="0"/>
                <a:cs typeface="Tahoma" pitchFamily="34" charset="0"/>
              </a:rPr>
              <a:t>+</a:t>
            </a:r>
            <a:r>
              <a:rPr lang="en-US" sz="2000" b="1" dirty="0" smtClean="0">
                <a:latin typeface="Tahoma" pitchFamily="34" charset="0"/>
                <a:cs typeface="Tahoma" pitchFamily="34" charset="0"/>
              </a:rPr>
              <a:t> </a:t>
            </a:r>
            <a:r>
              <a:rPr lang="en-US" sz="2000" dirty="0">
                <a:latin typeface="Tahoma" pitchFamily="34" charset="0"/>
                <a:cs typeface="Tahoma" pitchFamily="34" charset="0"/>
              </a:rPr>
              <a:t>Đ</a:t>
            </a:r>
            <a:r>
              <a:rPr lang="vi-VN" sz="2000" dirty="0" smtClean="0">
                <a:latin typeface="Tahoma" pitchFamily="34" charset="0"/>
                <a:cs typeface="Tahoma" pitchFamily="34" charset="0"/>
              </a:rPr>
              <a:t>áp </a:t>
            </a:r>
            <a:r>
              <a:rPr lang="vi-VN" sz="2000" dirty="0">
                <a:latin typeface="Tahoma" pitchFamily="34" charset="0"/>
                <a:cs typeface="Tahoma" pitchFamily="34" charset="0"/>
              </a:rPr>
              <a:t>ứng cho việc cấp bê tông tại </a:t>
            </a:r>
            <a:r>
              <a:rPr lang="vi-VN" sz="2000" dirty="0" smtClean="0">
                <a:latin typeface="Tahoma" pitchFamily="34" charset="0"/>
                <a:cs typeface="Tahoma" pitchFamily="34" charset="0"/>
              </a:rPr>
              <a:t>chỗ</a:t>
            </a:r>
            <a:r>
              <a:rPr lang="en-US" sz="2000" dirty="0" smtClean="0">
                <a:latin typeface="Tahoma" pitchFamily="34" charset="0"/>
                <a:cs typeface="Tahoma" pitchFamily="34" charset="0"/>
              </a:rPr>
              <a:t>.</a:t>
            </a:r>
          </a:p>
          <a:p>
            <a:pPr algn="just">
              <a:lnSpc>
                <a:spcPct val="110000"/>
              </a:lnSpc>
              <a:tabLst>
                <a:tab pos="355600" algn="l"/>
              </a:tabLst>
            </a:pP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Sử</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dụng</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cho</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công</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trình</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với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khối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lượng</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bê</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tông</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nhỏ</a:t>
            </a:r>
            <a:r>
              <a:rPr lang="en-US" sz="2000" dirty="0" smtClean="0">
                <a:latin typeface="Tahoma" pitchFamily="34" charset="0"/>
                <a:cs typeface="Tahoma" pitchFamily="34" charset="0"/>
              </a:rPr>
              <a:t>.</a:t>
            </a:r>
          </a:p>
          <a:p>
            <a:pPr algn="just">
              <a:lnSpc>
                <a:spcPct val="110000"/>
              </a:lnSpc>
              <a:tabLst>
                <a:tab pos="355600" algn="l"/>
              </a:tabLst>
            </a:pP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Bê</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tông</a:t>
            </a:r>
            <a:r>
              <a:rPr lang="en-US" sz="2000" dirty="0" smtClean="0">
                <a:latin typeface="Tahoma" pitchFamily="34" charset="0"/>
                <a:cs typeface="Tahoma" pitchFamily="34" charset="0"/>
              </a:rPr>
              <a:t> Mac </a:t>
            </a:r>
            <a:r>
              <a:rPr lang="en-US" sz="2000" dirty="0" err="1" smtClean="0">
                <a:latin typeface="Tahoma" pitchFamily="34" charset="0"/>
                <a:cs typeface="Tahoma" pitchFamily="34" charset="0"/>
              </a:rPr>
              <a:t>thấp</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không</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yêu</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cầu</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cao</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về</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chất</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lượng</a:t>
            </a:r>
            <a:r>
              <a:rPr lang="en-US" sz="2000" dirty="0" smtClean="0">
                <a:latin typeface="Tahoma" pitchFamily="34" charset="0"/>
                <a:cs typeface="Tahoma" pitchFamily="34" charset="0"/>
              </a:rPr>
              <a:t>.</a:t>
            </a:r>
            <a:endParaRPr lang="en-US" sz="2200" dirty="0">
              <a:latin typeface="Tahoma" pitchFamily="34" charset="0"/>
              <a:cs typeface="Tahoma" pitchFamily="34" charset="0"/>
            </a:endParaRPr>
          </a:p>
        </p:txBody>
      </p:sp>
      <p:pic>
        <p:nvPicPr>
          <p:cNvPr id="13" name="Picture 2" descr="D:\MYWORK\HSGD_VUVANNHAN\MAYXAYDUNG\tải xuống (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9225" y="619125"/>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D:\MYWORK\HSGD_VUVANNHAN\MAYXAYDUNG\images (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2352951"/>
            <a:ext cx="1841132" cy="1380849"/>
          </a:xfrm>
          <a:prstGeom prst="rect">
            <a:avLst/>
          </a:prstGeom>
          <a:noFill/>
          <a:extLst>
            <a:ext uri="{909E8E84-426E-40DD-AFC4-6F175D3DCCD1}">
              <a14:hiddenFill xmlns:a14="http://schemas.microsoft.com/office/drawing/2010/main">
                <a:solidFill>
                  <a:srgbClr val="FFFFFF"/>
                </a:solidFill>
              </a14:hiddenFill>
            </a:ext>
          </a:extLst>
        </p:spPr>
      </p:pic>
      <p:sp>
        <p:nvSpPr>
          <p:cNvPr id="15" name="object 7"/>
          <p:cNvSpPr txBox="1"/>
          <p:nvPr/>
        </p:nvSpPr>
        <p:spPr>
          <a:xfrm>
            <a:off x="381001" y="685800"/>
            <a:ext cx="6400799" cy="2369880"/>
          </a:xfrm>
          <a:prstGeom prst="rect">
            <a:avLst/>
          </a:prstGeom>
        </p:spPr>
        <p:txBody>
          <a:bodyPr vert="horz" wrap="square" lIns="0" tIns="0" rIns="0" bIns="0" rtlCol="0">
            <a:spAutoFit/>
          </a:bodyPr>
          <a:lstStyle/>
          <a:p>
            <a:pPr algn="just">
              <a:lnSpc>
                <a:spcPct val="110000"/>
              </a:lnSpc>
            </a:pPr>
            <a:r>
              <a:rPr lang="en-US" sz="2000" i="1" dirty="0" smtClean="0">
                <a:latin typeface="Tahoma" pitchFamily="34" charset="0"/>
                <a:cs typeface="Tahoma" pitchFamily="34" charset="0"/>
              </a:rPr>
              <a:t>c2- </a:t>
            </a:r>
            <a:r>
              <a:rPr lang="en-US" sz="2000" i="1" dirty="0" err="1" smtClean="0">
                <a:latin typeface="Tahoma" pitchFamily="34" charset="0"/>
                <a:cs typeface="Tahoma" pitchFamily="34" charset="0"/>
              </a:rPr>
              <a:t>Máy</a:t>
            </a:r>
            <a:r>
              <a:rPr lang="en-US" sz="2000" i="1" dirty="0" smtClean="0">
                <a:latin typeface="Tahoma" pitchFamily="34" charset="0"/>
                <a:cs typeface="Tahoma" pitchFamily="34" charset="0"/>
              </a:rPr>
              <a:t> </a:t>
            </a:r>
            <a:r>
              <a:rPr lang="en-US" sz="2000" i="1" dirty="0" err="1" smtClean="0">
                <a:latin typeface="Tahoma" pitchFamily="34" charset="0"/>
                <a:cs typeface="Tahoma" pitchFamily="34" charset="0"/>
              </a:rPr>
              <a:t>trộn</a:t>
            </a:r>
            <a:r>
              <a:rPr lang="en-US" sz="2000" i="1" dirty="0" smtClean="0">
                <a:latin typeface="Tahoma" pitchFamily="34" charset="0"/>
                <a:cs typeface="Tahoma" pitchFamily="34" charset="0"/>
              </a:rPr>
              <a:t> </a:t>
            </a:r>
            <a:r>
              <a:rPr lang="en-US" sz="2000" i="1" dirty="0" err="1" smtClean="0">
                <a:latin typeface="Tahoma" pitchFamily="34" charset="0"/>
                <a:cs typeface="Tahoma" pitchFamily="34" charset="0"/>
              </a:rPr>
              <a:t>lật</a:t>
            </a:r>
            <a:r>
              <a:rPr lang="en-US" sz="2000" i="1" dirty="0" smtClean="0">
                <a:latin typeface="Tahoma" pitchFamily="34" charset="0"/>
                <a:cs typeface="Tahoma" pitchFamily="34" charset="0"/>
              </a:rPr>
              <a:t> </a:t>
            </a:r>
            <a:r>
              <a:rPr lang="en-US" sz="2000" i="1" dirty="0" err="1" smtClean="0">
                <a:latin typeface="Tahoma" pitchFamily="34" charset="0"/>
                <a:cs typeface="Tahoma" pitchFamily="34" charset="0"/>
              </a:rPr>
              <a:t>đổ</a:t>
            </a:r>
            <a:endParaRPr lang="en-US" sz="2000" i="1" dirty="0" smtClean="0">
              <a:latin typeface="Tahoma" pitchFamily="34" charset="0"/>
              <a:cs typeface="Tahoma" pitchFamily="34" charset="0"/>
            </a:endParaRPr>
          </a:p>
          <a:p>
            <a:pPr algn="just">
              <a:lnSpc>
                <a:spcPct val="110000"/>
              </a:lnSpc>
            </a:pPr>
            <a:r>
              <a:rPr lang="en-US" sz="2000" dirty="0" smtClean="0">
                <a:latin typeface="Tahoma" pitchFamily="34" charset="0"/>
                <a:cs typeface="Tahoma" pitchFamily="34" charset="0"/>
              </a:rPr>
              <a:t>- </a:t>
            </a:r>
            <a:r>
              <a:rPr lang="en-US" sz="2000" b="1" dirty="0" err="1" smtClean="0">
                <a:latin typeface="Tahoma" pitchFamily="34" charset="0"/>
                <a:cs typeface="Tahoma" pitchFamily="34" charset="0"/>
              </a:rPr>
              <a:t>Đặc</a:t>
            </a:r>
            <a:r>
              <a:rPr lang="en-US" sz="2000" b="1" dirty="0" smtClean="0">
                <a:latin typeface="Tahoma" pitchFamily="34" charset="0"/>
                <a:cs typeface="Tahoma" pitchFamily="34" charset="0"/>
              </a:rPr>
              <a:t> </a:t>
            </a:r>
            <a:r>
              <a:rPr lang="en-US" sz="2000" b="1" dirty="0" err="1" smtClean="0">
                <a:latin typeface="Tahoma" pitchFamily="34" charset="0"/>
                <a:cs typeface="Tahoma" pitchFamily="34" charset="0"/>
              </a:rPr>
              <a:t>điểm</a:t>
            </a:r>
            <a:r>
              <a:rPr lang="en-US" sz="2000" dirty="0" smtClean="0">
                <a:latin typeface="Tahoma" pitchFamily="34" charset="0"/>
                <a:cs typeface="Tahoma" pitchFamily="34" charset="0"/>
              </a:rPr>
              <a:t>:</a:t>
            </a:r>
          </a:p>
          <a:p>
            <a:pPr algn="just">
              <a:lnSpc>
                <a:spcPct val="110000"/>
              </a:lnSpc>
              <a:tabLst>
                <a:tab pos="355600" algn="l"/>
              </a:tabLst>
            </a:pP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Thùng</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trộn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có</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thể</a:t>
            </a:r>
            <a:r>
              <a:rPr lang="en-US" sz="2000" dirty="0" smtClean="0">
                <a:latin typeface="Tahoma" pitchFamily="34" charset="0"/>
                <a:cs typeface="Tahoma" pitchFamily="34" charset="0"/>
              </a:rPr>
              <a:t> quay </a:t>
            </a:r>
            <a:r>
              <a:rPr lang="en-US" sz="2000" dirty="0" err="1" smtClean="0">
                <a:latin typeface="Tahoma" pitchFamily="34" charset="0"/>
                <a:cs typeface="Tahoma" pitchFamily="34" charset="0"/>
              </a:rPr>
              <a:t>quanh</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trục</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ngang</a:t>
            </a:r>
            <a:r>
              <a:rPr lang="en-US" sz="2000" dirty="0" smtClean="0">
                <a:latin typeface="Tahoma" pitchFamily="34" charset="0"/>
                <a:cs typeface="Tahoma" pitchFamily="34" charset="0"/>
              </a:rPr>
              <a:t>. </a:t>
            </a:r>
          </a:p>
          <a:p>
            <a:pPr algn="just">
              <a:lnSpc>
                <a:spcPct val="110000"/>
              </a:lnSpc>
              <a:tabLst>
                <a:tab pos="355600" algn="l"/>
              </a:tabLst>
            </a:pPr>
            <a:r>
              <a:rPr lang="en-US" sz="2000" b="1" dirty="0" smtClean="0">
                <a:latin typeface="Tahoma" pitchFamily="34" charset="0"/>
                <a:cs typeface="Tahoma" pitchFamily="34" charset="0"/>
              </a:rPr>
              <a:t>- </a:t>
            </a:r>
            <a:r>
              <a:rPr lang="en-US" sz="2000" b="1" dirty="0" err="1" smtClean="0">
                <a:latin typeface="Tahoma" pitchFamily="34" charset="0"/>
                <a:cs typeface="Tahoma" pitchFamily="34" charset="0"/>
              </a:rPr>
              <a:t>Ưu</a:t>
            </a:r>
            <a:r>
              <a:rPr lang="en-US" sz="2000" b="1" dirty="0" smtClean="0">
                <a:latin typeface="Tahoma" pitchFamily="34" charset="0"/>
                <a:cs typeface="Tahoma" pitchFamily="34" charset="0"/>
              </a:rPr>
              <a:t> </a:t>
            </a:r>
            <a:r>
              <a:rPr lang="en-US" sz="2000" b="1" dirty="0" err="1" smtClean="0">
                <a:latin typeface="Tahoma" pitchFamily="34" charset="0"/>
                <a:cs typeface="Tahoma" pitchFamily="34" charset="0"/>
              </a:rPr>
              <a:t>điểm</a:t>
            </a:r>
            <a:r>
              <a:rPr lang="en-US" sz="2000" b="1" dirty="0" smtClean="0">
                <a:latin typeface="Tahoma" pitchFamily="34" charset="0"/>
                <a:cs typeface="Tahoma" pitchFamily="34" charset="0"/>
              </a:rPr>
              <a:t>:</a:t>
            </a:r>
          </a:p>
          <a:p>
            <a:pPr algn="just">
              <a:lnSpc>
                <a:spcPct val="110000"/>
              </a:lnSpc>
              <a:tabLst>
                <a:tab pos="355600" algn="l"/>
              </a:tabLst>
            </a:pP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Cơ</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cấu</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đơn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giản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dễ</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điều</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khiển</a:t>
            </a:r>
            <a:r>
              <a:rPr lang="en-US" sz="2000" dirty="0" smtClean="0">
                <a:latin typeface="Tahoma" pitchFamily="34" charset="0"/>
                <a:cs typeface="Tahoma" pitchFamily="34" charset="0"/>
              </a:rPr>
              <a:t>.</a:t>
            </a:r>
          </a:p>
          <a:p>
            <a:pPr algn="just">
              <a:lnSpc>
                <a:spcPct val="110000"/>
              </a:lnSpc>
              <a:tabLst>
                <a:tab pos="355600" algn="l"/>
              </a:tabLst>
            </a:pP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Thời</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gian</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dỡ</a:t>
            </a:r>
            <a:r>
              <a:rPr lang="en-US" sz="2000" dirty="0" smtClean="0">
                <a:latin typeface="Tahoma" pitchFamily="34" charset="0"/>
                <a:cs typeface="Tahoma" pitchFamily="34" charset="0"/>
              </a:rPr>
              <a:t> </a:t>
            </a:r>
            <a:r>
              <a:rPr lang="en-US" sz="2000" dirty="0" err="1" smtClean="0">
                <a:latin typeface="Tahoma" pitchFamily="34" charset="0"/>
                <a:cs typeface="Tahoma" pitchFamily="34" charset="0"/>
              </a:rPr>
              <a:t>liệu</a:t>
            </a:r>
            <a:r>
              <a:rPr lang="en-US" sz="2000" dirty="0" smtClean="0">
                <a:latin typeface="Tahoma" pitchFamily="34" charset="0"/>
                <a:cs typeface="Tahoma" pitchFamily="34" charset="0"/>
              </a:rPr>
              <a:t> </a:t>
            </a:r>
            <a:r>
              <a:rPr lang="vi-VN" sz="2000" dirty="0" smtClean="0">
                <a:latin typeface="Tahoma" pitchFamily="34" charset="0"/>
                <a:cs typeface="Tahoma" pitchFamily="34" charset="0"/>
              </a:rPr>
              <a:t>nhanh</a:t>
            </a:r>
            <a:r>
              <a:rPr lang="en-US" sz="2000" dirty="0" smtClean="0">
                <a:latin typeface="Tahoma" pitchFamily="34" charset="0"/>
                <a:cs typeface="Tahoma" pitchFamily="34" charset="0"/>
              </a:rPr>
              <a:t>.</a:t>
            </a:r>
          </a:p>
          <a:p>
            <a:pPr algn="just">
              <a:lnSpc>
                <a:spcPct val="110000"/>
              </a:lnSpc>
              <a:tabLst>
                <a:tab pos="355600" algn="l"/>
              </a:tabLst>
            </a:pPr>
            <a:r>
              <a:rPr lang="en-US" sz="2000" dirty="0" smtClean="0">
                <a:latin typeface="Tahoma" pitchFamily="34" charset="0"/>
                <a:cs typeface="Tahoma" pitchFamily="34" charset="0"/>
              </a:rPr>
              <a:t>+ H</a:t>
            </a:r>
            <a:r>
              <a:rPr lang="vi-VN" sz="2000" dirty="0" smtClean="0">
                <a:latin typeface="Tahoma" pitchFamily="34" charset="0"/>
                <a:cs typeface="Tahoma" pitchFamily="34" charset="0"/>
              </a:rPr>
              <a:t>ệ </a:t>
            </a:r>
            <a:r>
              <a:rPr lang="vi-VN" sz="2000" dirty="0">
                <a:latin typeface="Tahoma" pitchFamily="34" charset="0"/>
                <a:cs typeface="Tahoma" pitchFamily="34" charset="0"/>
              </a:rPr>
              <a:t>số xuất liệu lớn. </a:t>
            </a:r>
            <a:endParaRPr lang="en-US" sz="2000" dirty="0">
              <a:latin typeface="Tahoma" pitchFamily="34" charset="0"/>
              <a:cs typeface="Tahoma" pitchFamily="34" charset="0"/>
            </a:endParaRPr>
          </a:p>
        </p:txBody>
      </p:sp>
    </p:spTree>
    <p:extLst>
      <p:ext uri="{BB962C8B-B14F-4D97-AF65-F5344CB8AC3E}">
        <p14:creationId xmlns:p14="http://schemas.microsoft.com/office/powerpoint/2010/main" val="2105521654"/>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fade">
                                      <p:cBhvr>
                                        <p:cTn id="7" dur="500"/>
                                        <p:tgtEl>
                                          <p:spTgt spid="15">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animEffect transition="in" filter="fade">
                                      <p:cBhvr>
                                        <p:cTn id="11" dur="500"/>
                                        <p:tgtEl>
                                          <p:spTgt spid="15">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5">
                                            <p:txEl>
                                              <p:pRg st="3" end="3"/>
                                            </p:txEl>
                                          </p:spTgt>
                                        </p:tgtEl>
                                        <p:attrNameLst>
                                          <p:attrName>style.visibility</p:attrName>
                                        </p:attrNameLst>
                                      </p:cBhvr>
                                      <p:to>
                                        <p:strVal val="visible"/>
                                      </p:to>
                                    </p:set>
                                    <p:animEffect transition="in" filter="fade">
                                      <p:cBhvr>
                                        <p:cTn id="16" dur="500"/>
                                        <p:tgtEl>
                                          <p:spTgt spid="1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5">
                                            <p:txEl>
                                              <p:pRg st="4" end="4"/>
                                            </p:txEl>
                                          </p:spTgt>
                                        </p:tgtEl>
                                        <p:attrNameLst>
                                          <p:attrName>style.visibility</p:attrName>
                                        </p:attrNameLst>
                                      </p:cBhvr>
                                      <p:to>
                                        <p:strVal val="visible"/>
                                      </p:to>
                                    </p:set>
                                    <p:animEffect transition="in" filter="fade">
                                      <p:cBhvr>
                                        <p:cTn id="21" dur="500"/>
                                        <p:tgtEl>
                                          <p:spTgt spid="15">
                                            <p:txEl>
                                              <p:pRg st="4" end="4"/>
                                            </p:txEl>
                                          </p:spTgt>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5">
                                            <p:txEl>
                                              <p:pRg st="5" end="5"/>
                                            </p:txEl>
                                          </p:spTgt>
                                        </p:tgtEl>
                                        <p:attrNameLst>
                                          <p:attrName>style.visibility</p:attrName>
                                        </p:attrNameLst>
                                      </p:cBhvr>
                                      <p:to>
                                        <p:strVal val="visible"/>
                                      </p:to>
                                    </p:set>
                                    <p:animEffect transition="in" filter="fade">
                                      <p:cBhvr>
                                        <p:cTn id="25" dur="500"/>
                                        <p:tgtEl>
                                          <p:spTgt spid="15">
                                            <p:txEl>
                                              <p:pRg st="5" end="5"/>
                                            </p:txEl>
                                          </p:spTgt>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15">
                                            <p:txEl>
                                              <p:pRg st="6" end="6"/>
                                            </p:txEl>
                                          </p:spTgt>
                                        </p:tgtEl>
                                        <p:attrNameLst>
                                          <p:attrName>style.visibility</p:attrName>
                                        </p:attrNameLst>
                                      </p:cBhvr>
                                      <p:to>
                                        <p:strVal val="visible"/>
                                      </p:to>
                                    </p:set>
                                    <p:animEffect transition="in" filter="fade">
                                      <p:cBhvr>
                                        <p:cTn id="29" dur="500"/>
                                        <p:tgtEl>
                                          <p:spTgt spid="15">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2">
                                            <p:txEl>
                                              <p:pRg st="0" end="0"/>
                                            </p:txEl>
                                          </p:spTgt>
                                        </p:tgtEl>
                                        <p:attrNameLst>
                                          <p:attrName>style.visibility</p:attrName>
                                        </p:attrNameLst>
                                      </p:cBhvr>
                                      <p:to>
                                        <p:strVal val="visible"/>
                                      </p:to>
                                    </p:set>
                                    <p:animEffect transition="in" filter="fade">
                                      <p:cBhvr>
                                        <p:cTn id="34" dur="500"/>
                                        <p:tgtEl>
                                          <p:spTgt spid="12">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2">
                                            <p:txEl>
                                              <p:pRg st="1" end="1"/>
                                            </p:txEl>
                                          </p:spTgt>
                                        </p:tgtEl>
                                        <p:attrNameLst>
                                          <p:attrName>style.visibility</p:attrName>
                                        </p:attrNameLst>
                                      </p:cBhvr>
                                      <p:to>
                                        <p:strVal val="visible"/>
                                      </p:to>
                                    </p:set>
                                    <p:animEffect transition="in" filter="fade">
                                      <p:cBhvr>
                                        <p:cTn id="39" dur="500"/>
                                        <p:tgtEl>
                                          <p:spTgt spid="12">
                                            <p:txEl>
                                              <p:pRg st="1" end="1"/>
                                            </p:txEl>
                                          </p:spTgt>
                                        </p:tgtEl>
                                      </p:cBhvr>
                                    </p:animEffec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12">
                                            <p:txEl>
                                              <p:pRg st="2" end="2"/>
                                            </p:txEl>
                                          </p:spTgt>
                                        </p:tgtEl>
                                        <p:attrNameLst>
                                          <p:attrName>style.visibility</p:attrName>
                                        </p:attrNameLst>
                                      </p:cBhvr>
                                      <p:to>
                                        <p:strVal val="visible"/>
                                      </p:to>
                                    </p:set>
                                    <p:animEffect transition="in" filter="fade">
                                      <p:cBhvr>
                                        <p:cTn id="43" dur="500"/>
                                        <p:tgtEl>
                                          <p:spTgt spid="12">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2">
                                            <p:txEl>
                                              <p:pRg st="3" end="3"/>
                                            </p:txEl>
                                          </p:spTgt>
                                        </p:tgtEl>
                                        <p:attrNameLst>
                                          <p:attrName>style.visibility</p:attrName>
                                        </p:attrNameLst>
                                      </p:cBhvr>
                                      <p:to>
                                        <p:strVal val="visible"/>
                                      </p:to>
                                    </p:set>
                                    <p:animEffect transition="in" filter="fade">
                                      <p:cBhvr>
                                        <p:cTn id="48" dur="500"/>
                                        <p:tgtEl>
                                          <p:spTgt spid="12">
                                            <p:txEl>
                                              <p:pRg st="3" end="3"/>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2">
                                            <p:txEl>
                                              <p:pRg st="4" end="4"/>
                                            </p:txEl>
                                          </p:spTgt>
                                        </p:tgtEl>
                                        <p:attrNameLst>
                                          <p:attrName>style.visibility</p:attrName>
                                        </p:attrNameLst>
                                      </p:cBhvr>
                                      <p:to>
                                        <p:strVal val="visible"/>
                                      </p:to>
                                    </p:set>
                                    <p:animEffect transition="in" filter="fade">
                                      <p:cBhvr>
                                        <p:cTn id="53" dur="500"/>
                                        <p:tgtEl>
                                          <p:spTgt spid="12">
                                            <p:txEl>
                                              <p:pRg st="4" end="4"/>
                                            </p:txEl>
                                          </p:spTgt>
                                        </p:tgtEl>
                                      </p:cBhvr>
                                    </p:animEffect>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12">
                                            <p:txEl>
                                              <p:pRg st="5" end="5"/>
                                            </p:txEl>
                                          </p:spTgt>
                                        </p:tgtEl>
                                        <p:attrNameLst>
                                          <p:attrName>style.visibility</p:attrName>
                                        </p:attrNameLst>
                                      </p:cBhvr>
                                      <p:to>
                                        <p:strVal val="visible"/>
                                      </p:to>
                                    </p:set>
                                    <p:animEffect transition="in" filter="fade">
                                      <p:cBhvr>
                                        <p:cTn id="57" dur="500"/>
                                        <p:tgtEl>
                                          <p:spTgt spid="12">
                                            <p:txEl>
                                              <p:pRg st="5" end="5"/>
                                            </p:txEl>
                                          </p:spTgt>
                                        </p:tgtEl>
                                      </p:cBhvr>
                                    </p:animEffect>
                                  </p:childTnLst>
                                </p:cTn>
                              </p:par>
                            </p:childTnLst>
                          </p:cTn>
                        </p:par>
                        <p:par>
                          <p:cTn id="58" fill="hold">
                            <p:stCondLst>
                              <p:cond delay="1000"/>
                            </p:stCondLst>
                            <p:childTnLst>
                              <p:par>
                                <p:cTn id="59" presetID="10" presetClass="entr" presetSubtype="0" fill="hold" nodeType="afterEffect">
                                  <p:stCondLst>
                                    <p:cond delay="0"/>
                                  </p:stCondLst>
                                  <p:childTnLst>
                                    <p:set>
                                      <p:cBhvr>
                                        <p:cTn id="60" dur="1" fill="hold">
                                          <p:stCondLst>
                                            <p:cond delay="0"/>
                                          </p:stCondLst>
                                        </p:cTn>
                                        <p:tgtEl>
                                          <p:spTgt spid="12">
                                            <p:txEl>
                                              <p:pRg st="6" end="6"/>
                                            </p:txEl>
                                          </p:spTgt>
                                        </p:tgtEl>
                                        <p:attrNameLst>
                                          <p:attrName>style.visibility</p:attrName>
                                        </p:attrNameLst>
                                      </p:cBhvr>
                                      <p:to>
                                        <p:strVal val="visible"/>
                                      </p:to>
                                    </p:set>
                                    <p:animEffect transition="in" filter="fade">
                                      <p:cBhvr>
                                        <p:cTn id="61" dur="50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8</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5" name="object 7"/>
          <p:cNvSpPr txBox="1"/>
          <p:nvPr/>
        </p:nvSpPr>
        <p:spPr>
          <a:xfrm>
            <a:off x="381001" y="685800"/>
            <a:ext cx="6400799" cy="306559"/>
          </a:xfrm>
          <a:prstGeom prst="rect">
            <a:avLst/>
          </a:prstGeom>
        </p:spPr>
        <p:txBody>
          <a:bodyPr vert="horz" wrap="square" lIns="0" tIns="0" rIns="0" bIns="0" rtlCol="0">
            <a:spAutoFit/>
          </a:bodyPr>
          <a:lstStyle/>
          <a:p>
            <a:pPr algn="just">
              <a:lnSpc>
                <a:spcPct val="110000"/>
              </a:lnSpc>
            </a:pPr>
            <a:r>
              <a:rPr lang="en-US" sz="2000" i="1" dirty="0" smtClean="0">
                <a:latin typeface="Tahoma" pitchFamily="34" charset="0"/>
                <a:cs typeface="Tahoma" pitchFamily="34" charset="0"/>
              </a:rPr>
              <a:t>c2- </a:t>
            </a:r>
            <a:r>
              <a:rPr lang="en-US" sz="2000" i="1" dirty="0" err="1" smtClean="0">
                <a:latin typeface="Tahoma" pitchFamily="34" charset="0"/>
                <a:cs typeface="Tahoma" pitchFamily="34" charset="0"/>
              </a:rPr>
              <a:t>Xe</a:t>
            </a:r>
            <a:r>
              <a:rPr lang="en-US" sz="2000" i="1" dirty="0" smtClean="0">
                <a:latin typeface="Tahoma" pitchFamily="34" charset="0"/>
                <a:cs typeface="Tahoma" pitchFamily="34" charset="0"/>
              </a:rPr>
              <a:t> </a:t>
            </a:r>
            <a:r>
              <a:rPr lang="en-US" sz="2000" i="1" dirty="0" err="1" smtClean="0">
                <a:latin typeface="Tahoma" pitchFamily="34" charset="0"/>
                <a:cs typeface="Tahoma" pitchFamily="34" charset="0"/>
              </a:rPr>
              <a:t>bồn</a:t>
            </a:r>
            <a:r>
              <a:rPr lang="en-US" sz="2000" i="1" dirty="0" smtClean="0">
                <a:latin typeface="Tahoma" pitchFamily="34" charset="0"/>
                <a:cs typeface="Tahoma" pitchFamily="34" charset="0"/>
              </a:rPr>
              <a:t> </a:t>
            </a:r>
            <a:r>
              <a:rPr lang="en-US" sz="2000" i="1" dirty="0" err="1" smtClean="0">
                <a:latin typeface="Tahoma" pitchFamily="34" charset="0"/>
                <a:cs typeface="Tahoma" pitchFamily="34" charset="0"/>
              </a:rPr>
              <a:t>trộn</a:t>
            </a:r>
            <a:r>
              <a:rPr lang="en-US" sz="2000" i="1" dirty="0" smtClean="0">
                <a:latin typeface="Tahoma" pitchFamily="34" charset="0"/>
                <a:cs typeface="Tahoma" pitchFamily="34" charset="0"/>
              </a:rPr>
              <a:t> </a:t>
            </a:r>
            <a:r>
              <a:rPr lang="en-US" sz="2000" i="1" dirty="0" err="1" smtClean="0">
                <a:latin typeface="Tahoma" pitchFamily="34" charset="0"/>
                <a:cs typeface="Tahoma" pitchFamily="34" charset="0"/>
              </a:rPr>
              <a:t>bê</a:t>
            </a:r>
            <a:r>
              <a:rPr lang="en-US" sz="2000" i="1" dirty="0" smtClean="0">
                <a:latin typeface="Tahoma" pitchFamily="34" charset="0"/>
                <a:cs typeface="Tahoma" pitchFamily="34" charset="0"/>
              </a:rPr>
              <a:t> </a:t>
            </a:r>
            <a:r>
              <a:rPr lang="en-US" sz="2000" i="1" dirty="0" err="1" smtClean="0">
                <a:latin typeface="Tahoma" pitchFamily="34" charset="0"/>
                <a:cs typeface="Tahoma" pitchFamily="34" charset="0"/>
              </a:rPr>
              <a:t>tông</a:t>
            </a:r>
            <a:endParaRPr lang="en-US" sz="2000" i="1" dirty="0" smtClean="0">
              <a:latin typeface="Tahoma" pitchFamily="34" charset="0"/>
              <a:cs typeface="Tahoma" pitchFamily="34" charset="0"/>
            </a:endParaRPr>
          </a:p>
        </p:txBody>
      </p:sp>
      <p:pic>
        <p:nvPicPr>
          <p:cNvPr id="3075" name="Picture 3" descr="D:\MYWORK\HSGD_VUVANNHAN\MAYXAYDUNG\xe-tron-be-to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685800"/>
            <a:ext cx="3962400" cy="283028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MYWORK\HSGD_VUVANNHAN\MAYXAYDUNG\beto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429000"/>
            <a:ext cx="4729276" cy="28956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D:\MYWORK\HSGD_VUVANNHAN\MAYXAYDUNG\images (3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295400"/>
            <a:ext cx="4572000"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0065766"/>
      </p:ext>
    </p:extLst>
  </p:cSld>
  <p:clrMapOvr>
    <a:masterClrMapping/>
  </p:clrMapOvr>
  <p:transition>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9144000" cy="659130"/>
          </a:xfrm>
          <a:custGeom>
            <a:avLst/>
            <a:gdLst/>
            <a:ahLst/>
            <a:cxnLst/>
            <a:rect l="l" t="t" r="r" b="b"/>
            <a:pathLst>
              <a:path w="9144000" h="659130">
                <a:moveTo>
                  <a:pt x="24384" y="633984"/>
                </a:moveTo>
                <a:lnTo>
                  <a:pt x="24384" y="0"/>
                </a:lnTo>
                <a:lnTo>
                  <a:pt x="0" y="0"/>
                </a:lnTo>
                <a:lnTo>
                  <a:pt x="0" y="655129"/>
                </a:lnTo>
                <a:lnTo>
                  <a:pt x="4572" y="659130"/>
                </a:lnTo>
                <a:lnTo>
                  <a:pt x="11430" y="659130"/>
                </a:lnTo>
                <a:lnTo>
                  <a:pt x="11430" y="633984"/>
                </a:lnTo>
                <a:lnTo>
                  <a:pt x="24384" y="633984"/>
                </a:lnTo>
                <a:close/>
              </a:path>
              <a:path w="9144000" h="659130">
                <a:moveTo>
                  <a:pt x="9133332" y="633984"/>
                </a:moveTo>
                <a:lnTo>
                  <a:pt x="11430" y="633984"/>
                </a:lnTo>
                <a:lnTo>
                  <a:pt x="24384" y="646176"/>
                </a:lnTo>
                <a:lnTo>
                  <a:pt x="24384" y="659130"/>
                </a:lnTo>
                <a:lnTo>
                  <a:pt x="9120378" y="659130"/>
                </a:lnTo>
                <a:lnTo>
                  <a:pt x="9120378" y="646176"/>
                </a:lnTo>
                <a:lnTo>
                  <a:pt x="9133332" y="633984"/>
                </a:lnTo>
                <a:close/>
              </a:path>
              <a:path w="9144000" h="659130">
                <a:moveTo>
                  <a:pt x="24384" y="659130"/>
                </a:moveTo>
                <a:lnTo>
                  <a:pt x="24384" y="646176"/>
                </a:lnTo>
                <a:lnTo>
                  <a:pt x="11430" y="633984"/>
                </a:lnTo>
                <a:lnTo>
                  <a:pt x="11430" y="659130"/>
                </a:lnTo>
                <a:lnTo>
                  <a:pt x="24384" y="659130"/>
                </a:lnTo>
                <a:close/>
              </a:path>
              <a:path w="9144000" h="659130">
                <a:moveTo>
                  <a:pt x="9144000" y="655796"/>
                </a:moveTo>
                <a:lnTo>
                  <a:pt x="9144000" y="0"/>
                </a:lnTo>
                <a:lnTo>
                  <a:pt x="9120378" y="0"/>
                </a:lnTo>
                <a:lnTo>
                  <a:pt x="9120378" y="633984"/>
                </a:lnTo>
                <a:lnTo>
                  <a:pt x="9133332" y="633984"/>
                </a:lnTo>
                <a:lnTo>
                  <a:pt x="9133332" y="659130"/>
                </a:lnTo>
                <a:lnTo>
                  <a:pt x="9140190" y="659130"/>
                </a:lnTo>
                <a:lnTo>
                  <a:pt x="9144000" y="655796"/>
                </a:lnTo>
                <a:close/>
              </a:path>
              <a:path w="9144000" h="659130">
                <a:moveTo>
                  <a:pt x="9133332" y="659130"/>
                </a:moveTo>
                <a:lnTo>
                  <a:pt x="9133332" y="633984"/>
                </a:lnTo>
                <a:lnTo>
                  <a:pt x="9120378" y="646176"/>
                </a:lnTo>
                <a:lnTo>
                  <a:pt x="9120378" y="659130"/>
                </a:lnTo>
                <a:lnTo>
                  <a:pt x="9133332" y="659130"/>
                </a:lnTo>
                <a:close/>
              </a:path>
            </a:pathLst>
          </a:custGeom>
          <a:solidFill>
            <a:srgbClr val="FFFFFF"/>
          </a:solidFill>
        </p:spPr>
        <p:txBody>
          <a:bodyPr wrap="square" lIns="0" tIns="0" rIns="0" bIns="0" rtlCol="0"/>
          <a:lstStyle/>
          <a:p>
            <a:endParaRPr/>
          </a:p>
        </p:txBody>
      </p:sp>
      <p:sp>
        <p:nvSpPr>
          <p:cNvPr id="5" name="object 5"/>
          <p:cNvSpPr/>
          <p:nvPr/>
        </p:nvSpPr>
        <p:spPr>
          <a:xfrm>
            <a:off x="533400" y="6249542"/>
            <a:ext cx="3505200" cy="0"/>
          </a:xfrm>
          <a:custGeom>
            <a:avLst/>
            <a:gdLst/>
            <a:ahLst/>
            <a:cxnLst/>
            <a:rect l="l" t="t" r="r" b="b"/>
            <a:pathLst>
              <a:path w="3505200">
                <a:moveTo>
                  <a:pt x="0" y="0"/>
                </a:moveTo>
                <a:lnTo>
                  <a:pt x="3505200" y="0"/>
                </a:lnTo>
              </a:path>
            </a:pathLst>
          </a:custGeom>
          <a:ln w="14477">
            <a:solidFill>
              <a:srgbClr val="006666"/>
            </a:solidFill>
          </a:ln>
        </p:spPr>
        <p:txBody>
          <a:bodyPr wrap="square" lIns="0" tIns="0" rIns="0" bIns="0" rtlCol="0"/>
          <a:lstStyle/>
          <a:p>
            <a:endParaRPr/>
          </a:p>
        </p:txBody>
      </p:sp>
      <p:sp>
        <p:nvSpPr>
          <p:cNvPr id="8" name="object 8"/>
          <p:cNvSpPr txBox="1">
            <a:spLocks noGrp="1"/>
          </p:cNvSpPr>
          <p:nvPr>
            <p:ph type="ftr" sz="quarter" idx="5"/>
          </p:nvPr>
        </p:nvSpPr>
        <p:spPr>
          <a:xfrm>
            <a:off x="304800" y="6386127"/>
            <a:ext cx="4340697" cy="192360"/>
          </a:xfrm>
          <a:prstGeom prst="rect">
            <a:avLst/>
          </a:prstGeom>
        </p:spPr>
        <p:txBody>
          <a:bodyPr vert="horz" wrap="square" lIns="0" tIns="0" rIns="0" bIns="0" rtlCol="0">
            <a:spAutoFit/>
          </a:bodyPr>
          <a:lstStyle/>
          <a:p>
            <a:pPr marL="12700">
              <a:lnSpc>
                <a:spcPts val="1505"/>
              </a:lnSpc>
            </a:pPr>
            <a:r>
              <a:rPr sz="1800" spc="-5" dirty="0" err="1" smtClean="0"/>
              <a:t>Chương</a:t>
            </a:r>
            <a:r>
              <a:rPr sz="1800" spc="-5" dirty="0" smtClean="0"/>
              <a:t> </a:t>
            </a:r>
            <a:r>
              <a:rPr sz="1800" spc="-45" dirty="0" smtClean="0"/>
              <a:t>I</a:t>
            </a:r>
            <a:r>
              <a:rPr lang="en-US" sz="1800" spc="-45" dirty="0" smtClean="0"/>
              <a:t>II</a:t>
            </a:r>
            <a:r>
              <a:rPr sz="1800" spc="-45" dirty="0" smtClean="0"/>
              <a:t>: </a:t>
            </a:r>
            <a:r>
              <a:rPr lang="en-US" sz="1800" spc="-5" dirty="0" err="1" smtClean="0"/>
              <a:t>Máy</a:t>
            </a:r>
            <a:r>
              <a:rPr lang="en-US" sz="1800" spc="-5" dirty="0" smtClean="0"/>
              <a:t> </a:t>
            </a:r>
            <a:r>
              <a:rPr lang="en-US" sz="1800" spc="-5" dirty="0" err="1" smtClean="0"/>
              <a:t>phục</a:t>
            </a:r>
            <a:r>
              <a:rPr lang="en-US" sz="1800" spc="-5" dirty="0" smtClean="0"/>
              <a:t> </a:t>
            </a:r>
            <a:r>
              <a:rPr lang="en-US" sz="1800" spc="-5" dirty="0" err="1" smtClean="0"/>
              <a:t>vụ</a:t>
            </a:r>
            <a:r>
              <a:rPr lang="en-US" sz="1800" spc="-5" dirty="0" smtClean="0"/>
              <a:t> </a:t>
            </a:r>
            <a:r>
              <a:rPr lang="en-US" sz="1800" spc="-5" dirty="0" err="1" smtClean="0"/>
              <a:t>công</a:t>
            </a:r>
            <a:r>
              <a:rPr lang="en-US" sz="1800" spc="-5" dirty="0" smtClean="0"/>
              <a:t> </a:t>
            </a:r>
            <a:r>
              <a:rPr lang="en-US" sz="1800" spc="-5" dirty="0" err="1" smtClean="0"/>
              <a:t>tác</a:t>
            </a:r>
            <a:r>
              <a:rPr lang="en-US" sz="1800" spc="-5" dirty="0" smtClean="0"/>
              <a:t> </a:t>
            </a:r>
            <a:r>
              <a:rPr lang="en-US" sz="1800" spc="-5" dirty="0" err="1" smtClean="0"/>
              <a:t>bê</a:t>
            </a:r>
            <a:r>
              <a:rPr lang="en-US" sz="1800" spc="-5" dirty="0" smtClean="0"/>
              <a:t> </a:t>
            </a:r>
            <a:r>
              <a:rPr lang="en-US" sz="1800" spc="-5" dirty="0" err="1" smtClean="0"/>
              <a:t>tông</a:t>
            </a:r>
            <a:endParaRPr sz="1800" spc="-5" dirty="0"/>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25400">
              <a:lnSpc>
                <a:spcPts val="1505"/>
              </a:lnSpc>
            </a:pPr>
            <a:fld id="{81D60167-4931-47E6-BA6A-407CBD079E47}" type="slidenum">
              <a:rPr spc="-5" dirty="0"/>
              <a:t>9</a:t>
            </a:fld>
            <a:endParaRPr spc="-5" dirty="0"/>
          </a:p>
        </p:txBody>
      </p:sp>
      <p:sp>
        <p:nvSpPr>
          <p:cNvPr id="10" name="Title 9"/>
          <p:cNvSpPr>
            <a:spLocks noGrp="1"/>
          </p:cNvSpPr>
          <p:nvPr>
            <p:ph type="title"/>
          </p:nvPr>
        </p:nvSpPr>
        <p:spPr>
          <a:xfrm>
            <a:off x="383540" y="228600"/>
            <a:ext cx="8376919" cy="307777"/>
          </a:xfrm>
        </p:spPr>
        <p:txBody>
          <a:bodyPr/>
          <a:lstStyle/>
          <a:p>
            <a:r>
              <a:rPr lang="en-US" sz="2000" i="1" dirty="0" smtClean="0">
                <a:latin typeface="Times New Roman" pitchFamily="18" charset="0"/>
                <a:cs typeface="Times New Roman" pitchFamily="18" charset="0"/>
              </a:rPr>
              <a:t>MÁY XÂY DỰNG</a:t>
            </a:r>
            <a:endParaRPr lang="en-US" sz="2000" i="1" dirty="0">
              <a:latin typeface="Times New Roman" pitchFamily="18" charset="0"/>
              <a:cs typeface="Times New Roman" pitchFamily="18" charset="0"/>
            </a:endParaRPr>
          </a:p>
        </p:txBody>
      </p:sp>
      <p:sp>
        <p:nvSpPr>
          <p:cNvPr id="11" name="object 7"/>
          <p:cNvSpPr txBox="1"/>
          <p:nvPr/>
        </p:nvSpPr>
        <p:spPr>
          <a:xfrm>
            <a:off x="381001" y="762000"/>
            <a:ext cx="8534399" cy="1963614"/>
          </a:xfrm>
          <a:prstGeom prst="rect">
            <a:avLst/>
          </a:prstGeom>
        </p:spPr>
        <p:txBody>
          <a:bodyPr vert="horz" wrap="square" lIns="0" tIns="0" rIns="0" bIns="0" rtlCol="0">
            <a:spAutoFit/>
          </a:bodyPr>
          <a:lstStyle/>
          <a:p>
            <a:pPr>
              <a:lnSpc>
                <a:spcPct val="120000"/>
              </a:lnSpc>
            </a:pPr>
            <a:r>
              <a:rPr lang="en-US" sz="2200" b="1" i="1" dirty="0" smtClean="0">
                <a:latin typeface="Tahoma" pitchFamily="34" charset="0"/>
                <a:cs typeface="Tahoma" pitchFamily="34" charset="0"/>
              </a:rPr>
              <a:t>3.2.4. </a:t>
            </a:r>
            <a:r>
              <a:rPr lang="en-US" sz="2200" b="1" i="1" dirty="0" err="1" smtClean="0">
                <a:latin typeface="Tahoma" pitchFamily="34" charset="0"/>
                <a:cs typeface="Tahoma" pitchFamily="34" charset="0"/>
              </a:rPr>
              <a:t>Máy</a:t>
            </a:r>
            <a:r>
              <a:rPr lang="en-US" sz="2200" b="1" i="1" dirty="0" smtClean="0">
                <a:latin typeface="Tahoma" pitchFamily="34" charset="0"/>
                <a:cs typeface="Tahoma" pitchFamily="34" charset="0"/>
              </a:rPr>
              <a:t> </a:t>
            </a:r>
            <a:r>
              <a:rPr lang="en-US" sz="2200" b="1" i="1" dirty="0" err="1">
                <a:latin typeface="Tahoma" pitchFamily="34" charset="0"/>
                <a:cs typeface="Tahoma" pitchFamily="34" charset="0"/>
              </a:rPr>
              <a:t>trộn</a:t>
            </a:r>
            <a:r>
              <a:rPr lang="en-US" sz="2200" b="1" i="1" dirty="0">
                <a:latin typeface="Tahoma" pitchFamily="34" charset="0"/>
                <a:cs typeface="Tahoma" pitchFamily="34" charset="0"/>
              </a:rPr>
              <a:t> </a:t>
            </a:r>
            <a:r>
              <a:rPr lang="en-US" sz="2200" b="1" i="1" dirty="0" err="1" smtClean="0">
                <a:latin typeface="Tahoma" pitchFamily="34" charset="0"/>
                <a:cs typeface="Tahoma" pitchFamily="34" charset="0"/>
              </a:rPr>
              <a:t>cưỡng</a:t>
            </a:r>
            <a:r>
              <a:rPr lang="en-US" sz="2200" b="1" i="1" dirty="0" smtClean="0">
                <a:latin typeface="Tahoma" pitchFamily="34" charset="0"/>
                <a:cs typeface="Tahoma" pitchFamily="34" charset="0"/>
              </a:rPr>
              <a:t> </a:t>
            </a:r>
            <a:r>
              <a:rPr lang="en-US" sz="2200" b="1" i="1" dirty="0" err="1" smtClean="0">
                <a:latin typeface="Tahoma" pitchFamily="34" charset="0"/>
                <a:cs typeface="Tahoma" pitchFamily="34" charset="0"/>
              </a:rPr>
              <a:t>bức</a:t>
            </a:r>
            <a:endParaRPr lang="en-US" sz="2200" b="1" i="1" dirty="0" smtClean="0">
              <a:latin typeface="Tahoma" pitchFamily="34" charset="0"/>
              <a:cs typeface="Tahoma" pitchFamily="34" charset="0"/>
            </a:endParaRPr>
          </a:p>
          <a:p>
            <a:pPr>
              <a:lnSpc>
                <a:spcPct val="110000"/>
              </a:lnSpc>
            </a:pPr>
            <a:r>
              <a:rPr lang="en-US" sz="2200" i="1" dirty="0" smtClean="0">
                <a:latin typeface="Tahoma" pitchFamily="34" charset="0"/>
                <a:cs typeface="Tahoma" pitchFamily="34" charset="0"/>
              </a:rPr>
              <a:t>a) </a:t>
            </a:r>
            <a:r>
              <a:rPr lang="en-US" sz="2200" i="1" dirty="0" err="1" smtClean="0">
                <a:latin typeface="Tahoma" pitchFamily="34" charset="0"/>
                <a:cs typeface="Tahoma" pitchFamily="34" charset="0"/>
              </a:rPr>
              <a:t>Đặc</a:t>
            </a: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điểm</a:t>
            </a:r>
            <a:endParaRPr lang="en-US" sz="2200" dirty="0">
              <a:latin typeface="Tahoma" pitchFamily="34" charset="0"/>
              <a:cs typeface="Tahoma" pitchFamily="34" charset="0"/>
            </a:endParaRPr>
          </a:p>
          <a:p>
            <a:pPr algn="just">
              <a:lnSpc>
                <a:spcPct val="110000"/>
              </a:lnSpc>
              <a:tabLst>
                <a:tab pos="355600" algn="l"/>
              </a:tabLst>
            </a:pPr>
            <a:r>
              <a:rPr lang="en-US" sz="2200" dirty="0" smtClean="0">
                <a:latin typeface="Tahoma" pitchFamily="34" charset="0"/>
                <a:cs typeface="Tahoma" pitchFamily="34" charset="0"/>
              </a:rPr>
              <a:t>	T</a:t>
            </a:r>
            <a:r>
              <a:rPr lang="vi-VN" sz="2200" dirty="0" smtClean="0">
                <a:latin typeface="Tahoma" pitchFamily="34" charset="0"/>
                <a:cs typeface="Tahoma" pitchFamily="34" charset="0"/>
              </a:rPr>
              <a:t>hùng </a:t>
            </a:r>
            <a:r>
              <a:rPr lang="vi-VN" sz="2200" dirty="0">
                <a:latin typeface="Tahoma" pitchFamily="34" charset="0"/>
                <a:cs typeface="Tahoma" pitchFamily="34" charset="0"/>
              </a:rPr>
              <a:t>trộn cố </a:t>
            </a:r>
            <a:r>
              <a:rPr lang="vi-VN" sz="2200" dirty="0" smtClean="0">
                <a:latin typeface="Tahoma" pitchFamily="34" charset="0"/>
                <a:cs typeface="Tahoma" pitchFamily="34" charset="0"/>
              </a:rPr>
              <a:t>định</a:t>
            </a:r>
            <a:r>
              <a:rPr lang="en-US" sz="2200" dirty="0" smtClean="0">
                <a:latin typeface="Tahoma" pitchFamily="34" charset="0"/>
                <a:cs typeface="Tahoma" pitchFamily="34" charset="0"/>
              </a:rPr>
              <a:t>,</a:t>
            </a:r>
            <a:r>
              <a:rPr lang="vi-VN" sz="2200" dirty="0" smtClean="0">
                <a:latin typeface="Tahoma" pitchFamily="34" charset="0"/>
                <a:cs typeface="Tahoma" pitchFamily="34" charset="0"/>
              </a:rPr>
              <a:t> trục </a:t>
            </a:r>
            <a:r>
              <a:rPr lang="vi-VN" sz="2200" dirty="0">
                <a:latin typeface="Tahoma" pitchFamily="34" charset="0"/>
                <a:cs typeface="Tahoma" pitchFamily="34" charset="0"/>
              </a:rPr>
              <a:t>trộn được lắp trên cánh trộn, khi trục trộn </a:t>
            </a:r>
            <a:r>
              <a:rPr lang="vi-VN" sz="2200" dirty="0" smtClean="0">
                <a:latin typeface="Tahoma" pitchFamily="34" charset="0"/>
                <a:cs typeface="Tahoma" pitchFamily="34" charset="0"/>
              </a:rPr>
              <a:t>qua</a:t>
            </a:r>
            <a:r>
              <a:rPr lang="en-US" sz="2200" dirty="0" smtClean="0">
                <a:latin typeface="Tahoma" pitchFamily="34" charset="0"/>
                <a:cs typeface="Tahoma" pitchFamily="34" charset="0"/>
              </a:rPr>
              <a:t>y</a:t>
            </a:r>
            <a:r>
              <a:rPr lang="vi-VN" sz="2200" dirty="0" smtClean="0">
                <a:latin typeface="Tahoma" pitchFamily="34" charset="0"/>
                <a:cs typeface="Tahoma" pitchFamily="34" charset="0"/>
              </a:rPr>
              <a:t> </a:t>
            </a:r>
            <a:r>
              <a:rPr lang="vi-VN" sz="2200" dirty="0">
                <a:latin typeface="Tahoma" pitchFamily="34" charset="0"/>
                <a:cs typeface="Tahoma" pitchFamily="34" charset="0"/>
              </a:rPr>
              <a:t>sẽ khuấy đền hỗn hợp các phối liệu bê tông.</a:t>
            </a:r>
            <a:r>
              <a:rPr lang="vi-VN" sz="2400" dirty="0"/>
              <a:t> </a:t>
            </a:r>
            <a:endParaRPr lang="en-US" sz="2400" dirty="0" smtClean="0"/>
          </a:p>
          <a:p>
            <a:pPr algn="just">
              <a:lnSpc>
                <a:spcPct val="110000"/>
              </a:lnSpc>
              <a:tabLst>
                <a:tab pos="355600" algn="l"/>
              </a:tabLst>
            </a:pPr>
            <a:r>
              <a:rPr lang="en-US" sz="2200" dirty="0">
                <a:latin typeface="Tahoma" pitchFamily="34" charset="0"/>
                <a:cs typeface="Tahoma" pitchFamily="34" charset="0"/>
              </a:rPr>
              <a:t>	</a:t>
            </a:r>
            <a:r>
              <a:rPr lang="en-US" sz="2200" dirty="0" smtClean="0">
                <a:latin typeface="Tahoma" pitchFamily="34" charset="0"/>
                <a:cs typeface="Tahoma" pitchFamily="34" charset="0"/>
              </a:rPr>
              <a:t>Dung </a:t>
            </a:r>
            <a:r>
              <a:rPr lang="en-US" sz="2200" dirty="0" err="1" smtClean="0">
                <a:latin typeface="Tahoma" pitchFamily="34" charset="0"/>
                <a:cs typeface="Tahoma" pitchFamily="34" charset="0"/>
              </a:rPr>
              <a:t>tích</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mẻ</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trộn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từ</a:t>
            </a:r>
            <a:r>
              <a:rPr lang="en-US" sz="2200" dirty="0" smtClean="0">
                <a:latin typeface="Tahoma" pitchFamily="34" charset="0"/>
                <a:cs typeface="Tahoma" pitchFamily="34" charset="0"/>
              </a:rPr>
              <a:t> 0.3 </a:t>
            </a:r>
            <a:r>
              <a:rPr lang="en-US" sz="2200" dirty="0" err="1" smtClean="0">
                <a:latin typeface="Tahoma" pitchFamily="34" charset="0"/>
                <a:cs typeface="Tahoma" pitchFamily="34" charset="0"/>
              </a:rPr>
              <a:t>đến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vài</a:t>
            </a:r>
            <a:r>
              <a:rPr lang="en-US" sz="2200" dirty="0" smtClean="0">
                <a:latin typeface="Tahoma" pitchFamily="34" charset="0"/>
                <a:cs typeface="Tahoma" pitchFamily="34" charset="0"/>
              </a:rPr>
              <a:t> m</a:t>
            </a:r>
            <a:r>
              <a:rPr lang="en-US" sz="2200" baseline="30000" dirty="0" smtClean="0">
                <a:latin typeface="Tahoma" pitchFamily="34" charset="0"/>
                <a:cs typeface="Tahoma" pitchFamily="34" charset="0"/>
              </a:rPr>
              <a:t>3</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tùy</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loại</a:t>
            </a:r>
            <a:r>
              <a:rPr lang="en-US" sz="2200" dirty="0" smtClean="0">
                <a:latin typeface="Tahoma" pitchFamily="34" charset="0"/>
                <a:cs typeface="Tahoma" pitchFamily="34" charset="0"/>
              </a:rPr>
              <a:t> </a:t>
            </a:r>
            <a:endParaRPr lang="en-US" sz="2200" dirty="0">
              <a:latin typeface="Tahoma" pitchFamily="34" charset="0"/>
              <a:cs typeface="Tahoma" pitchFamily="34" charset="0"/>
            </a:endParaRPr>
          </a:p>
        </p:txBody>
      </p:sp>
      <p:sp>
        <p:nvSpPr>
          <p:cNvPr id="15" name="object 7"/>
          <p:cNvSpPr txBox="1"/>
          <p:nvPr/>
        </p:nvSpPr>
        <p:spPr>
          <a:xfrm>
            <a:off x="381000" y="2743200"/>
            <a:ext cx="8534400" cy="2966966"/>
          </a:xfrm>
          <a:prstGeom prst="rect">
            <a:avLst/>
          </a:prstGeom>
        </p:spPr>
        <p:txBody>
          <a:bodyPr vert="horz" wrap="square" lIns="0" tIns="0" rIns="0" bIns="0" rtlCol="0">
            <a:spAutoFit/>
          </a:bodyPr>
          <a:lstStyle/>
          <a:p>
            <a:pPr algn="just">
              <a:lnSpc>
                <a:spcPct val="110000"/>
              </a:lnSpc>
            </a:pPr>
            <a:r>
              <a:rPr lang="en-US" sz="2200" i="1" dirty="0" smtClean="0">
                <a:latin typeface="Tahoma" pitchFamily="34" charset="0"/>
                <a:cs typeface="Tahoma" pitchFamily="34" charset="0"/>
              </a:rPr>
              <a:t>b) </a:t>
            </a:r>
            <a:r>
              <a:rPr lang="en-US" sz="2200" i="1" dirty="0" err="1" smtClean="0">
                <a:latin typeface="Tahoma" pitchFamily="34" charset="0"/>
                <a:cs typeface="Tahoma" pitchFamily="34" charset="0"/>
              </a:rPr>
              <a:t>Ưu</a:t>
            </a:r>
            <a:r>
              <a:rPr lang="en-US" sz="2200" i="1" dirty="0" smtClean="0">
                <a:latin typeface="Tahoma" pitchFamily="34" charset="0"/>
                <a:cs typeface="Tahoma" pitchFamily="34" charset="0"/>
              </a:rPr>
              <a:t> – </a:t>
            </a:r>
            <a:r>
              <a:rPr lang="en-US" sz="2200" i="1" dirty="0" err="1" smtClean="0">
                <a:latin typeface="Tahoma" pitchFamily="34" charset="0"/>
                <a:cs typeface="Tahoma" pitchFamily="34" charset="0"/>
              </a:rPr>
              <a:t>Nhược</a:t>
            </a:r>
            <a:r>
              <a:rPr lang="en-US" sz="2200" i="1" dirty="0" smtClean="0">
                <a:latin typeface="Tahoma" pitchFamily="34" charset="0"/>
                <a:cs typeface="Tahoma" pitchFamily="34" charset="0"/>
              </a:rPr>
              <a:t> </a:t>
            </a:r>
            <a:r>
              <a:rPr lang="en-US" sz="2200" i="1" dirty="0" err="1" smtClean="0">
                <a:latin typeface="Tahoma" pitchFamily="34" charset="0"/>
                <a:cs typeface="Tahoma" pitchFamily="34" charset="0"/>
              </a:rPr>
              <a:t>điểm</a:t>
            </a:r>
            <a:endParaRPr lang="en-US" sz="2200" i="1" dirty="0" smtClean="0">
              <a:latin typeface="Tahoma" pitchFamily="34" charset="0"/>
              <a:cs typeface="Tahoma" pitchFamily="34" charset="0"/>
            </a:endParaRPr>
          </a:p>
          <a:p>
            <a:pPr algn="just">
              <a:lnSpc>
                <a:spcPct val="110000"/>
              </a:lnSpc>
            </a:pPr>
            <a:r>
              <a:rPr lang="en-US" sz="2200" dirty="0" err="1" smtClean="0">
                <a:latin typeface="Tahoma" pitchFamily="34" charset="0"/>
                <a:cs typeface="Tahoma" pitchFamily="34" charset="0"/>
              </a:rPr>
              <a:t>Ưu</a:t>
            </a:r>
            <a:r>
              <a:rPr lang="en-US" sz="2200" dirty="0" smtClean="0">
                <a:latin typeface="Tahoma" pitchFamily="34" charset="0"/>
                <a:cs typeface="Tahoma" pitchFamily="34" charset="0"/>
              </a:rPr>
              <a:t>: T</a:t>
            </a:r>
            <a:r>
              <a:rPr lang="vi-VN" sz="2200" dirty="0" smtClean="0">
                <a:latin typeface="Tahoma" pitchFamily="34" charset="0"/>
                <a:cs typeface="Tahoma" pitchFamily="34" charset="0"/>
              </a:rPr>
              <a:t>rộn </a:t>
            </a:r>
            <a:r>
              <a:rPr lang="vi-VN" sz="2200" dirty="0">
                <a:latin typeface="Tahoma" pitchFamily="34" charset="0"/>
                <a:cs typeface="Tahoma" pitchFamily="34" charset="0"/>
              </a:rPr>
              <a:t>nhanh, chất lượng </a:t>
            </a:r>
            <a:r>
              <a:rPr lang="en-US" sz="2200" dirty="0" err="1" smtClean="0">
                <a:latin typeface="Tahoma" pitchFamily="34" charset="0"/>
                <a:cs typeface="Tahoma" pitchFamily="34" charset="0"/>
              </a:rPr>
              <a:t>bê</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tông</a:t>
            </a:r>
            <a:r>
              <a:rPr lang="en-US" sz="2200" dirty="0" smtClean="0">
                <a:latin typeface="Tahoma" pitchFamily="34" charset="0"/>
                <a:cs typeface="Tahoma" pitchFamily="34" charset="0"/>
              </a:rPr>
              <a:t> </a:t>
            </a:r>
            <a:r>
              <a:rPr lang="vi-VN" sz="2200" dirty="0" smtClean="0">
                <a:latin typeface="Tahoma" pitchFamily="34" charset="0"/>
                <a:cs typeface="Tahoma" pitchFamily="34" charset="0"/>
              </a:rPr>
              <a:t>tốt hơ</a:t>
            </a:r>
            <a:r>
              <a:rPr lang="en-US" sz="2200" dirty="0" smtClean="0">
                <a:latin typeface="Tahoma" pitchFamily="34" charset="0"/>
                <a:cs typeface="Tahoma" pitchFamily="34" charset="0"/>
              </a:rPr>
              <a:t>n, </a:t>
            </a:r>
            <a:r>
              <a:rPr lang="en-US" sz="2200" dirty="0" err="1" smtClean="0">
                <a:latin typeface="Tahoma" pitchFamily="34" charset="0"/>
                <a:cs typeface="Tahoma" pitchFamily="34" charset="0"/>
              </a:rPr>
              <a:t>Khối</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lượng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bê</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tông</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lớn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hơn</a:t>
            </a:r>
            <a:r>
              <a:rPr lang="en-US" sz="2200" dirty="0">
                <a:latin typeface="Tahoma" pitchFamily="34" charset="0"/>
                <a:cs typeface="Tahoma" pitchFamily="34" charset="0"/>
              </a:rPr>
              <a:t> </a:t>
            </a:r>
            <a:endParaRPr lang="en-US" sz="2200" i="1" dirty="0">
              <a:latin typeface="Tahoma" pitchFamily="34" charset="0"/>
              <a:cs typeface="Tahoma" pitchFamily="34" charset="0"/>
            </a:endParaRPr>
          </a:p>
          <a:p>
            <a:pPr algn="just">
              <a:lnSpc>
                <a:spcPct val="110000"/>
              </a:lnSpc>
            </a:pPr>
            <a:r>
              <a:rPr lang="en-US" sz="2200" dirty="0" err="1" smtClean="0">
                <a:latin typeface="Tahoma" pitchFamily="34" charset="0"/>
                <a:cs typeface="Tahoma" pitchFamily="34" charset="0"/>
              </a:rPr>
              <a:t>Nhược</a:t>
            </a:r>
            <a:r>
              <a:rPr lang="en-US" sz="2200" dirty="0" smtClean="0">
                <a:latin typeface="Tahoma" pitchFamily="34" charset="0"/>
                <a:cs typeface="Tahoma" pitchFamily="34" charset="0"/>
              </a:rPr>
              <a:t>: C</a:t>
            </a:r>
            <a:r>
              <a:rPr lang="vi-VN" sz="2200" dirty="0" smtClean="0">
                <a:latin typeface="Tahoma" pitchFamily="34" charset="0"/>
                <a:cs typeface="Tahoma" pitchFamily="34" charset="0"/>
              </a:rPr>
              <a:t>ấu </a:t>
            </a:r>
            <a:r>
              <a:rPr lang="vi-VN" sz="2200" dirty="0">
                <a:latin typeface="Tahoma" pitchFamily="34" charset="0"/>
                <a:cs typeface="Tahoma" pitchFamily="34" charset="0"/>
              </a:rPr>
              <a:t>tạo phức tạp, tiêu hao năng lượng </a:t>
            </a:r>
            <a:r>
              <a:rPr lang="vi-VN" sz="2200" dirty="0" smtClean="0">
                <a:latin typeface="Tahoma" pitchFamily="34" charset="0"/>
                <a:cs typeface="Tahoma" pitchFamily="34" charset="0"/>
              </a:rPr>
              <a:t>lớn</a:t>
            </a:r>
            <a:r>
              <a:rPr lang="en-US" sz="2200" dirty="0" smtClean="0">
                <a:latin typeface="Tahoma" pitchFamily="34" charset="0"/>
                <a:cs typeface="Tahoma" pitchFamily="34" charset="0"/>
              </a:rPr>
              <a:t> </a:t>
            </a:r>
            <a:r>
              <a:rPr lang="en-US" sz="2200" dirty="0" err="1" smtClean="0">
                <a:latin typeface="Tahoma" pitchFamily="34" charset="0"/>
                <a:cs typeface="Tahoma" pitchFamily="34" charset="0"/>
              </a:rPr>
              <a:t>hơn</a:t>
            </a:r>
            <a:endParaRPr lang="en-US" sz="2200" dirty="0" smtClean="0">
              <a:latin typeface="Tahoma" pitchFamily="34" charset="0"/>
              <a:cs typeface="Tahoma" pitchFamily="34" charset="0"/>
            </a:endParaRPr>
          </a:p>
          <a:p>
            <a:pPr algn="just"/>
            <a:endParaRPr lang="en-US" sz="2400" i="1" dirty="0">
              <a:latin typeface="Tahoma" pitchFamily="34" charset="0"/>
              <a:cs typeface="Tahoma" pitchFamily="34" charset="0"/>
            </a:endParaRPr>
          </a:p>
          <a:p>
            <a:pPr marL="457200" indent="-457200" algn="just">
              <a:buAutoNum type="alphaLcParenR"/>
            </a:pPr>
            <a:endParaRPr lang="en-US" sz="2400" i="1" dirty="0" smtClean="0">
              <a:latin typeface="Tahoma" pitchFamily="34" charset="0"/>
              <a:cs typeface="Tahoma" pitchFamily="34" charset="0"/>
            </a:endParaRPr>
          </a:p>
          <a:p>
            <a:pPr marL="457200" indent="-457200" algn="just">
              <a:buAutoNum type="alphaLcParenR"/>
            </a:pPr>
            <a:endParaRPr lang="en-US" sz="2400" i="1" dirty="0">
              <a:latin typeface="Tahoma" pitchFamily="34" charset="0"/>
              <a:cs typeface="Tahoma" pitchFamily="34" charset="0"/>
            </a:endParaRPr>
          </a:p>
          <a:p>
            <a:pPr algn="just"/>
            <a:endParaRPr lang="en-US" sz="2400" dirty="0">
              <a:latin typeface="Tahoma" pitchFamily="34" charset="0"/>
              <a:cs typeface="Tahoma" pitchFamily="34" charset="0"/>
            </a:endParaRP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1400" y="4317862"/>
            <a:ext cx="2438400" cy="1815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D:\MYWORK\HSGD_VUVANNHAN\MAYXAYDUNG\images (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310749"/>
            <a:ext cx="2895600" cy="180465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MYWORK\HSGD_VUVANNHAN\MAYXAYDUNG\images (3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0661" y="4350877"/>
            <a:ext cx="2363739" cy="17705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0274083"/>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500"/>
                                        <p:tgtEl>
                                          <p:spTgt spid="11">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2" end="2"/>
                                            </p:txEl>
                                          </p:spTgt>
                                        </p:tgtEl>
                                        <p:attrNameLst>
                                          <p:attrName>style.visibility</p:attrName>
                                        </p:attrNameLst>
                                      </p:cBhvr>
                                      <p:to>
                                        <p:strVal val="visible"/>
                                      </p:to>
                                    </p:set>
                                    <p:animEffect transition="in" filter="fade">
                                      <p:cBhvr>
                                        <p:cTn id="10" dur="500"/>
                                        <p:tgtEl>
                                          <p:spTgt spid="11">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animEffect transition="in" filter="fade">
                                      <p:cBhvr>
                                        <p:cTn id="13" dur="500"/>
                                        <p:tgtEl>
                                          <p:spTgt spid="11">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fade">
                                      <p:cBhvr>
                                        <p:cTn id="18" dur="500"/>
                                        <p:tgtEl>
                                          <p:spTgt spid="1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5">
                                            <p:txEl>
                                              <p:pRg st="1" end="1"/>
                                            </p:txEl>
                                          </p:spTgt>
                                        </p:tgtEl>
                                        <p:attrNameLst>
                                          <p:attrName>style.visibility</p:attrName>
                                        </p:attrNameLst>
                                      </p:cBhvr>
                                      <p:to>
                                        <p:strVal val="visible"/>
                                      </p:to>
                                    </p:set>
                                    <p:animEffect transition="in" filter="fade">
                                      <p:cBhvr>
                                        <p:cTn id="23" dur="500"/>
                                        <p:tgtEl>
                                          <p:spTgt spid="15">
                                            <p:txEl>
                                              <p:pRg st="1" end="1"/>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5">
                                            <p:txEl>
                                              <p:pRg st="2" end="2"/>
                                            </p:txEl>
                                          </p:spTgt>
                                        </p:tgtEl>
                                        <p:attrNameLst>
                                          <p:attrName>style.visibility</p:attrName>
                                        </p:attrNameLst>
                                      </p:cBhvr>
                                      <p:to>
                                        <p:strVal val="visible"/>
                                      </p:to>
                                    </p:set>
                                    <p:animEffect transition="in" filter="fade">
                                      <p:cBhvr>
                                        <p:cTn id="26"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C474A"/>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1032</TotalTime>
  <Words>1502</Words>
  <Application>Microsoft Office PowerPoint</Application>
  <PresentationFormat>On-screen Show (4:3)</PresentationFormat>
  <Paragraphs>218</Paragraphs>
  <Slides>22</Slides>
  <Notes>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lpstr>MÁY XÂY DỰNG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GIÔÙI THIEÄU  VEÀ MICROSOFT POWER POINT 2000.</dc:title>
  <dc:creator>pc16</dc:creator>
  <cp:lastModifiedBy>Admin</cp:lastModifiedBy>
  <cp:revision>92</cp:revision>
  <dcterms:created xsi:type="dcterms:W3CDTF">2016-06-11T07:57:10Z</dcterms:created>
  <dcterms:modified xsi:type="dcterms:W3CDTF">2016-06-28T08:03:10Z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2011-10-02T00:00:00Z</vt:filetime>
  </property>
  <property fmtid="{D5CDD505-2E9C-101B-9397-08002B2CF9AE}" pid="3" name="Creator">
    <vt:lpwstr>Acrobat PDFMaker 8.1 for PowerPoint</vt:lpwstr>
  </property>
  <property fmtid="{D5CDD505-2E9C-101B-9397-08002B2CF9AE}" pid="4" name="LastSaved">
    <vt:filetime>2016-06-11T00:00:00Z</vt:filetime>
  </property>
</Properties>
</file>