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258" r:id="rId3"/>
    <p:sldId id="356" r:id="rId4"/>
    <p:sldId id="347" r:id="rId5"/>
    <p:sldId id="348" r:id="rId6"/>
    <p:sldId id="349" r:id="rId7"/>
    <p:sldId id="355" r:id="rId8"/>
    <p:sldId id="357" r:id="rId9"/>
    <p:sldId id="358" r:id="rId1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87" autoAdjust="0"/>
  </p:normalViewPr>
  <p:slideViewPr>
    <p:cSldViewPr>
      <p:cViewPr>
        <p:scale>
          <a:sx n="75" d="100"/>
          <a:sy n="75" d="100"/>
        </p:scale>
        <p:origin x="-114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59740" y="241852"/>
            <a:ext cx="822451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10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1603513" y="553114"/>
            <a:ext cx="70832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i="1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4520" cy="4563745"/>
          </a:xfrm>
        </p:spPr>
        <p:txBody>
          <a:bodyPr lIns="0" tIns="0" rIns="0" bIns="0"/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600200" y="533400"/>
            <a:ext cx="7162800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3540" y="228600"/>
            <a:ext cx="8376919" cy="307777"/>
          </a:xfrm>
        </p:spPr>
        <p:txBody>
          <a:bodyPr lIns="0" tIns="0" rIns="0" bIns="0"/>
          <a:lstStyle>
            <a:lvl1pPr>
              <a:defRPr sz="2000" b="1" i="1" baseline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9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1603513" y="559904"/>
            <a:ext cx="7159487" cy="0"/>
          </a:xfrm>
          <a:prstGeom prst="line">
            <a:avLst/>
          </a:prstGeom>
          <a:ln w="1270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603513" y="209490"/>
            <a:ext cx="7159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000" b="1" i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XÂY DỰNG</a:t>
            </a:r>
            <a:endParaRPr lang="en-US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90261" y="569844"/>
            <a:ext cx="7159487" cy="0"/>
          </a:xfrm>
          <a:prstGeom prst="line">
            <a:avLst/>
          </a:prstGeom>
          <a:ln w="127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smtClean="0"/>
              <a:t>MÁY XÂY DỰNG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9739" y="1565147"/>
            <a:ext cx="8224520" cy="4563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0B05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C474A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1505"/>
              </a:lnSpc>
            </a:pPr>
            <a:r>
              <a:rPr spc="-5" dirty="0"/>
              <a:t>MÁY XÂY </a:t>
            </a:r>
            <a:r>
              <a:rPr spc="-10" dirty="0"/>
              <a:t>DỰNG </a:t>
            </a:r>
            <a:r>
              <a:rPr spc="-5" dirty="0"/>
              <a:t>– Chương </a:t>
            </a:r>
            <a:r>
              <a:rPr spc="-45" dirty="0"/>
              <a:t>IV: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6/18/2016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66328" y="6386203"/>
            <a:ext cx="229234" cy="203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  <p:pic>
        <p:nvPicPr>
          <p:cNvPr id="8" name="Picture 2" descr="D:\MYWORK\HSGD_VUVANNHAN\MAYXAYDUNG\tải xuống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6626"/>
            <a:ext cx="1219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r">
        <a:defRPr sz="2000" b="0" baseline="0">
          <a:latin typeface="Tahoma" pitchFamily="34" charset="0"/>
          <a:ea typeface="+mj-ea"/>
          <a:cs typeface="Tahoma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1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0" y="2590800"/>
            <a:ext cx="9135749" cy="1754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 smtClean="0">
                <a:latin typeface="Tahoma" pitchFamily="34" charset="0"/>
                <a:cs typeface="Tahoma" pitchFamily="34" charset="0"/>
              </a:rPr>
              <a:t>Chương</a:t>
            </a: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 II</a:t>
            </a:r>
          </a:p>
          <a:p>
            <a:pPr algn="ctr">
              <a:lnSpc>
                <a:spcPct val="150000"/>
              </a:lnSpc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MÁY LÀM ĐẤT</a:t>
            </a:r>
            <a:endParaRPr lang="en-US" sz="3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133675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</a:t>
            </a:r>
            <a:r>
              <a:rPr lang="en-US" sz="1800" spc="-45" dirty="0" smtClean="0"/>
              <a:t>I</a:t>
            </a:r>
            <a:r>
              <a:rPr sz="1800" spc="-45" dirty="0" smtClean="0"/>
              <a:t>: </a:t>
            </a:r>
            <a:r>
              <a:rPr sz="1800" spc="-5" dirty="0" err="1" smtClean="0"/>
              <a:t>Máy</a:t>
            </a:r>
            <a:r>
              <a:rPr sz="1800" spc="-5" dirty="0" smtClean="0"/>
              <a:t> </a:t>
            </a:r>
            <a:r>
              <a:rPr sz="1800" spc="-5" dirty="0"/>
              <a:t>làm</a:t>
            </a:r>
            <a:r>
              <a:rPr sz="1800" spc="-35" dirty="0"/>
              <a:t> </a:t>
            </a:r>
            <a:r>
              <a:rPr sz="1800"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9251" y="685800"/>
            <a:ext cx="8375650" cy="13049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ct val="100000"/>
              </a:lnSpc>
              <a:tabLst>
                <a:tab pos="400050" algn="l"/>
              </a:tabLst>
            </a:pPr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2.1. </a:t>
            </a:r>
            <a:r>
              <a:rPr lang="en-US" sz="2800" b="1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tác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trong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phân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loại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latin typeface="Tahoma" pitchFamily="34" charset="0"/>
                <a:cs typeface="Tahoma" pitchFamily="34" charset="0"/>
              </a:rPr>
              <a:t>đất</a:t>
            </a:r>
            <a:endParaRPr lang="en-US" sz="2800" b="1" dirty="0" smtClean="0">
              <a:latin typeface="Tahoma" pitchFamily="34" charset="0"/>
              <a:cs typeface="Tahoma" pitchFamily="34" charset="0"/>
            </a:endParaRPr>
          </a:p>
          <a:p>
            <a:pPr marL="13335">
              <a:lnSpc>
                <a:spcPct val="120000"/>
              </a:lnSpc>
              <a:tabLst>
                <a:tab pos="400050" algn="l"/>
              </a:tabLst>
            </a:pP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2.1.1.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b="1" i="1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-5" dirty="0" err="1" smtClean="0">
                <a:latin typeface="Tahoma" pitchFamily="34" charset="0"/>
                <a:cs typeface="Tahoma" pitchFamily="34" charset="0"/>
              </a:rPr>
              <a:t>dựng</a:t>
            </a:r>
            <a:endParaRPr sz="2400" i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3540" y="228600"/>
            <a:ext cx="8376919" cy="307777"/>
          </a:xfrm>
        </p:spPr>
        <p:txBody>
          <a:bodyPr/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676400"/>
            <a:ext cx="31718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bject 7"/>
          <p:cNvSpPr txBox="1"/>
          <p:nvPr/>
        </p:nvSpPr>
        <p:spPr>
          <a:xfrm>
            <a:off x="384175" y="1981200"/>
            <a:ext cx="5026025" cy="398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Là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một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trong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những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tác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chính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thi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dựng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Bao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gồm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khâu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sau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đào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vận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san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đầm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lèn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 </a:t>
            </a:r>
            <a:endParaRPr lang="en-US" sz="2400" dirty="0" smtClean="0">
              <a:latin typeface="Tahoma" pitchFamily="34" charset="0"/>
              <a:cs typeface="Tahoma" pitchFamily="34" charset="0"/>
            </a:endParaRPr>
          </a:p>
          <a:p>
            <a:pPr marL="342900" indent="-342900" algn="just">
              <a:lnSpc>
                <a:spcPct val="120000"/>
              </a:lnSpc>
              <a:buFontTx/>
              <a:buChar char="-"/>
            </a:pP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Giá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chiếm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tới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10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15%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tổng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giá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thành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công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trình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xây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dựng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 	</a:t>
            </a:r>
          </a:p>
        </p:txBody>
      </p:sp>
      <p:pic>
        <p:nvPicPr>
          <p:cNvPr id="1027" name="Picture 3" descr="D:\MYWORK\HSGD_VUVANNHAN\MAYXAYDUNG\tải xuống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231" y="3886200"/>
            <a:ext cx="3131369" cy="208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3540" y="86140"/>
            <a:ext cx="8376919" cy="402417"/>
          </a:xfrm>
          <a:prstGeom prst="rect">
            <a:avLst/>
          </a:prstGeom>
        </p:spPr>
        <p:txBody>
          <a:bodyPr vert="horz" wrap="square" lIns="0" tIns="93725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MÁY XÂY DỰNG</a:t>
            </a:r>
            <a:endParaRPr spc="-5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z="1800" spc="-5" dirty="0" err="1" smtClean="0"/>
              <a:t>Chương</a:t>
            </a:r>
            <a:r>
              <a:rPr sz="1800" spc="-5" dirty="0" smtClean="0"/>
              <a:t> </a:t>
            </a:r>
            <a:r>
              <a:rPr sz="1800" spc="-45" dirty="0" smtClean="0"/>
              <a:t>I</a:t>
            </a:r>
            <a:r>
              <a:rPr lang="en-US" sz="1800" spc="-45" dirty="0" smtClean="0"/>
              <a:t>I</a:t>
            </a:r>
            <a:r>
              <a:rPr sz="1800" spc="-45" dirty="0" smtClean="0"/>
              <a:t>: </a:t>
            </a:r>
            <a:r>
              <a:rPr sz="1800" spc="-5" dirty="0" err="1" smtClean="0"/>
              <a:t>Máy</a:t>
            </a:r>
            <a:r>
              <a:rPr sz="1800" spc="-5" dirty="0" smtClean="0"/>
              <a:t> </a:t>
            </a:r>
            <a:r>
              <a:rPr sz="1800" spc="-5" dirty="0"/>
              <a:t>làm</a:t>
            </a:r>
            <a:r>
              <a:rPr sz="1800" spc="-35" dirty="0"/>
              <a:t> </a:t>
            </a:r>
            <a:r>
              <a:rPr sz="1800"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458520" y="762000"/>
            <a:ext cx="8301355" cy="5878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lang="en-US" sz="2400" b="1" i="1" dirty="0" smtClean="0">
                <a:latin typeface="Tahoma"/>
                <a:cs typeface="Tahoma"/>
              </a:rPr>
              <a:t>2.2. </a:t>
            </a:r>
            <a:r>
              <a:rPr lang="en-US" sz="2400" b="1" i="1" dirty="0" err="1" smtClean="0">
                <a:latin typeface="Tahoma"/>
                <a:cs typeface="Tahoma"/>
              </a:rPr>
              <a:t>Phân</a:t>
            </a:r>
            <a:r>
              <a:rPr lang="en-US" sz="2400" b="1" i="1" dirty="0" smtClean="0">
                <a:latin typeface="Tahoma"/>
                <a:cs typeface="Tahoma"/>
              </a:rPr>
              <a:t> </a:t>
            </a:r>
            <a:r>
              <a:rPr lang="en-US" sz="2400" b="1" i="1" dirty="0" err="1" smtClean="0">
                <a:latin typeface="Tahoma"/>
                <a:cs typeface="Tahoma"/>
              </a:rPr>
              <a:t>loại</a:t>
            </a:r>
            <a:endParaRPr lang="en-US" sz="2400" b="1" i="1" dirty="0" smtClean="0">
              <a:latin typeface="Tahoma"/>
              <a:cs typeface="Tahoma"/>
            </a:endParaRPr>
          </a:p>
          <a:p>
            <a:pPr marL="12700" marR="5080" algn="just">
              <a:lnSpc>
                <a:spcPct val="100000"/>
              </a:lnSpc>
            </a:pPr>
            <a:endParaRPr lang="en-US" sz="2400" b="1" i="1" dirty="0" smtClean="0">
              <a:latin typeface="Tahoma"/>
              <a:cs typeface="Tahoma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dirty="0" err="1" smtClean="0">
                <a:latin typeface="Tahoma"/>
                <a:cs typeface="Tahoma"/>
              </a:rPr>
              <a:t>Máy</a:t>
            </a:r>
            <a:r>
              <a:rPr sz="2400" dirty="0" smtClean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làm </a:t>
            </a:r>
            <a:r>
              <a:rPr sz="2400" spc="-5" dirty="0">
                <a:latin typeface="Tahoma"/>
                <a:cs typeface="Tahoma"/>
              </a:rPr>
              <a:t>đất </a:t>
            </a:r>
            <a:r>
              <a:rPr sz="2400" spc="-10" dirty="0">
                <a:latin typeface="Tahoma"/>
                <a:cs typeface="Tahoma"/>
              </a:rPr>
              <a:t>được </a:t>
            </a:r>
            <a:r>
              <a:rPr sz="2400" dirty="0">
                <a:latin typeface="Tahoma"/>
                <a:cs typeface="Tahoma"/>
              </a:rPr>
              <a:t>phân </a:t>
            </a:r>
            <a:r>
              <a:rPr sz="2400" spc="-5" dirty="0">
                <a:latin typeface="Tahoma"/>
                <a:cs typeface="Tahoma"/>
              </a:rPr>
              <a:t>loại </a:t>
            </a:r>
            <a:r>
              <a:rPr sz="2400" dirty="0">
                <a:latin typeface="Tahoma"/>
                <a:cs typeface="Tahoma"/>
              </a:rPr>
              <a:t>theo </a:t>
            </a:r>
            <a:r>
              <a:rPr sz="2400" spc="-5" dirty="0">
                <a:latin typeface="Tahoma"/>
                <a:cs typeface="Tahoma"/>
              </a:rPr>
              <a:t>chế </a:t>
            </a:r>
            <a:r>
              <a:rPr sz="2400" spc="-10" dirty="0">
                <a:latin typeface="Tahoma"/>
                <a:cs typeface="Tahoma"/>
              </a:rPr>
              <a:t>độ </a:t>
            </a:r>
            <a:r>
              <a:rPr sz="2400" dirty="0">
                <a:latin typeface="Tahoma"/>
                <a:cs typeface="Tahoma"/>
              </a:rPr>
              <a:t>làm </a:t>
            </a:r>
            <a:r>
              <a:rPr sz="2400" spc="-5" dirty="0">
                <a:latin typeface="Tahoma"/>
                <a:cs typeface="Tahoma"/>
              </a:rPr>
              <a:t>việc </a:t>
            </a:r>
            <a:r>
              <a:rPr sz="2400" dirty="0">
                <a:latin typeface="Tahoma"/>
                <a:cs typeface="Tahoma"/>
              </a:rPr>
              <a:t>(liên </a:t>
            </a:r>
            <a:r>
              <a:rPr sz="2400" spc="-5" dirty="0">
                <a:latin typeface="Tahoma"/>
                <a:cs typeface="Tahoma"/>
              </a:rPr>
              <a:t>tục  </a:t>
            </a:r>
            <a:r>
              <a:rPr sz="2400" dirty="0">
                <a:latin typeface="Tahoma"/>
                <a:cs typeface="Tahoma"/>
              </a:rPr>
              <a:t>hay </a:t>
            </a:r>
            <a:r>
              <a:rPr sz="2400" spc="-5" dirty="0">
                <a:latin typeface="Tahoma"/>
                <a:cs typeface="Tahoma"/>
              </a:rPr>
              <a:t>theo chu kì), theo </a:t>
            </a:r>
            <a:r>
              <a:rPr sz="2400" spc="-10" dirty="0">
                <a:latin typeface="Tahoma"/>
                <a:cs typeface="Tahoma"/>
              </a:rPr>
              <a:t>mức </a:t>
            </a:r>
            <a:r>
              <a:rPr sz="2400" dirty="0">
                <a:latin typeface="Tahoma"/>
                <a:cs typeface="Tahoma"/>
              </a:rPr>
              <a:t>cơ </a:t>
            </a:r>
            <a:r>
              <a:rPr sz="2400" spc="-5" dirty="0">
                <a:latin typeface="Tahoma"/>
                <a:cs typeface="Tahoma"/>
              </a:rPr>
              <a:t>động (tự hành, kéo theo hay  nửa kéo theo), nhưng </a:t>
            </a:r>
            <a:r>
              <a:rPr sz="2400" dirty="0">
                <a:latin typeface="Tahoma"/>
                <a:cs typeface="Tahoma"/>
              </a:rPr>
              <a:t>chủ </a:t>
            </a:r>
            <a:r>
              <a:rPr sz="2400" spc="-5" dirty="0">
                <a:latin typeface="Tahoma"/>
                <a:cs typeface="Tahoma"/>
              </a:rPr>
              <a:t>yếu được phân loại theo công  dụng như</a:t>
            </a:r>
            <a:r>
              <a:rPr sz="2400" spc="-95" dirty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sau:</a:t>
            </a: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400" spc="270" dirty="0" smtClean="0">
                <a:latin typeface="Microsoft Sans Serif"/>
                <a:cs typeface="Microsoft Sans Serif"/>
              </a:rPr>
              <a:t>  </a:t>
            </a:r>
            <a:r>
              <a:rPr sz="2400" dirty="0">
                <a:latin typeface="Tahoma"/>
                <a:cs typeface="Tahoma"/>
              </a:rPr>
              <a:t>Máy </a:t>
            </a:r>
            <a:r>
              <a:rPr sz="2400" spc="-5" dirty="0">
                <a:latin typeface="Tahoma"/>
                <a:cs typeface="Tahoma"/>
              </a:rPr>
              <a:t>đào</a:t>
            </a:r>
            <a:r>
              <a:rPr sz="2400" spc="-44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đất</a:t>
            </a:r>
            <a:endParaRPr sz="2400" dirty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400" spc="270" dirty="0" smtClean="0">
                <a:latin typeface="Microsoft Sans Serif"/>
                <a:cs typeface="Microsoft Sans Serif"/>
              </a:rPr>
              <a:t>  </a:t>
            </a:r>
            <a:r>
              <a:rPr sz="2400" dirty="0">
                <a:latin typeface="Tahoma"/>
                <a:cs typeface="Tahoma"/>
              </a:rPr>
              <a:t>Máy </a:t>
            </a:r>
            <a:r>
              <a:rPr sz="2400" spc="-5" dirty="0">
                <a:latin typeface="Tahoma"/>
                <a:cs typeface="Tahoma"/>
              </a:rPr>
              <a:t>đào và vận chuyển</a:t>
            </a:r>
            <a:r>
              <a:rPr sz="2400" spc="-38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đất</a:t>
            </a:r>
            <a:endParaRPr sz="2400" dirty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400" spc="270" dirty="0" smtClean="0">
                <a:latin typeface="Microsoft Sans Serif"/>
                <a:cs typeface="Microsoft Sans Serif"/>
              </a:rPr>
              <a:t>  </a:t>
            </a:r>
            <a:r>
              <a:rPr sz="2400" dirty="0">
                <a:latin typeface="Tahoma"/>
                <a:cs typeface="Tahoma"/>
              </a:rPr>
              <a:t>Máy </a:t>
            </a:r>
            <a:r>
              <a:rPr sz="2400" spc="-5" dirty="0">
                <a:latin typeface="Tahoma"/>
                <a:cs typeface="Tahoma"/>
              </a:rPr>
              <a:t>đầm</a:t>
            </a:r>
            <a:r>
              <a:rPr sz="2400" spc="-44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đất</a:t>
            </a:r>
            <a:endParaRPr sz="2400" dirty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400" spc="270" dirty="0" smtClean="0">
                <a:latin typeface="Microsoft Sans Serif"/>
                <a:cs typeface="Microsoft Sans Serif"/>
              </a:rPr>
              <a:t>  </a:t>
            </a:r>
            <a:r>
              <a:rPr sz="2400" dirty="0">
                <a:latin typeface="Tahoma"/>
                <a:cs typeface="Tahoma"/>
              </a:rPr>
              <a:t>Máy </a:t>
            </a:r>
            <a:r>
              <a:rPr sz="2400" spc="-5" dirty="0">
                <a:latin typeface="Tahoma"/>
                <a:cs typeface="Tahoma"/>
              </a:rPr>
              <a:t>làm công tác chuẩn</a:t>
            </a:r>
            <a:r>
              <a:rPr sz="2400" spc="-390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bị</a:t>
            </a:r>
            <a:endParaRPr sz="2400" dirty="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2400" spc="270" dirty="0" smtClean="0">
                <a:latin typeface="Microsoft Sans Serif"/>
                <a:cs typeface="Microsoft Sans Serif"/>
              </a:rPr>
              <a:t>  </a:t>
            </a:r>
            <a:r>
              <a:rPr sz="2400" dirty="0">
                <a:latin typeface="Tahoma"/>
                <a:cs typeface="Tahoma"/>
              </a:rPr>
              <a:t>Các </a:t>
            </a:r>
            <a:r>
              <a:rPr sz="2400" spc="-5" dirty="0">
                <a:latin typeface="Tahoma"/>
                <a:cs typeface="Tahoma"/>
              </a:rPr>
              <a:t>thiết bị phụ </a:t>
            </a:r>
            <a:r>
              <a:rPr sz="2400" dirty="0">
                <a:latin typeface="Tahoma"/>
                <a:cs typeface="Tahoma"/>
              </a:rPr>
              <a:t>trợ</a:t>
            </a:r>
            <a:r>
              <a:rPr sz="2400" spc="-445" dirty="0">
                <a:latin typeface="Tahoma"/>
                <a:cs typeface="Tahoma"/>
              </a:rPr>
              <a:t> </a:t>
            </a:r>
            <a:r>
              <a:rPr sz="2400" dirty="0" err="1">
                <a:latin typeface="Tahoma"/>
                <a:cs typeface="Tahoma"/>
              </a:rPr>
              <a:t>khác</a:t>
            </a:r>
            <a:r>
              <a:rPr sz="2400" dirty="0" smtClean="0">
                <a:latin typeface="Tahoma"/>
                <a:cs typeface="Tahoma"/>
              </a:rPr>
              <a:t>.</a:t>
            </a:r>
            <a:endParaRPr lang="en-US" sz="2400" dirty="0">
              <a:solidFill>
                <a:srgbClr val="1C474A"/>
              </a:solidFill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endParaRPr lang="en-US" sz="2400" dirty="0" smtClean="0">
              <a:solidFill>
                <a:srgbClr val="1C474A"/>
              </a:solidFill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endParaRPr sz="24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59916573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431102" y="716634"/>
            <a:ext cx="5283898" cy="48751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5">
              <a:lnSpc>
                <a:spcPct val="120000"/>
              </a:lnSpc>
              <a:tabLst>
                <a:tab pos="392430" algn="l"/>
              </a:tabLst>
            </a:pPr>
            <a:r>
              <a:rPr lang="en-US" sz="2400" b="1" spc="-5" dirty="0" smtClean="0">
                <a:latin typeface="Tahoma"/>
                <a:cs typeface="Tahoma"/>
              </a:rPr>
              <a:t>2.2. </a:t>
            </a:r>
            <a:r>
              <a:rPr sz="2400" b="1" spc="-5" dirty="0" err="1" smtClean="0">
                <a:latin typeface="Tahoma"/>
                <a:cs typeface="Tahoma"/>
              </a:rPr>
              <a:t>Máy</a:t>
            </a:r>
            <a:r>
              <a:rPr sz="2400" b="1" spc="-85" dirty="0" smtClean="0">
                <a:latin typeface="Tahoma"/>
                <a:cs typeface="Tahoma"/>
              </a:rPr>
              <a:t> </a:t>
            </a:r>
            <a:r>
              <a:rPr sz="2400" b="1" spc="-5" dirty="0" err="1" smtClean="0">
                <a:latin typeface="Tahoma"/>
                <a:cs typeface="Tahoma"/>
              </a:rPr>
              <a:t>ủi</a:t>
            </a:r>
            <a:endParaRPr sz="2400" dirty="0">
              <a:latin typeface="Tahoma"/>
              <a:cs typeface="Tahoma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b="1" i="1" spc="-60" dirty="0" smtClean="0">
                <a:latin typeface="Tahoma"/>
                <a:cs typeface="Tahoma"/>
              </a:rPr>
              <a:t>2.2.1. </a:t>
            </a:r>
            <a:r>
              <a:rPr sz="2400" b="1" i="1" spc="-60" dirty="0" err="1" smtClean="0">
                <a:latin typeface="Tahoma"/>
                <a:cs typeface="Tahoma"/>
              </a:rPr>
              <a:t>Công</a:t>
            </a:r>
            <a:r>
              <a:rPr sz="2400" b="1" i="1" spc="-125" dirty="0" smtClean="0">
                <a:latin typeface="Tahoma"/>
                <a:cs typeface="Tahoma"/>
              </a:rPr>
              <a:t> </a:t>
            </a:r>
            <a:r>
              <a:rPr sz="2400" b="1" i="1" spc="-55" dirty="0" err="1" smtClean="0">
                <a:latin typeface="Tahoma"/>
                <a:cs typeface="Tahoma"/>
              </a:rPr>
              <a:t>dụng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và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phân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loại</a:t>
            </a:r>
            <a:endParaRPr lang="en-US" sz="2400" b="1" i="1" spc="-55" dirty="0" smtClean="0">
              <a:latin typeface="Tahoma"/>
              <a:cs typeface="Tahoma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i="1" spc="-55" dirty="0" smtClean="0">
                <a:latin typeface="Tahoma"/>
                <a:cs typeface="Tahoma"/>
              </a:rPr>
              <a:t>* </a:t>
            </a:r>
            <a:r>
              <a:rPr lang="en-US" sz="2400" i="1" spc="-55" dirty="0" err="1" smtClean="0">
                <a:latin typeface="Tahoma"/>
                <a:cs typeface="Tahoma"/>
              </a:rPr>
              <a:t>Công</a:t>
            </a:r>
            <a:r>
              <a:rPr lang="en-US" sz="2400" i="1" spc="-55" dirty="0" smtClean="0">
                <a:latin typeface="Tahoma"/>
                <a:cs typeface="Tahoma"/>
              </a:rPr>
              <a:t> </a:t>
            </a:r>
            <a:r>
              <a:rPr lang="en-US" sz="2400" i="1" spc="-55" dirty="0" err="1" smtClean="0">
                <a:latin typeface="Tahoma"/>
                <a:cs typeface="Tahoma"/>
              </a:rPr>
              <a:t>dụng</a:t>
            </a:r>
            <a:r>
              <a:rPr lang="en-US" sz="2400" i="1" spc="-55" dirty="0" smtClean="0">
                <a:latin typeface="Tahoma"/>
                <a:cs typeface="Tahoma"/>
              </a:rPr>
              <a:t>:</a:t>
            </a:r>
            <a:endParaRPr sz="2400" dirty="0">
              <a:latin typeface="Tahoma"/>
              <a:cs typeface="Tahoma"/>
            </a:endParaRPr>
          </a:p>
          <a:p>
            <a:pPr marR="5080" indent="12700" algn="just">
              <a:lnSpc>
                <a:spcPct val="120000"/>
              </a:lnSpc>
            </a:pPr>
            <a:r>
              <a:rPr lang="en-US" sz="2400" spc="-5" dirty="0" smtClean="0">
                <a:latin typeface="Tahoma"/>
                <a:cs typeface="Tahoma"/>
              </a:rPr>
              <a:t>- </a:t>
            </a:r>
            <a:r>
              <a:rPr sz="2400" spc="-5" dirty="0" err="1" smtClean="0">
                <a:latin typeface="Tahoma"/>
                <a:cs typeface="Tahoma"/>
              </a:rPr>
              <a:t>Đào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và  vận chuyển đất </a:t>
            </a:r>
            <a:r>
              <a:rPr sz="2400" dirty="0">
                <a:latin typeface="Tahoma"/>
                <a:cs typeface="Tahoma"/>
              </a:rPr>
              <a:t>với cự </a:t>
            </a:r>
            <a:r>
              <a:rPr sz="2400" spc="-5" dirty="0">
                <a:latin typeface="Tahoma"/>
                <a:cs typeface="Tahoma"/>
              </a:rPr>
              <a:t>li dưới </a:t>
            </a:r>
            <a:r>
              <a:rPr sz="2400" dirty="0">
                <a:latin typeface="Tahoma"/>
                <a:cs typeface="Tahoma"/>
              </a:rPr>
              <a:t>100m, </a:t>
            </a:r>
            <a:r>
              <a:rPr sz="2400" spc="-5" dirty="0" err="1" smtClean="0">
                <a:latin typeface="Tahoma"/>
                <a:cs typeface="Tahoma"/>
              </a:rPr>
              <a:t>đào</a:t>
            </a:r>
            <a:r>
              <a:rPr sz="2400" spc="360" dirty="0" smtClean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kênh  mương, hố </a:t>
            </a:r>
            <a:r>
              <a:rPr sz="2400" dirty="0">
                <a:latin typeface="Tahoma"/>
                <a:cs typeface="Tahoma"/>
              </a:rPr>
              <a:t>móng cạn </a:t>
            </a:r>
            <a:r>
              <a:rPr sz="2400" spc="-5" dirty="0">
                <a:latin typeface="Tahoma"/>
                <a:cs typeface="Tahoma"/>
              </a:rPr>
              <a:t>và</a:t>
            </a:r>
            <a:r>
              <a:rPr sz="2400" spc="-70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rộng.</a:t>
            </a:r>
            <a:endParaRPr sz="2400" dirty="0">
              <a:latin typeface="Tahoma"/>
              <a:cs typeface="Tahoma"/>
            </a:endParaRPr>
          </a:p>
          <a:p>
            <a:pPr marL="13335" algn="just">
              <a:lnSpc>
                <a:spcPct val="120000"/>
              </a:lnSpc>
            </a:pPr>
            <a:r>
              <a:rPr lang="en-US" sz="2400" spc="-5" dirty="0" smtClean="0">
                <a:latin typeface="Tahoma"/>
                <a:cs typeface="Tahoma"/>
              </a:rPr>
              <a:t>- </a:t>
            </a:r>
            <a:r>
              <a:rPr sz="2400" spc="-5" dirty="0" err="1" smtClean="0">
                <a:latin typeface="Tahoma"/>
                <a:cs typeface="Tahoma"/>
              </a:rPr>
              <a:t>Đắp</a:t>
            </a:r>
            <a:r>
              <a:rPr sz="2400" spc="-5" dirty="0" smtClean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nền </a:t>
            </a:r>
            <a:r>
              <a:rPr sz="2400" dirty="0">
                <a:latin typeface="Tahoma"/>
                <a:cs typeface="Tahoma"/>
              </a:rPr>
              <a:t>đường, </a:t>
            </a:r>
            <a:r>
              <a:rPr sz="2400" spc="-5" dirty="0">
                <a:latin typeface="Tahoma"/>
                <a:cs typeface="Tahoma"/>
              </a:rPr>
              <a:t>nền công</a:t>
            </a:r>
            <a:r>
              <a:rPr sz="2400" spc="-90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trình.</a:t>
            </a:r>
            <a:endParaRPr sz="2400" dirty="0">
              <a:latin typeface="Tahoma"/>
              <a:cs typeface="Tahoma"/>
            </a:endParaRPr>
          </a:p>
          <a:p>
            <a:pPr marL="12700" algn="just">
              <a:lnSpc>
                <a:spcPct val="120000"/>
              </a:lnSpc>
            </a:pPr>
            <a:r>
              <a:rPr lang="en-US" sz="2400" dirty="0" smtClean="0">
                <a:latin typeface="Tahoma"/>
                <a:cs typeface="Tahoma"/>
              </a:rPr>
              <a:t>- </a:t>
            </a:r>
            <a:r>
              <a:rPr sz="2400" dirty="0" smtClean="0">
                <a:latin typeface="Tahoma"/>
                <a:cs typeface="Tahoma"/>
              </a:rPr>
              <a:t>San </a:t>
            </a:r>
            <a:r>
              <a:rPr sz="2400" spc="-5" dirty="0">
                <a:latin typeface="Tahoma"/>
                <a:cs typeface="Tahoma"/>
              </a:rPr>
              <a:t>bằng nền công trình, </a:t>
            </a:r>
            <a:r>
              <a:rPr sz="2400" dirty="0">
                <a:latin typeface="Tahoma"/>
                <a:cs typeface="Tahoma"/>
              </a:rPr>
              <a:t>san </a:t>
            </a:r>
            <a:r>
              <a:rPr sz="2400" spc="-5" dirty="0">
                <a:latin typeface="Tahoma"/>
                <a:cs typeface="Tahoma"/>
              </a:rPr>
              <a:t>lấp hố, dồn đống vật liệu</a:t>
            </a:r>
            <a:endParaRPr sz="2400" dirty="0">
              <a:latin typeface="Tahoma"/>
              <a:cs typeface="Tahoma"/>
            </a:endParaRPr>
          </a:p>
          <a:p>
            <a:pPr marL="12700" marR="7620" indent="-12700" algn="just">
              <a:lnSpc>
                <a:spcPct val="120000"/>
              </a:lnSpc>
            </a:pPr>
            <a:r>
              <a:rPr lang="en-US" sz="2400" dirty="0" smtClean="0">
                <a:latin typeface="Tahoma"/>
                <a:cs typeface="Tahoma"/>
              </a:rPr>
              <a:t>- </a:t>
            </a:r>
            <a:r>
              <a:rPr sz="2400" dirty="0" err="1" smtClean="0">
                <a:latin typeface="Tahoma"/>
                <a:cs typeface="Tahoma"/>
              </a:rPr>
              <a:t>Kéo</a:t>
            </a:r>
            <a:r>
              <a:rPr sz="2400" dirty="0" smtClean="0">
                <a:latin typeface="Tahoma"/>
                <a:cs typeface="Tahoma"/>
              </a:rPr>
              <a:t>, </a:t>
            </a:r>
            <a:r>
              <a:rPr sz="2400" dirty="0" err="1">
                <a:latin typeface="Tahoma"/>
                <a:cs typeface="Tahoma"/>
              </a:rPr>
              <a:t>đẩy</a:t>
            </a:r>
            <a:r>
              <a:rPr sz="2400" dirty="0">
                <a:latin typeface="Tahoma"/>
                <a:cs typeface="Tahoma"/>
              </a:rPr>
              <a:t> </a:t>
            </a:r>
            <a:r>
              <a:rPr lang="en-US" sz="2400" dirty="0" err="1" smtClean="0">
                <a:latin typeface="Tahoma"/>
                <a:cs typeface="Tahoma"/>
              </a:rPr>
              <a:t>các</a:t>
            </a:r>
            <a:r>
              <a:rPr lang="en-US" sz="2400" dirty="0" smtClean="0">
                <a:latin typeface="Tahoma"/>
                <a:cs typeface="Tahoma"/>
              </a:rPr>
              <a:t> </a:t>
            </a:r>
            <a:r>
              <a:rPr sz="2400" dirty="0" err="1" smtClean="0">
                <a:latin typeface="Tahoma"/>
                <a:cs typeface="Tahoma"/>
              </a:rPr>
              <a:t>máy</a:t>
            </a:r>
            <a:r>
              <a:rPr sz="2400" dirty="0" smtClean="0">
                <a:latin typeface="Tahoma"/>
                <a:cs typeface="Tahoma"/>
              </a:rPr>
              <a:t> </a:t>
            </a:r>
            <a:r>
              <a:rPr sz="2400" dirty="0" err="1" smtClean="0">
                <a:latin typeface="Tahoma"/>
                <a:cs typeface="Tahoma"/>
              </a:rPr>
              <a:t>khác</a:t>
            </a:r>
            <a:r>
              <a:rPr sz="2400" dirty="0">
                <a:latin typeface="Tahoma"/>
                <a:cs typeface="Tahoma"/>
              </a:rPr>
              <a:t>	</a:t>
            </a:r>
            <a:endParaRPr lang="en-US" sz="2400" dirty="0" smtClean="0">
              <a:latin typeface="Tahoma"/>
              <a:cs typeface="Tahoma"/>
            </a:endParaRPr>
          </a:p>
          <a:p>
            <a:pPr marL="12700" marR="7620" indent="-12700" algn="just">
              <a:lnSpc>
                <a:spcPct val="120000"/>
              </a:lnSpc>
            </a:pPr>
            <a:r>
              <a:rPr lang="en-US" sz="2400" dirty="0" smtClean="0">
                <a:latin typeface="Tahoma"/>
                <a:cs typeface="Tahoma"/>
              </a:rPr>
              <a:t>- </a:t>
            </a:r>
            <a:r>
              <a:rPr sz="2400" dirty="0" err="1" smtClean="0">
                <a:latin typeface="Tahoma"/>
                <a:cs typeface="Tahoma"/>
              </a:rPr>
              <a:t>Xới</a:t>
            </a:r>
            <a:r>
              <a:rPr sz="2400" dirty="0" smtClean="0">
                <a:latin typeface="Tahoma"/>
                <a:cs typeface="Tahoma"/>
              </a:rPr>
              <a:t> </a:t>
            </a:r>
            <a:r>
              <a:rPr sz="2400" dirty="0">
                <a:latin typeface="Tahoma"/>
                <a:cs typeface="Tahoma"/>
              </a:rPr>
              <a:t>đất.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4"/>
          <p:cNvSpPr/>
          <p:nvPr/>
        </p:nvSpPr>
        <p:spPr>
          <a:xfrm>
            <a:off x="5943600" y="990600"/>
            <a:ext cx="3124200" cy="2362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Picture 11" descr="LK-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81399"/>
            <a:ext cx="3124200" cy="201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206529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2929" y="685800"/>
            <a:ext cx="8377555" cy="41021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 algn="just">
              <a:lnSpc>
                <a:spcPts val="2880"/>
              </a:lnSpc>
            </a:pPr>
            <a:r>
              <a:rPr lang="en-US" sz="2400" b="1" i="1" spc="270" dirty="0" smtClean="0">
                <a:latin typeface="Tahoma" pitchFamily="34" charset="0"/>
                <a:cs typeface="Tahoma" pitchFamily="34" charset="0"/>
              </a:rPr>
              <a:t>* </a:t>
            </a:r>
            <a:r>
              <a:rPr lang="en-US" sz="2400" b="1" i="1" spc="270" dirty="0" err="1" smtClean="0">
                <a:latin typeface="Tahoma" pitchFamily="34" charset="0"/>
                <a:cs typeface="Tahoma" pitchFamily="34" charset="0"/>
              </a:rPr>
              <a:t>Phân</a:t>
            </a:r>
            <a:r>
              <a:rPr lang="en-US" sz="2400" b="1" i="1" spc="27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270" dirty="0" err="1" smtClean="0">
                <a:latin typeface="Tahoma" pitchFamily="34" charset="0"/>
                <a:cs typeface="Tahoma" pitchFamily="34" charset="0"/>
              </a:rPr>
              <a:t>loại</a:t>
            </a:r>
            <a:endParaRPr lang="en-US" sz="2400" b="1" i="1" spc="270" dirty="0" smtClean="0">
              <a:latin typeface="Tahoma" pitchFamily="34" charset="0"/>
              <a:cs typeface="Tahoma" pitchFamily="34" charset="0"/>
            </a:endParaRPr>
          </a:p>
          <a:p>
            <a:pPr marL="469900" marR="5080" indent="-457200" algn="just">
              <a:lnSpc>
                <a:spcPct val="110000"/>
              </a:lnSpc>
            </a:pPr>
            <a:r>
              <a:rPr lang="en-US" sz="2400" spc="27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sz="2400" spc="-75" dirty="0" err="1" smtClean="0">
                <a:latin typeface="Tahoma" pitchFamily="34" charset="0"/>
                <a:cs typeface="Tahoma" pitchFamily="34" charset="0"/>
              </a:rPr>
              <a:t>Dựa</a:t>
            </a:r>
            <a:r>
              <a:rPr sz="2400" spc="-7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vào hệ </a:t>
            </a:r>
            <a:r>
              <a:rPr sz="2400" spc="-60" dirty="0">
                <a:latin typeface="Tahoma" pitchFamily="34" charset="0"/>
                <a:cs typeface="Tahoma" pitchFamily="34" charset="0"/>
              </a:rPr>
              <a:t>thống </a:t>
            </a:r>
            <a:r>
              <a:rPr sz="2400" spc="-50" dirty="0">
                <a:latin typeface="Tahoma" pitchFamily="34" charset="0"/>
                <a:cs typeface="Tahoma" pitchFamily="34" charset="0"/>
              </a:rPr>
              <a:t>di </a:t>
            </a:r>
            <a:r>
              <a:rPr sz="2400" spc="-55" dirty="0" err="1" smtClean="0">
                <a:latin typeface="Tahoma" pitchFamily="34" charset="0"/>
                <a:cs typeface="Tahoma" pitchFamily="34" charset="0"/>
              </a:rPr>
              <a:t>chuyển</a:t>
            </a:r>
            <a:r>
              <a:rPr sz="2400" spc="-45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 smtClean="0">
                <a:latin typeface="Tahoma" pitchFamily="34" charset="0"/>
                <a:cs typeface="Tahoma" pitchFamily="34" charset="0"/>
              </a:rPr>
              <a:t>bánh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dirty="0" err="1" smtClean="0">
                <a:latin typeface="Tahoma" pitchFamily="34" charset="0"/>
                <a:cs typeface="Tahoma" pitchFamily="34" charset="0"/>
              </a:rPr>
              <a:t>xích</a:t>
            </a:r>
            <a:r>
              <a:rPr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dirty="0" err="1">
                <a:latin typeface="Tahoma" pitchFamily="34" charset="0"/>
                <a:cs typeface="Tahoma" pitchFamily="34" charset="0"/>
              </a:rPr>
              <a:t>và</a:t>
            </a:r>
            <a:r>
              <a:rPr sz="240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bánh</a:t>
            </a:r>
            <a:r>
              <a:rPr sz="2400" spc="-7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lốp</a:t>
            </a:r>
            <a:endParaRPr sz="2400" dirty="0">
              <a:latin typeface="Tahoma" pitchFamily="34" charset="0"/>
              <a:cs typeface="Tahoma" pitchFamily="34" charset="0"/>
            </a:endParaRPr>
          </a:p>
          <a:p>
            <a:pPr marL="342900" marR="5715" indent="-342900" algn="just">
              <a:lnSpc>
                <a:spcPct val="110000"/>
              </a:lnSpc>
              <a:buFontTx/>
              <a:buChar char="-"/>
            </a:pPr>
            <a:r>
              <a:rPr sz="2400" spc="-75" dirty="0" err="1" smtClean="0">
                <a:latin typeface="Tahoma" pitchFamily="34" charset="0"/>
                <a:cs typeface="Tahoma" pitchFamily="34" charset="0"/>
              </a:rPr>
              <a:t>Dựa</a:t>
            </a:r>
            <a:r>
              <a:rPr sz="2400" spc="-7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vào hệ </a:t>
            </a:r>
            <a:r>
              <a:rPr sz="2400" spc="-60" dirty="0">
                <a:latin typeface="Tahoma" pitchFamily="34" charset="0"/>
                <a:cs typeface="Tahoma" pitchFamily="34" charset="0"/>
              </a:rPr>
              <a:t>thống </a:t>
            </a:r>
            <a:r>
              <a:rPr sz="2400" spc="-60" dirty="0" err="1">
                <a:latin typeface="Tahoma" pitchFamily="34" charset="0"/>
                <a:cs typeface="Tahoma" pitchFamily="34" charset="0"/>
              </a:rPr>
              <a:t>điều</a:t>
            </a:r>
            <a:r>
              <a:rPr sz="2400" spc="-6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0" dirty="0" err="1" smtClean="0">
                <a:latin typeface="Tahoma" pitchFamily="34" charset="0"/>
                <a:cs typeface="Tahoma" pitchFamily="34" charset="0"/>
              </a:rPr>
              <a:t>khiển</a:t>
            </a:r>
            <a:r>
              <a:rPr sz="2400" spc="-45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khiển thuỷ lực </a:t>
            </a:r>
            <a:r>
              <a:rPr sz="2400" spc="-5" dirty="0" err="1">
                <a:latin typeface="Tahoma" pitchFamily="34" charset="0"/>
                <a:cs typeface="Tahoma" pitchFamily="34" charset="0"/>
              </a:rPr>
              <a:t>và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khiển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>
                <a:latin typeface="Tahoma" pitchFamily="34" charset="0"/>
                <a:cs typeface="Tahoma" pitchFamily="34" charset="0"/>
              </a:rPr>
              <a:t>bằng</a:t>
            </a:r>
            <a:r>
              <a:rPr sz="2400" spc="2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cáp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marL="342900" marR="5715" indent="-342900" algn="just">
              <a:lnSpc>
                <a:spcPct val="110000"/>
              </a:lnSpc>
              <a:buFontTx/>
              <a:buChar char="-"/>
            </a:pPr>
            <a:r>
              <a:rPr sz="2400" spc="-75" dirty="0" err="1" smtClean="0">
                <a:latin typeface="Tahoma" pitchFamily="34" charset="0"/>
                <a:cs typeface="Tahoma" pitchFamily="34" charset="0"/>
              </a:rPr>
              <a:t>Dựa</a:t>
            </a:r>
            <a:r>
              <a:rPr sz="2400" spc="17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vào</a:t>
            </a:r>
            <a:r>
              <a:rPr sz="2400" spc="18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0" dirty="0">
                <a:latin typeface="Tahoma" pitchFamily="34" charset="0"/>
                <a:cs typeface="Tahoma" pitchFamily="34" charset="0"/>
              </a:rPr>
              <a:t>tính</a:t>
            </a:r>
            <a:r>
              <a:rPr sz="2400" spc="17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0" dirty="0">
                <a:latin typeface="Tahoma" pitchFamily="34" charset="0"/>
                <a:cs typeface="Tahoma" pitchFamily="34" charset="0"/>
              </a:rPr>
              <a:t>linh</a:t>
            </a:r>
            <a:r>
              <a:rPr sz="2400" spc="17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60" dirty="0">
                <a:latin typeface="Tahoma" pitchFamily="34" charset="0"/>
                <a:cs typeface="Tahoma" pitchFamily="34" charset="0"/>
              </a:rPr>
              <a:t>hoạt</a:t>
            </a:r>
            <a:r>
              <a:rPr sz="2400" spc="18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của</a:t>
            </a:r>
            <a:r>
              <a:rPr sz="2400" spc="17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5" dirty="0" err="1">
                <a:latin typeface="Tahoma" pitchFamily="34" charset="0"/>
                <a:cs typeface="Tahoma" pitchFamily="34" charset="0"/>
              </a:rPr>
              <a:t>lưỡi</a:t>
            </a:r>
            <a:r>
              <a:rPr sz="2400" spc="16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35" dirty="0" err="1" smtClean="0">
                <a:latin typeface="Tahoma" pitchFamily="34" charset="0"/>
                <a:cs typeface="Tahoma" pitchFamily="34" charset="0"/>
              </a:rPr>
              <a:t>ủi</a:t>
            </a:r>
            <a:r>
              <a:rPr sz="2400" spc="-45" dirty="0" smtClean="0">
                <a:latin typeface="Tahoma" pitchFamily="34" charset="0"/>
                <a:cs typeface="Tahoma" pitchFamily="34" charset="0"/>
              </a:rPr>
              <a:t>:</a:t>
            </a:r>
            <a:r>
              <a:rPr sz="2400" spc="17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ủi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thường và máy ủi vạn</a:t>
            </a:r>
            <a:r>
              <a:rPr sz="2400" spc="-2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năng</a:t>
            </a:r>
            <a:endParaRPr sz="2400" dirty="0">
              <a:latin typeface="Tahoma" pitchFamily="34" charset="0"/>
              <a:cs typeface="Tahoma" pitchFamily="34" charset="0"/>
            </a:endParaRPr>
          </a:p>
          <a:p>
            <a:pPr marL="342900" marR="6350" indent="-342900" algn="just">
              <a:lnSpc>
                <a:spcPct val="110000"/>
              </a:lnSpc>
              <a:buFontTx/>
              <a:buChar char="-"/>
            </a:pPr>
            <a:r>
              <a:rPr sz="2400" spc="-75" dirty="0" err="1" smtClean="0">
                <a:latin typeface="Tahoma" pitchFamily="34" charset="0"/>
                <a:cs typeface="Tahoma" pitchFamily="34" charset="0"/>
              </a:rPr>
              <a:t>Dựa</a:t>
            </a:r>
            <a:r>
              <a:rPr sz="2400" spc="-7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vào </a:t>
            </a:r>
            <a:r>
              <a:rPr sz="2400" spc="-65" dirty="0" err="1">
                <a:latin typeface="Tahoma" pitchFamily="34" charset="0"/>
                <a:cs typeface="Tahoma" pitchFamily="34" charset="0"/>
              </a:rPr>
              <a:t>công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45" dirty="0" err="1" smtClean="0">
                <a:latin typeface="Tahoma" pitchFamily="34" charset="0"/>
                <a:cs typeface="Tahoma" pitchFamily="34" charset="0"/>
              </a:rPr>
              <a:t>suất</a:t>
            </a:r>
            <a:r>
              <a:rPr sz="2400" spc="-45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sz="2400" dirty="0">
                <a:latin typeface="Tahoma" pitchFamily="34" charset="0"/>
                <a:cs typeface="Tahoma" pitchFamily="34" charset="0"/>
              </a:rPr>
              <a:t>máy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ủi </a:t>
            </a:r>
            <a:r>
              <a:rPr sz="2400" dirty="0">
                <a:latin typeface="Tahoma" pitchFamily="34" charset="0"/>
                <a:cs typeface="Tahoma" pitchFamily="34" charset="0"/>
              </a:rPr>
              <a:t>cỡ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nhỏ, máy ủi  </a:t>
            </a:r>
            <a:r>
              <a:rPr sz="2400" dirty="0">
                <a:latin typeface="Tahoma" pitchFamily="34" charset="0"/>
                <a:cs typeface="Tahoma" pitchFamily="34" charset="0"/>
              </a:rPr>
              <a:t>cở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trung </a:t>
            </a:r>
            <a:r>
              <a:rPr sz="2400" dirty="0" err="1">
                <a:latin typeface="Tahoma" pitchFamily="34" charset="0"/>
                <a:cs typeface="Tahoma" pitchFamily="34" charset="0"/>
              </a:rPr>
              <a:t>bình</a:t>
            </a:r>
            <a:r>
              <a:rPr sz="2400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và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sz="2400" spc="-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ủi </a:t>
            </a:r>
            <a:r>
              <a:rPr sz="2400" dirty="0" err="1">
                <a:latin typeface="Tahoma" pitchFamily="34" charset="0"/>
                <a:cs typeface="Tahoma" pitchFamily="34" charset="0"/>
              </a:rPr>
              <a:t>cỡ</a:t>
            </a:r>
            <a:r>
              <a:rPr sz="2400" spc="-6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lớn</a:t>
            </a:r>
            <a:endParaRPr lang="en-US" sz="2400" spc="-5" dirty="0" smtClean="0">
              <a:latin typeface="Tahoma" pitchFamily="34" charset="0"/>
              <a:cs typeface="Tahoma" pitchFamily="34" charset="0"/>
            </a:endParaRPr>
          </a:p>
          <a:p>
            <a:pPr marR="6350" algn="just">
              <a:lnSpc>
                <a:spcPct val="120000"/>
              </a:lnSpc>
            </a:pPr>
            <a:endParaRPr lang="en-US" sz="2400" spc="-5" dirty="0" smtClean="0">
              <a:latin typeface="Tahoma" pitchFamily="34" charset="0"/>
              <a:cs typeface="Tahoma" pitchFamily="34" charset="0"/>
            </a:endParaRPr>
          </a:p>
          <a:p>
            <a:pPr marL="342900" marR="6350" indent="-342900" algn="just">
              <a:lnSpc>
                <a:spcPct val="120000"/>
              </a:lnSpc>
              <a:buFontTx/>
              <a:buChar char="-"/>
            </a:pPr>
            <a:endParaRPr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309053" y="3956050"/>
            <a:ext cx="6771005" cy="2190750"/>
            <a:chOff x="1499" y="7959"/>
            <a:chExt cx="10663" cy="3450"/>
          </a:xfrm>
        </p:grpSpPr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8010" y="7967"/>
              <a:ext cx="4152" cy="3233"/>
              <a:chOff x="8010" y="8629"/>
              <a:chExt cx="4152" cy="3233"/>
            </a:xfrm>
          </p:grpSpPr>
          <p:pic>
            <p:nvPicPr>
              <p:cNvPr id="20" name="Picture 19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10" y="8629"/>
                <a:ext cx="3481" cy="26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8429" y="11394"/>
                <a:ext cx="3733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i="1">
                    <a:effectLst/>
                    <a:latin typeface="Calibri"/>
                    <a:ea typeface="Calibri"/>
                    <a:cs typeface="Times New Roman"/>
                  </a:rPr>
                  <a:t>Hình 2.6. Máy ủi vạn năng</a:t>
                </a:r>
                <a:endParaRPr lang="en-U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1499" y="7959"/>
              <a:ext cx="3507" cy="3450"/>
              <a:chOff x="1499" y="7959"/>
              <a:chExt cx="3507" cy="3450"/>
            </a:xfrm>
          </p:grpSpPr>
          <p:pic>
            <p:nvPicPr>
              <p:cNvPr id="18" name="image20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2" y="7959"/>
                <a:ext cx="3236" cy="26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1499" y="10689"/>
                <a:ext cx="3507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i="1">
                    <a:effectLst/>
                    <a:latin typeface="Calibri"/>
                    <a:ea typeface="Calibri"/>
                    <a:cs typeface="Times New Roman"/>
                  </a:rPr>
                  <a:t>Hình 2.4. Máy ủi bánh xích, điều khiển thủy lực</a:t>
                </a:r>
                <a:endParaRPr lang="en-U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15" name="Group 14"/>
            <p:cNvGrpSpPr>
              <a:grpSpLocks/>
            </p:cNvGrpSpPr>
            <p:nvPr/>
          </p:nvGrpSpPr>
          <p:grpSpPr bwMode="auto">
            <a:xfrm>
              <a:off x="4928" y="7959"/>
              <a:ext cx="3082" cy="3450"/>
              <a:chOff x="4928" y="7959"/>
              <a:chExt cx="3082" cy="3450"/>
            </a:xfrm>
          </p:grpSpPr>
          <p:pic>
            <p:nvPicPr>
              <p:cNvPr id="16" name="Picture 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7" y="7959"/>
                <a:ext cx="3013" cy="26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4928" y="10689"/>
                <a:ext cx="3082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i="1">
                    <a:effectLst/>
                    <a:latin typeface="Calibri"/>
                    <a:ea typeface="Calibri"/>
                    <a:cs typeface="Times New Roman"/>
                  </a:rPr>
                  <a:t>Hình 2.5. Máy ủi bánh lốp, điều khiển thủy lực</a:t>
                </a:r>
                <a:endParaRPr lang="en-U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977820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383539" y="686253"/>
            <a:ext cx="837946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834">
              <a:lnSpc>
                <a:spcPct val="100000"/>
              </a:lnSpc>
            </a:pP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2.2.2.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Cấu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tạo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và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nguyên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lý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b="1" i="1" spc="315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i="1" spc="315" dirty="0" err="1" smtClean="0">
                <a:latin typeface="Tahoma" pitchFamily="34" charset="0"/>
                <a:cs typeface="Tahoma" pitchFamily="34" charset="0"/>
              </a:rPr>
              <a:t>việc</a:t>
            </a:r>
            <a:endParaRPr lang="en-US" sz="2400" b="1" i="1" spc="315" dirty="0" smtClean="0">
              <a:latin typeface="Tahoma" pitchFamily="34" charset="0"/>
              <a:cs typeface="Tahoma" pitchFamily="34" charset="0"/>
            </a:endParaRPr>
          </a:p>
          <a:p>
            <a:pPr marL="469900" marR="5080" indent="-457834" algn="just">
              <a:lnSpc>
                <a:spcPct val="100000"/>
              </a:lnSpc>
            </a:pPr>
            <a:r>
              <a:rPr sz="2400" spc="315" dirty="0" smtClean="0">
                <a:latin typeface="Tahoma" pitchFamily="34" charset="0"/>
                <a:cs typeface="Tahoma" pitchFamily="34" charset="0"/>
              </a:rPr>
              <a:t> </a:t>
            </a:r>
            <a:endParaRPr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object 7"/>
          <p:cNvSpPr txBox="1"/>
          <p:nvPr/>
        </p:nvSpPr>
        <p:spPr>
          <a:xfrm>
            <a:off x="382270" y="762000"/>
            <a:ext cx="3884930" cy="42103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834" algn="just">
              <a:lnSpc>
                <a:spcPct val="100000"/>
              </a:lnSpc>
            </a:pPr>
            <a:r>
              <a:rPr sz="2400" spc="315" dirty="0" smtClean="0">
                <a:latin typeface="Tahoma" pitchFamily="34" charset="0"/>
                <a:cs typeface="Tahoma" pitchFamily="34" charset="0"/>
              </a:rPr>
              <a:t> </a:t>
            </a:r>
            <a:endParaRPr lang="en-US" sz="2400" spc="315" dirty="0" smtClean="0">
              <a:latin typeface="Tahoma" pitchFamily="34" charset="0"/>
              <a:cs typeface="Tahoma" pitchFamily="34" charset="0"/>
            </a:endParaRPr>
          </a:p>
          <a:p>
            <a:pPr marL="469900" marR="5080" indent="-457834" algn="just">
              <a:lnSpc>
                <a:spcPct val="130000"/>
              </a:lnSpc>
            </a:pPr>
            <a:r>
              <a:rPr lang="en-US" sz="2400" i="1" dirty="0" smtClean="0">
                <a:latin typeface="Tahoma" pitchFamily="34" charset="0"/>
                <a:cs typeface="Tahoma" pitchFamily="34" charset="0"/>
              </a:rPr>
              <a:t>a) </a:t>
            </a:r>
            <a:r>
              <a:rPr lang="en-US" sz="2400" i="1" dirty="0" err="1" smtClean="0">
                <a:latin typeface="Tahoma" pitchFamily="34" charset="0"/>
                <a:cs typeface="Tahoma" pitchFamily="34" charset="0"/>
              </a:rPr>
              <a:t>Cấu</a:t>
            </a:r>
            <a:r>
              <a:rPr lang="en-US" sz="2400" i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i="1" dirty="0" err="1" smtClean="0">
                <a:latin typeface="Tahoma" pitchFamily="34" charset="0"/>
                <a:cs typeface="Tahoma" pitchFamily="34" charset="0"/>
              </a:rPr>
              <a:t>tạo</a:t>
            </a:r>
            <a:r>
              <a:rPr lang="en-US" sz="2400" i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 marL="469900" marR="5080" indent="-457834" algn="just">
              <a:lnSpc>
                <a:spcPct val="130000"/>
              </a:lnSpc>
            </a:pPr>
            <a:r>
              <a:rPr sz="2400" dirty="0" err="1" smtClean="0">
                <a:latin typeface="Tahoma" pitchFamily="34" charset="0"/>
                <a:cs typeface="Tahoma" pitchFamily="34" charset="0"/>
              </a:rPr>
              <a:t>Cấu</a:t>
            </a:r>
            <a:r>
              <a:rPr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tạo </a:t>
            </a:r>
            <a:r>
              <a:rPr sz="2400" dirty="0">
                <a:latin typeface="Tahoma" pitchFamily="34" charset="0"/>
                <a:cs typeface="Tahoma" pitchFamily="34" charset="0"/>
              </a:rPr>
              <a:t>chung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máy </a:t>
            </a:r>
            <a:r>
              <a:rPr sz="2400" spc="-5" dirty="0" err="1">
                <a:latin typeface="Tahoma" pitchFamily="34" charset="0"/>
                <a:cs typeface="Tahoma" pitchFamily="34" charset="0"/>
              </a:rPr>
              <a:t>ủi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latin typeface="Tahoma" pitchFamily="34" charset="0"/>
                <a:cs typeface="Tahoma" pitchFamily="34" charset="0"/>
              </a:rPr>
              <a:t>gồm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: </a:t>
            </a:r>
            <a:endParaRPr lang="en-US" sz="2400" spc="-5" dirty="0" smtClean="0">
              <a:latin typeface="Tahoma" pitchFamily="34" charset="0"/>
              <a:cs typeface="Tahoma" pitchFamily="34" charset="0"/>
            </a:endParaRPr>
          </a:p>
          <a:p>
            <a:pPr marR="5080" indent="12700" algn="just">
              <a:lnSpc>
                <a:spcPct val="130000"/>
              </a:lnSpc>
            </a:pPr>
            <a:r>
              <a:rPr sz="2400" dirty="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sz="2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kéo; Khung ủi; Khớp liên kết  </a:t>
            </a:r>
            <a:r>
              <a:rPr sz="2400" dirty="0">
                <a:latin typeface="Tahoma" pitchFamily="34" charset="0"/>
                <a:cs typeface="Tahoma" pitchFamily="34" charset="0"/>
              </a:rPr>
              <a:t>khung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ủi </a:t>
            </a:r>
            <a:r>
              <a:rPr sz="2400" dirty="0">
                <a:latin typeface="Tahoma" pitchFamily="34" charset="0"/>
                <a:cs typeface="Tahoma" pitchFamily="34" charset="0"/>
              </a:rPr>
              <a:t>với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máy </a:t>
            </a:r>
            <a:r>
              <a:rPr sz="2400" dirty="0">
                <a:latin typeface="Tahoma" pitchFamily="34" charset="0"/>
                <a:cs typeface="Tahoma" pitchFamily="34" charset="0"/>
              </a:rPr>
              <a:t>kéo;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Lưỡi ủi; </a:t>
            </a:r>
            <a:r>
              <a:rPr sz="2400" dirty="0">
                <a:latin typeface="Tahoma" pitchFamily="34" charset="0"/>
                <a:cs typeface="Tahoma" pitchFamily="34" charset="0"/>
              </a:rPr>
              <a:t>Thanh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chống;  </a:t>
            </a:r>
            <a:r>
              <a:rPr sz="2400" dirty="0">
                <a:latin typeface="Tahoma" pitchFamily="34" charset="0"/>
                <a:cs typeface="Tahoma" pitchFamily="34" charset="0"/>
              </a:rPr>
              <a:t>Xilanh nâng </a:t>
            </a:r>
            <a:r>
              <a:rPr sz="2400" spc="-10" dirty="0">
                <a:latin typeface="Tahoma" pitchFamily="34" charset="0"/>
                <a:cs typeface="Tahoma" pitchFamily="34" charset="0"/>
              </a:rPr>
              <a:t>hạ </a:t>
            </a:r>
            <a:r>
              <a:rPr sz="2400" spc="-5" dirty="0">
                <a:latin typeface="Tahoma" pitchFamily="34" charset="0"/>
                <a:cs typeface="Tahoma" pitchFamily="34" charset="0"/>
              </a:rPr>
              <a:t>lưỡi ủi; </a:t>
            </a:r>
            <a:r>
              <a:rPr sz="2400" dirty="0">
                <a:latin typeface="Tahoma" pitchFamily="34" charset="0"/>
                <a:cs typeface="Tahoma" pitchFamily="34" charset="0"/>
              </a:rPr>
              <a:t>Móc</a:t>
            </a:r>
            <a:r>
              <a:rPr sz="2400" spc="-35" dirty="0">
                <a:latin typeface="Tahoma" pitchFamily="34" charset="0"/>
                <a:cs typeface="Tahoma" pitchFamily="34" charset="0"/>
              </a:rPr>
              <a:t> </a:t>
            </a:r>
            <a:r>
              <a:rPr sz="2400" spc="-10" dirty="0">
                <a:latin typeface="Tahoma" pitchFamily="34" charset="0"/>
                <a:cs typeface="Tahoma" pitchFamily="34" charset="0"/>
              </a:rPr>
              <a:t>kéo.</a:t>
            </a:r>
            <a:endParaRPr sz="2400" dirty="0">
              <a:latin typeface="Tahoma" pitchFamily="34" charset="0"/>
              <a:cs typeface="Tahoma" pitchFamily="34" charset="0"/>
            </a:endParaRPr>
          </a:p>
          <a:p>
            <a:pPr marL="13335" algn="just">
              <a:lnSpc>
                <a:spcPct val="130000"/>
              </a:lnSpc>
            </a:pPr>
            <a:r>
              <a:rPr sz="2400" spc="315" dirty="0" smtClean="0">
                <a:latin typeface="Tahoma" pitchFamily="34" charset="0"/>
                <a:cs typeface="Tahoma" pitchFamily="34" charset="0"/>
              </a:rPr>
              <a:t> </a:t>
            </a:r>
            <a:endParaRPr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16" name="TextBox 2315"/>
          <p:cNvSpPr txBox="1"/>
          <p:nvPr/>
        </p:nvSpPr>
        <p:spPr>
          <a:xfrm>
            <a:off x="4859478" y="4495565"/>
            <a:ext cx="4139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1- </a:t>
            </a:r>
            <a:r>
              <a:rPr lang="en-US" i="1" dirty="0" err="1"/>
              <a:t>Lưỡi</a:t>
            </a:r>
            <a:r>
              <a:rPr lang="en-US" i="1" dirty="0"/>
              <a:t> </a:t>
            </a:r>
            <a:r>
              <a:rPr lang="en-US" i="1" dirty="0" err="1"/>
              <a:t>ủi</a:t>
            </a:r>
            <a:r>
              <a:rPr lang="en-US" i="1" dirty="0"/>
              <a:t>; 2, 5- </a:t>
            </a:r>
            <a:r>
              <a:rPr lang="en-US" i="1" dirty="0" err="1"/>
              <a:t>Xilanh</a:t>
            </a:r>
            <a:r>
              <a:rPr lang="en-US" i="1" dirty="0"/>
              <a:t> </a:t>
            </a:r>
            <a:r>
              <a:rPr lang="en-US" i="1" dirty="0" err="1"/>
              <a:t>thuỷ</a:t>
            </a:r>
            <a:r>
              <a:rPr lang="en-US" i="1" dirty="0"/>
              <a:t> </a:t>
            </a:r>
            <a:r>
              <a:rPr lang="en-US" i="1" dirty="0" err="1"/>
              <a:t>lực</a:t>
            </a:r>
            <a:r>
              <a:rPr lang="en-US" i="1" dirty="0"/>
              <a:t>; 3- </a:t>
            </a:r>
            <a:r>
              <a:rPr lang="en-US" i="1" dirty="0" err="1"/>
              <a:t>Khung</a:t>
            </a:r>
            <a:r>
              <a:rPr lang="en-US" i="1" dirty="0"/>
              <a:t> </a:t>
            </a:r>
            <a:r>
              <a:rPr lang="en-US" i="1" dirty="0" err="1"/>
              <a:t>ủi</a:t>
            </a:r>
            <a:r>
              <a:rPr lang="en-US" i="1" dirty="0"/>
              <a:t>; 4- </a:t>
            </a:r>
            <a:r>
              <a:rPr lang="en-US" i="1" dirty="0" err="1"/>
              <a:t>Thanh</a:t>
            </a:r>
            <a:r>
              <a:rPr lang="en-US" i="1" dirty="0"/>
              <a:t> </a:t>
            </a:r>
            <a:r>
              <a:rPr lang="en-US" i="1" dirty="0" err="1"/>
              <a:t>chống</a:t>
            </a:r>
            <a:r>
              <a:rPr lang="en-US" i="1" dirty="0"/>
              <a:t> </a:t>
            </a:r>
            <a:r>
              <a:rPr lang="en-US" i="1" dirty="0" err="1"/>
              <a:t>xiên</a:t>
            </a:r>
            <a:endParaRPr lang="en-US" dirty="0"/>
          </a:p>
          <a:p>
            <a:endParaRPr lang="en-US" dirty="0"/>
          </a:p>
        </p:txBody>
      </p:sp>
      <p:pic>
        <p:nvPicPr>
          <p:cNvPr id="2638" name="Picture 5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269" y="1695215"/>
            <a:ext cx="4200525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580130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457200" y="762000"/>
            <a:ext cx="8224520" cy="3994427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065" marR="5080" indent="-635">
              <a:lnSpc>
                <a:spcPct val="120000"/>
              </a:lnSpc>
            </a:pPr>
            <a:r>
              <a:rPr lang="en-US" sz="2400" i="1" dirty="0" smtClean="0">
                <a:solidFill>
                  <a:schemeClr val="tx1"/>
                </a:solidFill>
              </a:rPr>
              <a:t>b) </a:t>
            </a:r>
            <a:r>
              <a:rPr lang="en-US" sz="2400" i="1" dirty="0" err="1" smtClean="0">
                <a:solidFill>
                  <a:schemeClr val="tx1"/>
                </a:solidFill>
              </a:rPr>
              <a:t>Nguyên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lý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làm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việc</a:t>
            </a:r>
            <a:endParaRPr lang="en-US" sz="2400" i="1" dirty="0" smtClean="0">
              <a:solidFill>
                <a:schemeClr val="tx1"/>
              </a:solidFill>
            </a:endParaRPr>
          </a:p>
          <a:p>
            <a:pPr marL="12065" marR="5080" indent="-635" algn="just">
              <a:lnSpc>
                <a:spcPct val="120000"/>
              </a:lnSpc>
            </a:pPr>
            <a:r>
              <a:rPr sz="2400" dirty="0" err="1" smtClean="0">
                <a:solidFill>
                  <a:schemeClr val="tx1"/>
                </a:solidFill>
              </a:rPr>
              <a:t>Máy</a:t>
            </a:r>
            <a:r>
              <a:rPr sz="2400" dirty="0" smtClean="0">
                <a:solidFill>
                  <a:schemeClr val="tx1"/>
                </a:solidFill>
              </a:rPr>
              <a:t> </a:t>
            </a:r>
            <a:r>
              <a:rPr sz="2400" spc="-5" dirty="0">
                <a:solidFill>
                  <a:schemeClr val="tx1"/>
                </a:solidFill>
              </a:rPr>
              <a:t>ủi làm việc theo chu </a:t>
            </a:r>
            <a:r>
              <a:rPr sz="2400" dirty="0">
                <a:solidFill>
                  <a:schemeClr val="tx1"/>
                </a:solidFill>
              </a:rPr>
              <a:t>kỳ, </a:t>
            </a:r>
            <a:r>
              <a:rPr sz="2400" spc="-5" dirty="0">
                <a:solidFill>
                  <a:schemeClr val="tx1"/>
                </a:solidFill>
              </a:rPr>
              <a:t>mỗi chu </a:t>
            </a:r>
            <a:r>
              <a:rPr sz="2400" dirty="0">
                <a:solidFill>
                  <a:schemeClr val="tx1"/>
                </a:solidFill>
              </a:rPr>
              <a:t>kỳ </a:t>
            </a:r>
            <a:r>
              <a:rPr sz="2400" spc="-5" dirty="0">
                <a:solidFill>
                  <a:schemeClr val="tx1"/>
                </a:solidFill>
              </a:rPr>
              <a:t>gồm các  </a:t>
            </a:r>
            <a:r>
              <a:rPr sz="2400" dirty="0">
                <a:solidFill>
                  <a:schemeClr val="tx1"/>
                </a:solidFill>
              </a:rPr>
              <a:t>giai đoạn</a:t>
            </a:r>
            <a:r>
              <a:rPr sz="2400" spc="-100" dirty="0">
                <a:solidFill>
                  <a:schemeClr val="tx1"/>
                </a:solidFill>
              </a:rPr>
              <a:t> </a:t>
            </a:r>
            <a:r>
              <a:rPr sz="2400" spc="-5" dirty="0">
                <a:solidFill>
                  <a:schemeClr val="tx1"/>
                </a:solidFill>
              </a:rPr>
              <a:t>sau:</a:t>
            </a:r>
          </a:p>
          <a:p>
            <a:pPr marL="12065" algn="just">
              <a:lnSpc>
                <a:spcPct val="120000"/>
              </a:lnSpc>
            </a:pP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sz="2400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Cắt</a:t>
            </a:r>
            <a:r>
              <a:rPr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đất</a:t>
            </a:r>
            <a:r>
              <a:rPr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sz="2400" spc="-5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5738" marR="6350" indent="-173038" algn="just">
              <a:lnSpc>
                <a:spcPct val="120000"/>
              </a:lnSpc>
            </a:pP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en-US" sz="2400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Chuyển</a:t>
            </a:r>
            <a:r>
              <a:rPr lang="en-US"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đất</a:t>
            </a:r>
            <a:r>
              <a:rPr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sz="2400" spc="-5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1430" algn="just">
              <a:lnSpc>
                <a:spcPct val="120000"/>
              </a:lnSpc>
            </a:pP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en-US" sz="2400" spc="31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Rải</a:t>
            </a: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spc="31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Dỡ</a:t>
            </a:r>
            <a:r>
              <a:rPr sz="2400" spc="-4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sz="2400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tải</a:t>
            </a:r>
            <a:r>
              <a:rPr lang="en-US"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sz="2400" spc="-5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468630" marR="5715" indent="-457834" algn="just">
              <a:lnSpc>
                <a:spcPct val="120000"/>
              </a:lnSpc>
            </a:pPr>
            <a:r>
              <a:rPr lang="en-US" sz="2400" spc="31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Lùi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(Quay) </a:t>
            </a:r>
            <a:r>
              <a:rPr lang="en-US" sz="2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lại</a:t>
            </a:r>
            <a:r>
              <a:rPr lang="en-US" sz="2400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468630" marR="5715" indent="-457834" algn="just">
              <a:lnSpc>
                <a:spcPct val="120000"/>
              </a:lnSpc>
            </a:pPr>
            <a:r>
              <a:rPr lang="en-US" sz="2400" i="1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* </a:t>
            </a:r>
            <a:r>
              <a:rPr lang="en-US" sz="2400" i="1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Xén</a:t>
            </a:r>
            <a:r>
              <a:rPr lang="en-US" sz="2400" i="1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en-US" sz="2400" i="1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cắt</a:t>
            </a:r>
            <a:r>
              <a:rPr lang="en-US" sz="2400" i="1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 </a:t>
            </a:r>
            <a:r>
              <a:rPr lang="en-US" sz="2400" i="1" spc="-5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i="1" spc="-5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468630" marR="5715" indent="-457834" algn="just">
              <a:lnSpc>
                <a:spcPct val="100000"/>
              </a:lnSpc>
            </a:pPr>
            <a:endParaRPr sz="24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296193" y="4343400"/>
            <a:ext cx="6602413" cy="1676400"/>
            <a:chOff x="1296193" y="4343400"/>
            <a:chExt cx="6602413" cy="1676400"/>
          </a:xfrm>
        </p:grpSpPr>
        <p:grpSp>
          <p:nvGrpSpPr>
            <p:cNvPr id="4" name="Group 1"/>
            <p:cNvGrpSpPr>
              <a:grpSpLocks/>
            </p:cNvGrpSpPr>
            <p:nvPr/>
          </p:nvGrpSpPr>
          <p:grpSpPr bwMode="auto">
            <a:xfrm>
              <a:off x="1296193" y="4343400"/>
              <a:ext cx="6602413" cy="1447800"/>
              <a:chOff x="1708" y="13883"/>
              <a:chExt cx="9996" cy="1772"/>
            </a:xfrm>
          </p:grpSpPr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1708" y="13883"/>
                <a:ext cx="9694" cy="1624"/>
                <a:chOff x="1708" y="13883"/>
                <a:chExt cx="9694" cy="1624"/>
              </a:xfrm>
            </p:grpSpPr>
            <p:pic>
              <p:nvPicPr>
                <p:cNvPr id="3080" name="Picture 8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86" y="14040"/>
                  <a:ext cx="3516" cy="130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9" name="Picture 7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3" y="14032"/>
                  <a:ext cx="2880" cy="147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8" name="Picture 6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08" y="13883"/>
                  <a:ext cx="3265" cy="16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6295" y="15136"/>
                <a:ext cx="1457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(b)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Text Box 3"/>
              <p:cNvSpPr txBox="1">
                <a:spLocks noChangeArrowheads="1"/>
              </p:cNvSpPr>
              <p:nvPr/>
            </p:nvSpPr>
            <p:spPr bwMode="auto">
              <a:xfrm>
                <a:off x="2918" y="15136"/>
                <a:ext cx="1457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(a)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Text Box 2"/>
              <p:cNvSpPr txBox="1">
                <a:spLocks noChangeArrowheads="1"/>
              </p:cNvSpPr>
              <p:nvPr/>
            </p:nvSpPr>
            <p:spPr bwMode="auto">
              <a:xfrm>
                <a:off x="10247" y="15105"/>
                <a:ext cx="1457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(c)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1905000" y="5650468"/>
              <a:ext cx="525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/>
                <a:t>Sơ</a:t>
              </a:r>
              <a:r>
                <a:rPr lang="en-US" i="1" dirty="0"/>
                <a:t> </a:t>
              </a:r>
              <a:r>
                <a:rPr lang="en-US" i="1" dirty="0" err="1"/>
                <a:t>đồ</a:t>
              </a:r>
              <a:r>
                <a:rPr lang="en-US" i="1" dirty="0"/>
                <a:t> </a:t>
              </a:r>
              <a:r>
                <a:rPr lang="en-US" i="1" dirty="0" err="1"/>
                <a:t>xén</a:t>
              </a:r>
              <a:r>
                <a:rPr lang="en-US" i="1" dirty="0"/>
                <a:t> </a:t>
              </a:r>
              <a:r>
                <a:rPr lang="en-US" i="1" dirty="0" err="1"/>
                <a:t>đất</a:t>
              </a:r>
              <a:r>
                <a:rPr lang="en-US" i="1" dirty="0"/>
                <a:t> </a:t>
              </a:r>
              <a:r>
                <a:rPr lang="en-US" i="1" dirty="0" err="1"/>
                <a:t>của</a:t>
              </a:r>
              <a:r>
                <a:rPr lang="en-US" i="1" dirty="0"/>
                <a:t> </a:t>
              </a:r>
              <a:r>
                <a:rPr lang="en-US" i="1" dirty="0" err="1"/>
                <a:t>máy</a:t>
              </a:r>
              <a:r>
                <a:rPr lang="en-US" i="1" dirty="0"/>
                <a:t> </a:t>
              </a:r>
              <a:r>
                <a:rPr lang="en-US" i="1" dirty="0" err="1"/>
                <a:t>ủi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1448614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457200" y="762000"/>
            <a:ext cx="8224520" cy="118750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065" marR="5080" indent="-635">
              <a:lnSpc>
                <a:spcPct val="100000"/>
              </a:lnSpc>
            </a:pPr>
            <a:r>
              <a:rPr lang="en-US" sz="2400" i="1" dirty="0" smtClean="0">
                <a:solidFill>
                  <a:schemeClr val="tx1"/>
                </a:solidFill>
              </a:rPr>
              <a:t>* </a:t>
            </a:r>
            <a:r>
              <a:rPr lang="en-US" sz="2400" i="1" dirty="0" err="1" smtClean="0">
                <a:solidFill>
                  <a:schemeClr val="tx1"/>
                </a:solidFill>
              </a:rPr>
              <a:t>Chuyển</a:t>
            </a:r>
            <a:r>
              <a:rPr lang="en-US" sz="2400" i="1" dirty="0" smtClean="0">
                <a:solidFill>
                  <a:schemeClr val="tx1"/>
                </a:solidFill>
              </a:rPr>
              <a:t> </a:t>
            </a:r>
            <a:r>
              <a:rPr lang="en-US" sz="2400" i="1" dirty="0" err="1" smtClean="0">
                <a:solidFill>
                  <a:schemeClr val="tx1"/>
                </a:solidFill>
              </a:rPr>
              <a:t>đất</a:t>
            </a:r>
            <a:endParaRPr lang="en-US" sz="2400" i="1" dirty="0" smtClean="0">
              <a:solidFill>
                <a:schemeClr val="tx1"/>
              </a:solidFill>
            </a:endParaRPr>
          </a:p>
          <a:p>
            <a:pPr marL="12065" marR="5080" indent="-635" algn="just">
              <a:lnSpc>
                <a:spcPct val="100000"/>
              </a:lnSpc>
              <a:tabLst>
                <a:tab pos="355600" algn="l"/>
              </a:tabLst>
            </a:pPr>
            <a:r>
              <a:rPr lang="nl-NL" sz="2400" dirty="0" smtClean="0">
                <a:solidFill>
                  <a:schemeClr val="tx1"/>
                </a:solidFill>
              </a:rPr>
              <a:t>		Để </a:t>
            </a:r>
            <a:r>
              <a:rPr lang="nl-NL" sz="2400" dirty="0">
                <a:solidFill>
                  <a:schemeClr val="tx1"/>
                </a:solidFill>
              </a:rPr>
              <a:t>hạn chế rơi vãi trong vận chuyển và nâng cao năng suất có thể dùng những biện pháp </a:t>
            </a:r>
            <a:r>
              <a:rPr lang="nl-NL" sz="2400" dirty="0" smtClean="0">
                <a:solidFill>
                  <a:schemeClr val="tx1"/>
                </a:solidFill>
              </a:rPr>
              <a:t>sau:</a:t>
            </a:r>
            <a:endParaRPr lang="en-US" sz="2400" i="1" dirty="0" smtClean="0">
              <a:solidFill>
                <a:schemeClr val="tx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6" name="Group 1"/>
          <p:cNvGrpSpPr>
            <a:grpSpLocks/>
          </p:cNvGrpSpPr>
          <p:nvPr/>
        </p:nvGrpSpPr>
        <p:grpSpPr bwMode="auto">
          <a:xfrm>
            <a:off x="1184093" y="2166719"/>
            <a:ext cx="7451849" cy="3846727"/>
            <a:chOff x="2275" y="11099"/>
            <a:chExt cx="9929" cy="4513"/>
          </a:xfrm>
        </p:grpSpPr>
        <p:grpSp>
          <p:nvGrpSpPr>
            <p:cNvPr id="17" name="Group 7"/>
            <p:cNvGrpSpPr>
              <a:grpSpLocks/>
            </p:cNvGrpSpPr>
            <p:nvPr/>
          </p:nvGrpSpPr>
          <p:grpSpPr bwMode="auto">
            <a:xfrm>
              <a:off x="2547" y="13258"/>
              <a:ext cx="4176" cy="1695"/>
              <a:chOff x="4032" y="5616"/>
              <a:chExt cx="4464" cy="2016"/>
            </a:xfrm>
          </p:grpSpPr>
          <p:sp>
            <p:nvSpPr>
              <p:cNvPr id="21" name="Text Box 51"/>
              <p:cNvSpPr txBox="1">
                <a:spLocks noChangeArrowheads="1"/>
              </p:cNvSpPr>
              <p:nvPr/>
            </p:nvSpPr>
            <p:spPr bwMode="auto">
              <a:xfrm>
                <a:off x="5760" y="7056"/>
                <a:ext cx="1440" cy="5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Lưỡi ủi</a:t>
                </a:r>
                <a:endParaRPr kumimoji="0" lang="nl-N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2" name="Group 13"/>
              <p:cNvGrpSpPr>
                <a:grpSpLocks/>
              </p:cNvGrpSpPr>
              <p:nvPr/>
            </p:nvGrpSpPr>
            <p:grpSpPr bwMode="auto">
              <a:xfrm>
                <a:off x="4320" y="5616"/>
                <a:ext cx="3888" cy="1296"/>
                <a:chOff x="4320" y="5472"/>
                <a:chExt cx="3888" cy="1296"/>
              </a:xfrm>
            </p:grpSpPr>
            <p:sp>
              <p:nvSpPr>
                <p:cNvPr id="28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752" y="5472"/>
                  <a:ext cx="1296" cy="5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0,5 </a:t>
                  </a: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Arial" pitchFamily="34" charset="0"/>
                      <a:sym typeface="Symbol" pitchFamily="18" charset="2"/>
                    </a:rPr>
                    <a:t></a:t>
                  </a: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1m</a:t>
                  </a:r>
                  <a:endParaRPr kumimoji="0" lang="nl-N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Arial" pitchFamily="34" charset="0"/>
                    <a:sym typeface="Symbol" pitchFamily="18" charset="2"/>
                  </a:endParaRPr>
                </a:p>
              </p:txBody>
            </p:sp>
            <p:sp>
              <p:nvSpPr>
                <p:cNvPr id="29" name="Line 49"/>
                <p:cNvSpPr>
                  <a:spLocks noChangeShapeType="1"/>
                </p:cNvSpPr>
                <p:nvPr/>
              </p:nvSpPr>
              <p:spPr bwMode="auto">
                <a:xfrm>
                  <a:off x="4320" y="6768"/>
                  <a:ext cx="388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Rectangle 48"/>
                <p:cNvSpPr>
                  <a:spLocks noChangeArrowheads="1"/>
                </p:cNvSpPr>
                <p:nvPr/>
              </p:nvSpPr>
              <p:spPr bwMode="auto">
                <a:xfrm>
                  <a:off x="5760" y="6192"/>
                  <a:ext cx="1008" cy="57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  H</a:t>
                  </a:r>
                  <a:endParaRPr kumimoji="0" lang="nl-NL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grpSp>
              <p:nvGrpSpPr>
                <p:cNvPr id="31" name="Group 39"/>
                <p:cNvGrpSpPr>
                  <a:grpSpLocks/>
                </p:cNvGrpSpPr>
                <p:nvPr/>
              </p:nvGrpSpPr>
              <p:grpSpPr bwMode="auto">
                <a:xfrm>
                  <a:off x="4737" y="6336"/>
                  <a:ext cx="1023" cy="432"/>
                  <a:chOff x="4737" y="6336"/>
                  <a:chExt cx="1023" cy="432"/>
                </a:xfrm>
              </p:grpSpPr>
              <p:sp>
                <p:nvSpPr>
                  <p:cNvPr id="4123" name="AutoShape 47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752" y="6336"/>
                    <a:ext cx="1008" cy="432"/>
                  </a:xfrm>
                  <a:custGeom>
                    <a:avLst/>
                    <a:gdLst>
                      <a:gd name="G0" fmla="+- 3150 0 0"/>
                      <a:gd name="G1" fmla="+- 21600 0 3150"/>
                      <a:gd name="G2" fmla="*/ 3150 1 2"/>
                      <a:gd name="G3" fmla="+- 21600 0 G2"/>
                      <a:gd name="G4" fmla="+/ 3150 21600 2"/>
                      <a:gd name="G5" fmla="+/ G1 0 2"/>
                      <a:gd name="G6" fmla="*/ 21600 21600 3150"/>
                      <a:gd name="G7" fmla="*/ G6 1 2"/>
                      <a:gd name="G8" fmla="+- 21600 0 G7"/>
                      <a:gd name="G9" fmla="*/ 21600 1 2"/>
                      <a:gd name="G10" fmla="+- 3150 0 G9"/>
                      <a:gd name="G11" fmla="?: G10 G8 0"/>
                      <a:gd name="G12" fmla="?: G10 G7 21600"/>
                      <a:gd name="T0" fmla="*/ 20025 w 21600"/>
                      <a:gd name="T1" fmla="*/ 10800 h 21600"/>
                      <a:gd name="T2" fmla="*/ 10800 w 21600"/>
                      <a:gd name="T3" fmla="*/ 21600 h 21600"/>
                      <a:gd name="T4" fmla="*/ 1575 w 21600"/>
                      <a:gd name="T5" fmla="*/ 10800 h 21600"/>
                      <a:gd name="T6" fmla="*/ 10800 w 21600"/>
                      <a:gd name="T7" fmla="*/ 0 h 21600"/>
                      <a:gd name="T8" fmla="*/ 3375 w 21600"/>
                      <a:gd name="T9" fmla="*/ 3375 h 21600"/>
                      <a:gd name="T10" fmla="*/ 18225 w 21600"/>
                      <a:gd name="T11" fmla="*/ 18225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3150" y="21600"/>
                        </a:lnTo>
                        <a:lnTo>
                          <a:pt x="1845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10800000"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124" name="Line 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81" y="6351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5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37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6" name="Line 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96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7" name="Line 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040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072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99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073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88" y="6480"/>
                    <a:ext cx="288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074" name="Line 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56" y="6624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96" name="Group 30"/>
                <p:cNvGrpSpPr>
                  <a:grpSpLocks/>
                </p:cNvGrpSpPr>
                <p:nvPr/>
              </p:nvGrpSpPr>
              <p:grpSpPr bwMode="auto">
                <a:xfrm>
                  <a:off x="6768" y="6336"/>
                  <a:ext cx="1023" cy="432"/>
                  <a:chOff x="4737" y="6336"/>
                  <a:chExt cx="1023" cy="432"/>
                </a:xfrm>
              </p:grpSpPr>
              <p:sp>
                <p:nvSpPr>
                  <p:cNvPr id="4115" name="AutoShape 38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752" y="6336"/>
                    <a:ext cx="1008" cy="432"/>
                  </a:xfrm>
                  <a:custGeom>
                    <a:avLst/>
                    <a:gdLst>
                      <a:gd name="G0" fmla="+- 3150 0 0"/>
                      <a:gd name="G1" fmla="+- 21600 0 3150"/>
                      <a:gd name="G2" fmla="*/ 3150 1 2"/>
                      <a:gd name="G3" fmla="+- 21600 0 G2"/>
                      <a:gd name="G4" fmla="+/ 3150 21600 2"/>
                      <a:gd name="G5" fmla="+/ G1 0 2"/>
                      <a:gd name="G6" fmla="*/ 21600 21600 3150"/>
                      <a:gd name="G7" fmla="*/ G6 1 2"/>
                      <a:gd name="G8" fmla="+- 21600 0 G7"/>
                      <a:gd name="G9" fmla="*/ 21600 1 2"/>
                      <a:gd name="G10" fmla="+- 3150 0 G9"/>
                      <a:gd name="G11" fmla="?: G10 G8 0"/>
                      <a:gd name="G12" fmla="?: G10 G7 21600"/>
                      <a:gd name="T0" fmla="*/ 20025 w 21600"/>
                      <a:gd name="T1" fmla="*/ 10800 h 21600"/>
                      <a:gd name="T2" fmla="*/ 10800 w 21600"/>
                      <a:gd name="T3" fmla="*/ 21600 h 21600"/>
                      <a:gd name="T4" fmla="*/ 1575 w 21600"/>
                      <a:gd name="T5" fmla="*/ 10800 h 21600"/>
                      <a:gd name="T6" fmla="*/ 10800 w 21600"/>
                      <a:gd name="T7" fmla="*/ 0 h 21600"/>
                      <a:gd name="T8" fmla="*/ 3375 w 21600"/>
                      <a:gd name="T9" fmla="*/ 3375 h 21600"/>
                      <a:gd name="T10" fmla="*/ 18225 w 21600"/>
                      <a:gd name="T11" fmla="*/ 18225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3150" y="21600"/>
                        </a:lnTo>
                        <a:lnTo>
                          <a:pt x="1845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10800000"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116" name="Line 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81" y="6351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7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37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8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96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9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040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0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99" y="6336"/>
                    <a:ext cx="432" cy="43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1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88" y="6480"/>
                    <a:ext cx="288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22" name="Line 3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56" y="6624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097" name="Line 29"/>
                <p:cNvSpPr>
                  <a:spLocks noChangeShapeType="1"/>
                </p:cNvSpPr>
                <p:nvPr/>
              </p:nvSpPr>
              <p:spPr bwMode="auto">
                <a:xfrm>
                  <a:off x="4752" y="6048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4098" name="Group 26"/>
                <p:cNvGrpSpPr>
                  <a:grpSpLocks/>
                </p:cNvGrpSpPr>
                <p:nvPr/>
              </p:nvGrpSpPr>
              <p:grpSpPr bwMode="auto">
                <a:xfrm>
                  <a:off x="4821" y="5904"/>
                  <a:ext cx="144" cy="288"/>
                  <a:chOff x="4821" y="5760"/>
                  <a:chExt cx="144" cy="288"/>
                </a:xfrm>
              </p:grpSpPr>
              <p:sp>
                <p:nvSpPr>
                  <p:cNvPr id="4113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5760"/>
                    <a:ext cx="0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4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21" y="5835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99" name="Group 23"/>
                <p:cNvGrpSpPr>
                  <a:grpSpLocks/>
                </p:cNvGrpSpPr>
                <p:nvPr/>
              </p:nvGrpSpPr>
              <p:grpSpPr bwMode="auto">
                <a:xfrm>
                  <a:off x="5556" y="5904"/>
                  <a:ext cx="144" cy="288"/>
                  <a:chOff x="4821" y="5760"/>
                  <a:chExt cx="144" cy="288"/>
                </a:xfrm>
              </p:grpSpPr>
              <p:sp>
                <p:nvSpPr>
                  <p:cNvPr id="4111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5760"/>
                    <a:ext cx="0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2" name="Line 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21" y="5835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100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6768" y="5472"/>
                  <a:ext cx="1296" cy="5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0,5 </a:t>
                  </a: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Times New Roman" pitchFamily="18" charset="0"/>
                      <a:cs typeface="Arial" pitchFamily="34" charset="0"/>
                      <a:sym typeface="Symbol" pitchFamily="18" charset="2"/>
                    </a:rPr>
                    <a:t></a:t>
                  </a:r>
                  <a:r>
                    <a:rPr kumimoji="0" lang="nl-NL" sz="11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1m</a:t>
                  </a:r>
                  <a:endParaRPr kumimoji="0" lang="nl-N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Arial" pitchFamily="34" charset="0"/>
                    <a:sym typeface="Symbol" pitchFamily="18" charset="2"/>
                  </a:endParaRPr>
                </a:p>
              </p:txBody>
            </p:sp>
            <p:sp>
              <p:nvSpPr>
                <p:cNvPr id="4103" name="Line 21"/>
                <p:cNvSpPr>
                  <a:spLocks noChangeShapeType="1"/>
                </p:cNvSpPr>
                <p:nvPr/>
              </p:nvSpPr>
              <p:spPr bwMode="auto">
                <a:xfrm>
                  <a:off x="6768" y="6048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4104" name="Group 18"/>
                <p:cNvGrpSpPr>
                  <a:grpSpLocks/>
                </p:cNvGrpSpPr>
                <p:nvPr/>
              </p:nvGrpSpPr>
              <p:grpSpPr bwMode="auto">
                <a:xfrm>
                  <a:off x="6837" y="5904"/>
                  <a:ext cx="144" cy="288"/>
                  <a:chOff x="4821" y="5760"/>
                  <a:chExt cx="144" cy="288"/>
                </a:xfrm>
              </p:grpSpPr>
              <p:sp>
                <p:nvSpPr>
                  <p:cNvPr id="4109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5760"/>
                    <a:ext cx="0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10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21" y="5835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05" name="Group 15"/>
                <p:cNvGrpSpPr>
                  <a:grpSpLocks/>
                </p:cNvGrpSpPr>
                <p:nvPr/>
              </p:nvGrpSpPr>
              <p:grpSpPr bwMode="auto">
                <a:xfrm>
                  <a:off x="7572" y="5904"/>
                  <a:ext cx="144" cy="288"/>
                  <a:chOff x="4821" y="5760"/>
                  <a:chExt cx="144" cy="288"/>
                </a:xfrm>
              </p:grpSpPr>
              <p:sp>
                <p:nvSpPr>
                  <p:cNvPr id="4107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896" y="5760"/>
                    <a:ext cx="0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08" name="Line 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21" y="5835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106" name="Line 14"/>
                <p:cNvSpPr>
                  <a:spLocks noChangeShapeType="1"/>
                </p:cNvSpPr>
                <p:nvPr/>
              </p:nvSpPr>
              <p:spPr bwMode="auto">
                <a:xfrm>
                  <a:off x="6336" y="6192"/>
                  <a:ext cx="0" cy="57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" name="Text Box 12"/>
              <p:cNvSpPr txBox="1">
                <a:spLocks noChangeArrowheads="1"/>
              </p:cNvSpPr>
              <p:nvPr/>
            </p:nvSpPr>
            <p:spPr bwMode="auto">
              <a:xfrm>
                <a:off x="4032" y="7056"/>
                <a:ext cx="1584" cy="5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Bờ chắn </a:t>
                </a:r>
                <a:endParaRPr kumimoji="0" lang="nl-N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4" name="Line 11"/>
              <p:cNvSpPr>
                <a:spLocks noChangeShapeType="1"/>
              </p:cNvSpPr>
              <p:nvPr/>
            </p:nvSpPr>
            <p:spPr bwMode="auto">
              <a:xfrm>
                <a:off x="5040" y="6768"/>
                <a:ext cx="0" cy="43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0"/>
              <p:cNvSpPr txBox="1">
                <a:spLocks noChangeArrowheads="1"/>
              </p:cNvSpPr>
              <p:nvPr/>
            </p:nvSpPr>
            <p:spPr bwMode="auto">
              <a:xfrm>
                <a:off x="6912" y="7056"/>
                <a:ext cx="1584" cy="5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Bờ chắn </a:t>
                </a:r>
                <a:endParaRPr kumimoji="0" lang="nl-N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Line 9"/>
              <p:cNvSpPr>
                <a:spLocks noChangeShapeType="1"/>
              </p:cNvSpPr>
              <p:nvPr/>
            </p:nvSpPr>
            <p:spPr bwMode="auto">
              <a:xfrm>
                <a:off x="7488" y="6768"/>
                <a:ext cx="0" cy="43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5904" y="6768"/>
                <a:ext cx="0" cy="43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" y="11099"/>
              <a:ext cx="3471" cy="1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5" y="11219"/>
              <a:ext cx="3922" cy="2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2673" y="12863"/>
              <a:ext cx="4470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Hình 2.9. Phối hợp 2 máy ủi chuyển đất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2275" y="14953"/>
              <a:ext cx="4938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Hình 2.11 Cấu tạo bờ đất khi máy ủi thành luống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7266" y="14190"/>
              <a:ext cx="4938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Hình 2.10. Máy ủi thành từng luống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8509920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59130"/>
          </a:xfrm>
          <a:custGeom>
            <a:avLst/>
            <a:gdLst/>
            <a:ahLst/>
            <a:cxnLst/>
            <a:rect l="l" t="t" r="r" b="b"/>
            <a:pathLst>
              <a:path w="9144000" h="659130">
                <a:moveTo>
                  <a:pt x="24384" y="633984"/>
                </a:moveTo>
                <a:lnTo>
                  <a:pt x="24384" y="0"/>
                </a:lnTo>
                <a:lnTo>
                  <a:pt x="0" y="0"/>
                </a:lnTo>
                <a:lnTo>
                  <a:pt x="0" y="655129"/>
                </a:lnTo>
                <a:lnTo>
                  <a:pt x="4572" y="659130"/>
                </a:lnTo>
                <a:lnTo>
                  <a:pt x="11430" y="659130"/>
                </a:lnTo>
                <a:lnTo>
                  <a:pt x="11430" y="633984"/>
                </a:lnTo>
                <a:lnTo>
                  <a:pt x="24384" y="633984"/>
                </a:lnTo>
                <a:close/>
              </a:path>
              <a:path w="9144000" h="659130">
                <a:moveTo>
                  <a:pt x="9133332" y="633984"/>
                </a:moveTo>
                <a:lnTo>
                  <a:pt x="11430" y="633984"/>
                </a:lnTo>
                <a:lnTo>
                  <a:pt x="24384" y="646176"/>
                </a:lnTo>
                <a:lnTo>
                  <a:pt x="24384" y="659130"/>
                </a:lnTo>
                <a:lnTo>
                  <a:pt x="9120378" y="659130"/>
                </a:lnTo>
                <a:lnTo>
                  <a:pt x="9120378" y="646176"/>
                </a:lnTo>
                <a:lnTo>
                  <a:pt x="9133332" y="633984"/>
                </a:lnTo>
                <a:close/>
              </a:path>
              <a:path w="9144000" h="659130">
                <a:moveTo>
                  <a:pt x="24384" y="659130"/>
                </a:moveTo>
                <a:lnTo>
                  <a:pt x="24384" y="646176"/>
                </a:lnTo>
                <a:lnTo>
                  <a:pt x="11430" y="633984"/>
                </a:lnTo>
                <a:lnTo>
                  <a:pt x="11430" y="659130"/>
                </a:lnTo>
                <a:lnTo>
                  <a:pt x="24384" y="659130"/>
                </a:lnTo>
                <a:close/>
              </a:path>
              <a:path w="9144000" h="659130">
                <a:moveTo>
                  <a:pt x="9144000" y="655796"/>
                </a:moveTo>
                <a:lnTo>
                  <a:pt x="9144000" y="0"/>
                </a:lnTo>
                <a:lnTo>
                  <a:pt x="9120378" y="0"/>
                </a:lnTo>
                <a:lnTo>
                  <a:pt x="9120378" y="633984"/>
                </a:lnTo>
                <a:lnTo>
                  <a:pt x="9133332" y="633984"/>
                </a:lnTo>
                <a:lnTo>
                  <a:pt x="9133332" y="659130"/>
                </a:lnTo>
                <a:lnTo>
                  <a:pt x="9140190" y="659130"/>
                </a:lnTo>
                <a:lnTo>
                  <a:pt x="9144000" y="655796"/>
                </a:lnTo>
                <a:close/>
              </a:path>
              <a:path w="9144000" h="659130">
                <a:moveTo>
                  <a:pt x="9133332" y="659130"/>
                </a:moveTo>
                <a:lnTo>
                  <a:pt x="9133332" y="633984"/>
                </a:lnTo>
                <a:lnTo>
                  <a:pt x="9120378" y="646176"/>
                </a:lnTo>
                <a:lnTo>
                  <a:pt x="9120378" y="659130"/>
                </a:lnTo>
                <a:lnTo>
                  <a:pt x="9133332" y="65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3400" y="6249542"/>
            <a:ext cx="3505200" cy="0"/>
          </a:xfrm>
          <a:custGeom>
            <a:avLst/>
            <a:gdLst/>
            <a:ahLst/>
            <a:cxnLst/>
            <a:rect l="l" t="t" r="r" b="b"/>
            <a:pathLst>
              <a:path w="3505200">
                <a:moveTo>
                  <a:pt x="0" y="0"/>
                </a:moveTo>
                <a:lnTo>
                  <a:pt x="3505200" y="0"/>
                </a:lnTo>
              </a:path>
            </a:pathLst>
          </a:custGeom>
          <a:ln w="14477">
            <a:solidFill>
              <a:srgbClr val="00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536103" y="6386127"/>
            <a:ext cx="3543300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505"/>
              </a:lnSpc>
            </a:pPr>
            <a:r>
              <a:rPr spc="-5" dirty="0" err="1" smtClean="0"/>
              <a:t>Chương</a:t>
            </a:r>
            <a:r>
              <a:rPr spc="-5" dirty="0" smtClean="0"/>
              <a:t> </a:t>
            </a:r>
            <a:r>
              <a:rPr spc="-45" dirty="0" smtClean="0"/>
              <a:t>I</a:t>
            </a:r>
            <a:r>
              <a:rPr lang="en-US" spc="-45" dirty="0" smtClean="0"/>
              <a:t>I</a:t>
            </a:r>
            <a:r>
              <a:rPr spc="-45" dirty="0" smtClean="0"/>
              <a:t>: </a:t>
            </a:r>
            <a:r>
              <a:rPr spc="-5" dirty="0"/>
              <a:t>Máy làm</a:t>
            </a:r>
            <a:r>
              <a:rPr spc="-35" dirty="0"/>
              <a:t> </a:t>
            </a:r>
            <a:r>
              <a:rPr spc="-5" dirty="0"/>
              <a:t>đất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05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  <p:sp>
        <p:nvSpPr>
          <p:cNvPr id="7" name="object 7"/>
          <p:cNvSpPr txBox="1"/>
          <p:nvPr/>
        </p:nvSpPr>
        <p:spPr>
          <a:xfrm>
            <a:off x="431102" y="716634"/>
            <a:ext cx="8408098" cy="5318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b="1" i="1" spc="-60" dirty="0" smtClean="0">
                <a:latin typeface="Tahoma"/>
                <a:cs typeface="Tahoma"/>
              </a:rPr>
              <a:t>2.2.3. </a:t>
            </a:r>
            <a:r>
              <a:rPr lang="en-US" sz="2400" b="1" i="1" spc="-60" dirty="0" err="1" smtClean="0">
                <a:latin typeface="Tahoma"/>
                <a:cs typeface="Tahoma"/>
              </a:rPr>
              <a:t>Năng</a:t>
            </a:r>
            <a:r>
              <a:rPr lang="en-US" sz="2400" b="1" i="1" spc="-60" dirty="0" smtClean="0">
                <a:latin typeface="Tahoma"/>
                <a:cs typeface="Tahoma"/>
              </a:rPr>
              <a:t> </a:t>
            </a:r>
            <a:r>
              <a:rPr lang="en-US" sz="2400" b="1" i="1" spc="-60" dirty="0" err="1" smtClean="0">
                <a:latin typeface="Tahoma"/>
                <a:cs typeface="Tahoma"/>
              </a:rPr>
              <a:t>suất</a:t>
            </a:r>
            <a:endParaRPr lang="en-US" sz="2400" b="1" i="1" spc="-60" dirty="0" smtClean="0">
              <a:latin typeface="Tahoma"/>
              <a:cs typeface="Tahoma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endParaRPr lang="en-US" sz="2400" b="1" i="1" spc="-55" dirty="0" smtClean="0">
              <a:latin typeface="Tahoma"/>
              <a:cs typeface="Tahoma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b="1" i="1" spc="-55" dirty="0" smtClean="0">
                <a:latin typeface="Tahoma"/>
                <a:cs typeface="Tahoma"/>
              </a:rPr>
              <a:t>			</a:t>
            </a:r>
            <a:r>
              <a:rPr lang="en-US" sz="2400" spc="-55" dirty="0" smtClean="0">
                <a:latin typeface="Tahoma"/>
                <a:cs typeface="Tahoma"/>
              </a:rPr>
              <a:t>N =</a:t>
            </a: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endParaRPr lang="en-US" sz="2400" b="1" i="1" spc="-55" dirty="0">
              <a:latin typeface="Tahoma"/>
              <a:cs typeface="Tahoma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b="1" i="1" spc="-55" dirty="0" smtClean="0">
                <a:latin typeface="Tahoma"/>
                <a:cs typeface="Tahoma"/>
              </a:rPr>
              <a:t>2.2.4. </a:t>
            </a:r>
            <a:r>
              <a:rPr lang="en-US" sz="2400" b="1" i="1" spc="-55" dirty="0" err="1" smtClean="0">
                <a:latin typeface="Tahoma"/>
                <a:cs typeface="Tahoma"/>
              </a:rPr>
              <a:t>Biện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pháp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nâng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cao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năng</a:t>
            </a:r>
            <a:r>
              <a:rPr lang="en-US" sz="2400" b="1" i="1" spc="-55" dirty="0" smtClean="0">
                <a:latin typeface="Tahoma"/>
                <a:cs typeface="Tahoma"/>
              </a:rPr>
              <a:t> </a:t>
            </a:r>
            <a:r>
              <a:rPr lang="en-US" sz="2400" b="1" i="1" spc="-55" dirty="0" err="1" smtClean="0">
                <a:latin typeface="Tahoma"/>
                <a:cs typeface="Tahoma"/>
              </a:rPr>
              <a:t>suất</a:t>
            </a:r>
            <a:endParaRPr lang="en-US" sz="2400" b="1" i="1" spc="-55" dirty="0" smtClean="0">
              <a:latin typeface="Tahoma"/>
              <a:cs typeface="Tahoma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Nâng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cao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hệ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số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sử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khối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lượng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trước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lưỡi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ủi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dụng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biện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pháp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g</a:t>
            </a:r>
            <a:r>
              <a:rPr lang="nl-NL" sz="2400" dirty="0">
                <a:latin typeface="Tahoma" pitchFamily="34" charset="0"/>
                <a:cs typeface="Tahoma" pitchFamily="34" charset="0"/>
              </a:rPr>
              <a:t>iảm lượng  đất rơi vãi khi chuyển đất; Tăng chiều cao lưỡi ủi; Lợi dụng xuống dốc đẩy đất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>
                <a:latin typeface="Tahoma" pitchFamily="34" charset="0"/>
                <a:cs typeface="Tahoma" pitchFamily="34" charset="0"/>
              </a:rPr>
              <a:t>-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Giảm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thời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gian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chu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việc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của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: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lắp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thêm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răng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xới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,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khi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lùi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thì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có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thể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làm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tơi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xốp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latin typeface="Tahoma" pitchFamily="34" charset="0"/>
                <a:cs typeface="Tahoma" pitchFamily="34" charset="0"/>
              </a:rPr>
              <a:t>đất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  <a:p>
            <a:pPr marL="14605" lvl="1">
              <a:lnSpc>
                <a:spcPct val="120000"/>
              </a:lnSpc>
              <a:tabLst>
                <a:tab pos="626745" algn="l"/>
              </a:tabLst>
            </a:pPr>
            <a:r>
              <a:rPr lang="en-US" sz="2400" b="1" i="1" spc="-55" dirty="0" smtClean="0">
                <a:latin typeface="Tahoma"/>
                <a:cs typeface="Tahoma"/>
              </a:rPr>
              <a:t> 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736760"/>
              </p:ext>
            </p:extLst>
          </p:nvPr>
        </p:nvGraphicFramePr>
        <p:xfrm>
          <a:off x="2971800" y="1381431"/>
          <a:ext cx="2372591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r:id="rId3" imgW="1294838" imgH="406224" progId="Equation.3">
                  <p:embed/>
                </p:oleObj>
              </mc:Choice>
              <mc:Fallback>
                <p:oleObj r:id="rId3" imgW="1294838" imgH="40622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381431"/>
                        <a:ext cx="2372591" cy="76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2562037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C474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594</Words>
  <Application>Microsoft Office PowerPoint</Application>
  <PresentationFormat>On-screen Show (4:3)</PresentationFormat>
  <Paragraphs>90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Equation.3</vt:lpstr>
      <vt:lpstr>MÁY XÂY DỰNG</vt:lpstr>
      <vt:lpstr>MÁY XÂY DỰNG</vt:lpstr>
      <vt:lpstr>MÁY XÂY DỰNG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GIÔÙI THIEÄU  VEÀ MICROSOFT POWER POINT 2000.</dc:title>
  <dc:creator>pc16</dc:creator>
  <cp:lastModifiedBy>Admin</cp:lastModifiedBy>
  <cp:revision>36</cp:revision>
  <dcterms:created xsi:type="dcterms:W3CDTF">2016-06-11T07:57:10Z</dcterms:created>
  <dcterms:modified xsi:type="dcterms:W3CDTF">2016-06-18T02:17:23Z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2011-10-02T00:00:00Z</vt:filetime>
  </property>
  <property fmtid="{D5CDD505-2E9C-101B-9397-08002B2CF9AE}" pid="3" name="Creator">
    <vt:lpwstr>Acrobat PDFMaker 8.1 for PowerPoint</vt:lpwstr>
  </property>
  <property fmtid="{D5CDD505-2E9C-101B-9397-08002B2CF9AE}" pid="4" name="LastSaved">
    <vt:filetime>2016-06-11T00:00:00Z</vt:filetime>
  </property>
</Properties>
</file>