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8" r:id="rId2"/>
    <p:sldId id="257" r:id="rId3"/>
    <p:sldId id="256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B064C-7F03-4628-8EDC-BD49D2EE3DB8}" type="datetimeFigureOut">
              <a:rPr lang="en-US" smtClean="0"/>
              <a:t>19/09/2025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6F0AD-0006-404B-9894-41B1847FD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21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8420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5" name="Google Shape;845;p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128"/>
              <a:buFont typeface="Noto Sans Symbols"/>
              <a:buNone/>
            </a:pPr>
            <a:r>
              <a:rPr lang="en-US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Giám đốc công nghệ thông tin </a:t>
            </a:r>
            <a:r>
              <a:rPr lang="en-US" sz="1200" b="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(Chiel information officer – CIO )</a:t>
            </a:r>
            <a:endParaRPr/>
          </a:p>
        </p:txBody>
      </p:sp>
      <p:sp>
        <p:nvSpPr>
          <p:cNvPr id="846" name="Google Shape;846;p7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3165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SzPct val="94000"/>
              <a:buFont typeface="Wingdings" panose="05000000000000000000" pitchFamily="2" charset="2"/>
              <a:buNone/>
            </a:pPr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Giám đốc công nghệ thông tin </a:t>
            </a:r>
            <a:r>
              <a:rPr lang="en-US" sz="1200" b="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(Chiel information officer – CIO 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0439C-5F3A-4535-8256-0917C9C999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204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SzPct val="94000"/>
              <a:buFont typeface="Wingdings" panose="05000000000000000000" pitchFamily="2" charset="2"/>
              <a:buNone/>
            </a:pPr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Giám đốc công nghệ thông tin </a:t>
            </a:r>
            <a:r>
              <a:rPr lang="en-US" sz="1200" b="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(Chiel information officer – CIO 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0439C-5F3A-4535-8256-0917C9C999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75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F31D-4FAD-4D95-8639-80B88D9ABBD6}" type="datetimeFigureOut">
              <a:rPr lang="en-US" smtClean="0"/>
              <a:t>19/09/2025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C992F-3EAA-4D77-9479-717E0C3A8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629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F31D-4FAD-4D95-8639-80B88D9ABBD6}" type="datetimeFigureOut">
              <a:rPr lang="en-US" smtClean="0"/>
              <a:t>19/09/2025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C992F-3EAA-4D77-9479-717E0C3A8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29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F31D-4FAD-4D95-8639-80B88D9ABBD6}" type="datetimeFigureOut">
              <a:rPr lang="en-US" smtClean="0"/>
              <a:t>19/09/2025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C992F-3EAA-4D77-9479-717E0C3A8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59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F31D-4FAD-4D95-8639-80B88D9ABBD6}" type="datetimeFigureOut">
              <a:rPr lang="en-US" smtClean="0"/>
              <a:t>19/09/2025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C992F-3EAA-4D77-9479-717E0C3A8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97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F31D-4FAD-4D95-8639-80B88D9ABBD6}" type="datetimeFigureOut">
              <a:rPr lang="en-US" smtClean="0"/>
              <a:t>19/09/2025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C992F-3EAA-4D77-9479-717E0C3A8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12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F31D-4FAD-4D95-8639-80B88D9ABBD6}" type="datetimeFigureOut">
              <a:rPr lang="en-US" smtClean="0"/>
              <a:t>19/09/2025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C992F-3EAA-4D77-9479-717E0C3A8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063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F31D-4FAD-4D95-8639-80B88D9ABBD6}" type="datetimeFigureOut">
              <a:rPr lang="en-US" smtClean="0"/>
              <a:t>19/09/2025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C992F-3EAA-4D77-9479-717E0C3A8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26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F31D-4FAD-4D95-8639-80B88D9ABBD6}" type="datetimeFigureOut">
              <a:rPr lang="en-US" smtClean="0"/>
              <a:t>19/09/2025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C992F-3EAA-4D77-9479-717E0C3A8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338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F31D-4FAD-4D95-8639-80B88D9ABBD6}" type="datetimeFigureOut">
              <a:rPr lang="en-US" smtClean="0"/>
              <a:t>19/09/2025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C992F-3EAA-4D77-9479-717E0C3A8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7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F31D-4FAD-4D95-8639-80B88D9ABBD6}" type="datetimeFigureOut">
              <a:rPr lang="en-US" smtClean="0"/>
              <a:t>19/09/2025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C992F-3EAA-4D77-9479-717E0C3A8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76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F31D-4FAD-4D95-8639-80B88D9ABBD6}" type="datetimeFigureOut">
              <a:rPr lang="en-US" smtClean="0"/>
              <a:t>19/09/2025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C992F-3EAA-4D77-9479-717E0C3A8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74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FF31D-4FAD-4D95-8639-80B88D9ABBD6}" type="datetimeFigureOut">
              <a:rPr lang="en-US" smtClean="0"/>
              <a:t>19/09/2025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C992F-3EAA-4D77-9479-717E0C3A8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10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mydtu.duytan.edu.vn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2" name="Google Shape;802;p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73721" y="9705"/>
            <a:ext cx="1677183" cy="495065"/>
          </a:xfrm>
          <a:prstGeom prst="rect">
            <a:avLst/>
          </a:prstGeom>
          <a:noFill/>
          <a:ln>
            <a:noFill/>
          </a:ln>
        </p:spPr>
      </p:pic>
      <p:sp>
        <p:nvSpPr>
          <p:cNvPr id="804" name="Google Shape;804;p67"/>
          <p:cNvSpPr txBox="1"/>
          <p:nvPr/>
        </p:nvSpPr>
        <p:spPr>
          <a:xfrm>
            <a:off x="576775" y="1083212"/>
            <a:ext cx="11366696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Truy</a:t>
            </a:r>
            <a:r>
              <a:rPr lang="en-US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cập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myDTU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800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</a:t>
            </a:r>
            <a:r>
              <a:rPr lang="en-US" sz="2800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mydtu.duytan.edu.vn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5" name="Google Shape;805;p6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6516" y="1793488"/>
            <a:ext cx="9035478" cy="348089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76953" y="-8725"/>
            <a:ext cx="10515600" cy="6312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HƯỚNG</a:t>
            </a:r>
            <a:r>
              <a:rPr lang="en-US" sz="3600" b="1" dirty="0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DẪN</a:t>
            </a:r>
            <a:r>
              <a:rPr lang="en-US" sz="3600" b="1" dirty="0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LÀM</a:t>
            </a:r>
            <a:r>
              <a:rPr lang="en-US" sz="3600" b="1" dirty="0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BÀI</a:t>
            </a:r>
            <a:r>
              <a:rPr lang="en-US" sz="3600" b="1" dirty="0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THI</a:t>
            </a:r>
            <a:r>
              <a:rPr lang="en-US" sz="3600" b="1" dirty="0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 ONLINE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552" y="548564"/>
            <a:ext cx="10956396" cy="6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959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" name="Google Shape;849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73721" y="9705"/>
            <a:ext cx="1677183" cy="495065"/>
          </a:xfrm>
          <a:prstGeom prst="rect">
            <a:avLst/>
          </a:prstGeom>
          <a:noFill/>
          <a:ln>
            <a:noFill/>
          </a:ln>
        </p:spPr>
      </p:pic>
      <p:sp>
        <p:nvSpPr>
          <p:cNvPr id="851" name="Google Shape;851;p72"/>
          <p:cNvSpPr txBox="1">
            <a:spLocks noGrp="1"/>
          </p:cNvSpPr>
          <p:nvPr>
            <p:ph type="body" idx="1"/>
          </p:nvPr>
        </p:nvSpPr>
        <p:spPr>
          <a:xfrm>
            <a:off x="463950" y="1170475"/>
            <a:ext cx="1168695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 err="1" smtClean="0">
                <a:latin typeface="Arial"/>
                <a:ea typeface="Arial"/>
                <a:cs typeface="Arial"/>
                <a:sym typeface="Arial"/>
              </a:rPr>
              <a:t>Bấm</a:t>
            </a: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 smtClean="0">
                <a:latin typeface="Arial"/>
                <a:ea typeface="Arial"/>
                <a:cs typeface="Arial"/>
                <a:sym typeface="Arial"/>
              </a:rPr>
              <a:t>nút</a:t>
            </a: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Elearning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hoặc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HỌC</a:t>
            </a:r>
            <a:r>
              <a:rPr lang="en-US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TẬP</a:t>
            </a:r>
            <a:r>
              <a:rPr lang="en-US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TRỰC</a:t>
            </a:r>
            <a:r>
              <a:rPr lang="en-US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TUYẾN</a:t>
            </a:r>
            <a:r>
              <a:rPr lang="en-US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2" name="Google Shape;852;p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4462" y="2823598"/>
            <a:ext cx="11276538" cy="289140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76953" y="-8725"/>
            <a:ext cx="10515600" cy="6312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HƯỚNG</a:t>
            </a:r>
            <a:r>
              <a:rPr lang="en-US" sz="3600" b="1" dirty="0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DẪN</a:t>
            </a:r>
            <a:r>
              <a:rPr lang="en-US" sz="3600" b="1" dirty="0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LÀM</a:t>
            </a:r>
            <a:r>
              <a:rPr lang="en-US" sz="3600" b="1" dirty="0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BÀI</a:t>
            </a:r>
            <a:r>
              <a:rPr lang="en-US" sz="3600" b="1" dirty="0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THI</a:t>
            </a:r>
            <a:r>
              <a:rPr lang="en-US" sz="3600" b="1" dirty="0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 ONLINE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552" y="548564"/>
            <a:ext cx="10956396" cy="6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011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808" y="991753"/>
            <a:ext cx="10254140" cy="565363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76953" y="-8725"/>
            <a:ext cx="10515600" cy="6312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HƯỚNG</a:t>
            </a:r>
            <a:r>
              <a:rPr lang="en-US" sz="3600" b="1" dirty="0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DẪN</a:t>
            </a:r>
            <a:r>
              <a:rPr lang="en-US" sz="3600" b="1" dirty="0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LÀM</a:t>
            </a:r>
            <a:r>
              <a:rPr lang="en-US" sz="3600" b="1" dirty="0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BÀI</a:t>
            </a:r>
            <a:r>
              <a:rPr lang="en-US" sz="3600" b="1" dirty="0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THI</a:t>
            </a:r>
            <a:r>
              <a:rPr lang="en-US" sz="3600" b="1" dirty="0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 ONLINE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552" y="548564"/>
            <a:ext cx="10956396" cy="646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721" y="9705"/>
            <a:ext cx="1677183" cy="49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15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76953" y="-8725"/>
            <a:ext cx="10515600" cy="6312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HƯỚNG</a:t>
            </a:r>
            <a:r>
              <a:rPr lang="en-US" sz="3600" b="1" dirty="0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DẪN</a:t>
            </a:r>
            <a:r>
              <a:rPr lang="en-US" sz="3600" b="1" dirty="0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LÀM</a:t>
            </a:r>
            <a:r>
              <a:rPr lang="en-US" sz="3600" b="1" dirty="0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BÀI</a:t>
            </a:r>
            <a:r>
              <a:rPr lang="en-US" sz="3600" b="1" dirty="0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THI</a:t>
            </a:r>
            <a:r>
              <a:rPr lang="en-US" sz="3600" b="1" dirty="0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 ONLINE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721" y="9705"/>
            <a:ext cx="1677183" cy="4950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552" y="548564"/>
            <a:ext cx="10956396" cy="646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52540" y="1652706"/>
            <a:ext cx="503384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dirty="0" err="1" smtClean="0">
                <a:latin typeface="Arial (Body)"/>
              </a:rPr>
              <a:t>Bấm</a:t>
            </a:r>
            <a:r>
              <a:rPr lang="en-US" sz="2800" dirty="0" smtClean="0">
                <a:latin typeface="Arial (Body)"/>
              </a:rPr>
              <a:t> </a:t>
            </a:r>
            <a:r>
              <a:rPr lang="en-US" sz="2800" dirty="0" err="1" smtClean="0">
                <a:latin typeface="Arial (Body)"/>
              </a:rPr>
              <a:t>chọn</a:t>
            </a:r>
            <a:r>
              <a:rPr lang="en-US" sz="2800" dirty="0" smtClean="0">
                <a:latin typeface="Arial (Body)"/>
              </a:rPr>
              <a:t> </a:t>
            </a:r>
            <a:r>
              <a:rPr lang="en-US" sz="2800" dirty="0" err="1" smtClean="0">
                <a:latin typeface="Arial (Body)"/>
              </a:rPr>
              <a:t>chức</a:t>
            </a:r>
            <a:r>
              <a:rPr lang="en-US" sz="2800" dirty="0" smtClean="0">
                <a:latin typeface="Arial (Body)"/>
              </a:rPr>
              <a:t> </a:t>
            </a:r>
            <a:r>
              <a:rPr lang="en-US" sz="2800" dirty="0" err="1" smtClean="0">
                <a:latin typeface="Arial (Body)"/>
              </a:rPr>
              <a:t>năng</a:t>
            </a:r>
            <a:r>
              <a:rPr lang="en-US" sz="2800" dirty="0" smtClean="0">
                <a:latin typeface="Arial (Body)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 (Body)"/>
              </a:rPr>
              <a:t>Test &amp; Quizzes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dirty="0" smtClean="0">
                <a:latin typeface="Arial (Body)"/>
              </a:rPr>
              <a:t>Click </a:t>
            </a:r>
            <a:r>
              <a:rPr lang="en-US" sz="2800" dirty="0" err="1">
                <a:solidFill>
                  <a:srgbClr val="FF0000"/>
                </a:solidFill>
                <a:latin typeface="Arial (Body)"/>
              </a:rPr>
              <a:t>Tên</a:t>
            </a:r>
            <a:r>
              <a:rPr lang="en-US" sz="2800" dirty="0">
                <a:solidFill>
                  <a:srgbClr val="FF0000"/>
                </a:solidFill>
                <a:latin typeface="Arial (Body)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 (Body)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Arial (Body)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 (Body)"/>
              </a:rPr>
              <a:t>thi</a:t>
            </a:r>
            <a:r>
              <a:rPr lang="en-US" sz="2800" dirty="0" smtClean="0">
                <a:solidFill>
                  <a:srgbClr val="FF0000"/>
                </a:solidFill>
                <a:latin typeface="Arial (Body)"/>
              </a:rPr>
              <a:t> </a:t>
            </a:r>
            <a:endParaRPr lang="en-US" sz="2800" dirty="0">
              <a:solidFill>
                <a:srgbClr val="FF0000"/>
              </a:solidFill>
              <a:latin typeface="Arial (Body)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dirty="0" err="1">
                <a:latin typeface="Arial (Body)"/>
              </a:rPr>
              <a:t>Bấm</a:t>
            </a:r>
            <a:r>
              <a:rPr lang="en-US" sz="2800" dirty="0">
                <a:latin typeface="Arial (Body)"/>
              </a:rPr>
              <a:t> </a:t>
            </a:r>
            <a:r>
              <a:rPr lang="en-US" sz="2800" dirty="0" err="1">
                <a:latin typeface="Arial (Body)"/>
              </a:rPr>
              <a:t>nút</a:t>
            </a:r>
            <a:r>
              <a:rPr lang="en-US" sz="2800" dirty="0">
                <a:latin typeface="Arial (Body)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Arial (Body)"/>
              </a:rPr>
              <a:t>Begin Assessment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 (Body)"/>
                <a:sym typeface="Wingdings" panose="05000000000000000000" pitchFamily="2" charset="2"/>
              </a:rPr>
              <a:t> </a:t>
            </a:r>
            <a:r>
              <a:rPr lang="en-US" sz="2800" dirty="0" err="1">
                <a:latin typeface="Arial (Body)"/>
                <a:sym typeface="Wingdings" panose="05000000000000000000" pitchFamily="2" charset="2"/>
              </a:rPr>
              <a:t>Hệ</a:t>
            </a:r>
            <a:r>
              <a:rPr lang="en-US" sz="2800" dirty="0">
                <a:latin typeface="Arial (Body)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Arial (Body)"/>
                <a:sym typeface="Wingdings" panose="05000000000000000000" pitchFamily="2" charset="2"/>
              </a:rPr>
              <a:t>thống</a:t>
            </a:r>
            <a:r>
              <a:rPr lang="en-US" sz="2800" dirty="0">
                <a:latin typeface="Arial (Body)"/>
              </a:rPr>
              <a:t> </a:t>
            </a:r>
            <a:r>
              <a:rPr lang="en-US" sz="2800" dirty="0" err="1">
                <a:latin typeface="Arial (Body)"/>
              </a:rPr>
              <a:t>hiển</a:t>
            </a:r>
            <a:r>
              <a:rPr lang="en-US" sz="2800" dirty="0">
                <a:latin typeface="Arial (Body)"/>
              </a:rPr>
              <a:t> </a:t>
            </a:r>
            <a:r>
              <a:rPr lang="en-US" sz="2800" dirty="0" err="1">
                <a:latin typeface="Arial (Body)"/>
              </a:rPr>
              <a:t>thị</a:t>
            </a:r>
            <a:r>
              <a:rPr lang="en-US" sz="2800" dirty="0">
                <a:latin typeface="Arial (Body)"/>
              </a:rPr>
              <a:t> </a:t>
            </a:r>
            <a:r>
              <a:rPr lang="en-US" sz="2800" dirty="0" err="1">
                <a:latin typeface="Arial (Body)"/>
              </a:rPr>
              <a:t>Bài</a:t>
            </a:r>
            <a:r>
              <a:rPr lang="en-US" sz="2800" dirty="0">
                <a:latin typeface="Arial (Body)"/>
              </a:rPr>
              <a:t> </a:t>
            </a:r>
            <a:r>
              <a:rPr lang="en-US" sz="2800" dirty="0" err="1">
                <a:latin typeface="Arial (Body)"/>
              </a:rPr>
              <a:t>thi</a:t>
            </a:r>
            <a:endParaRPr lang="en-US" sz="2800" dirty="0">
              <a:latin typeface="Arial (Body)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981302" y="3295650"/>
            <a:ext cx="7210698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8029" y="4039707"/>
            <a:ext cx="7142109" cy="25133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8029" y="1074143"/>
            <a:ext cx="7015358" cy="211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386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721" y="9705"/>
            <a:ext cx="1677183" cy="4950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551" y="765026"/>
            <a:ext cx="666798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 (Body)"/>
              </a:rPr>
              <a:t>Tests &amp; Quizzes: </a:t>
            </a:r>
            <a:r>
              <a:rPr lang="en-US" sz="2800" b="1" dirty="0" err="1">
                <a:latin typeface="Arial (Body)"/>
              </a:rPr>
              <a:t>Làm</a:t>
            </a:r>
            <a:r>
              <a:rPr lang="en-US" sz="2800" b="1" dirty="0">
                <a:latin typeface="Arial (Body)"/>
              </a:rPr>
              <a:t> </a:t>
            </a:r>
            <a:r>
              <a:rPr lang="en-US" sz="2800" b="1" dirty="0" err="1">
                <a:latin typeface="Arial (Body)"/>
              </a:rPr>
              <a:t>bài</a:t>
            </a:r>
            <a:r>
              <a:rPr lang="en-US" sz="2800" b="1" dirty="0">
                <a:latin typeface="Arial (Body)"/>
              </a:rPr>
              <a:t> </a:t>
            </a:r>
            <a:r>
              <a:rPr lang="en-US" sz="2800" b="1" dirty="0" err="1">
                <a:latin typeface="Arial (Body)"/>
              </a:rPr>
              <a:t>kiểm</a:t>
            </a:r>
            <a:r>
              <a:rPr lang="en-US" sz="2800" b="1" dirty="0">
                <a:latin typeface="Arial (Body)"/>
              </a:rPr>
              <a:t> </a:t>
            </a:r>
            <a:r>
              <a:rPr lang="en-US" sz="2800" b="1" dirty="0" err="1">
                <a:latin typeface="Arial (Body)"/>
              </a:rPr>
              <a:t>tra</a:t>
            </a:r>
            <a:r>
              <a:rPr lang="en-US" sz="2800" b="1" dirty="0">
                <a:latin typeface="Arial (Body)"/>
              </a:rPr>
              <a:t> </a:t>
            </a:r>
            <a:r>
              <a:rPr lang="en-US" sz="2800" b="1" dirty="0" err="1">
                <a:latin typeface="Arial (Body)"/>
              </a:rPr>
              <a:t>thường</a:t>
            </a:r>
            <a:r>
              <a:rPr lang="en-US" sz="2800" b="1" dirty="0">
                <a:latin typeface="Arial (Body)"/>
              </a:rPr>
              <a:t> </a:t>
            </a:r>
            <a:r>
              <a:rPr lang="en-US" sz="2800" b="1" dirty="0" err="1">
                <a:latin typeface="Arial (Body)"/>
              </a:rPr>
              <a:t>kỳ</a:t>
            </a:r>
            <a:r>
              <a:rPr lang="en-US" sz="2800" b="1" dirty="0">
                <a:latin typeface="Arial (Body)"/>
              </a:rPr>
              <a:t>/</a:t>
            </a:r>
            <a:r>
              <a:rPr lang="en-US" sz="2800" b="1" dirty="0" err="1">
                <a:latin typeface="Arial (Body)"/>
              </a:rPr>
              <a:t>học</a:t>
            </a:r>
            <a:r>
              <a:rPr lang="en-US" sz="2800" b="1" dirty="0">
                <a:latin typeface="Arial (Body)"/>
              </a:rPr>
              <a:t> </a:t>
            </a:r>
            <a:r>
              <a:rPr lang="en-US" sz="2800" b="1" dirty="0" err="1">
                <a:latin typeface="Arial (Body)"/>
              </a:rPr>
              <a:t>kỳ</a:t>
            </a:r>
            <a:endParaRPr lang="en-US" sz="2800" b="1" dirty="0">
              <a:latin typeface="Arial (Body)"/>
            </a:endParaRPr>
          </a:p>
          <a:p>
            <a:endParaRPr lang="en-US" sz="2800" dirty="0">
              <a:latin typeface="Arial (Body)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 (Body)"/>
              </a:rPr>
              <a:t>4. </a:t>
            </a:r>
            <a:r>
              <a:rPr lang="en-US" sz="2800" dirty="0" err="1">
                <a:latin typeface="Arial (Body)"/>
              </a:rPr>
              <a:t>Sinh</a:t>
            </a:r>
            <a:r>
              <a:rPr lang="en-US" sz="2800" dirty="0">
                <a:latin typeface="Arial (Body)"/>
              </a:rPr>
              <a:t> </a:t>
            </a:r>
            <a:r>
              <a:rPr lang="en-US" sz="2800" dirty="0" err="1">
                <a:latin typeface="Arial (Body)"/>
              </a:rPr>
              <a:t>viên</a:t>
            </a:r>
            <a:r>
              <a:rPr lang="en-US" sz="2800" dirty="0">
                <a:latin typeface="Arial (Body)"/>
              </a:rPr>
              <a:t> </a:t>
            </a:r>
            <a:r>
              <a:rPr lang="en-US" sz="2800" dirty="0" err="1">
                <a:latin typeface="Arial (Body)"/>
              </a:rPr>
              <a:t>tiến</a:t>
            </a:r>
            <a:r>
              <a:rPr lang="en-US" sz="2800" dirty="0">
                <a:latin typeface="Arial (Body)"/>
              </a:rPr>
              <a:t> </a:t>
            </a:r>
            <a:r>
              <a:rPr lang="en-US" sz="2800" dirty="0" err="1">
                <a:latin typeface="Arial (Body)"/>
              </a:rPr>
              <a:t>hành</a:t>
            </a:r>
            <a:r>
              <a:rPr lang="en-US" sz="2800" dirty="0">
                <a:latin typeface="Arial (Body)"/>
              </a:rPr>
              <a:t> </a:t>
            </a:r>
            <a:r>
              <a:rPr lang="en-US" sz="2800" dirty="0" err="1">
                <a:latin typeface="Arial (Body)"/>
              </a:rPr>
              <a:t>làm</a:t>
            </a:r>
            <a:r>
              <a:rPr lang="en-US" sz="2800" dirty="0">
                <a:latin typeface="Arial (Body)"/>
              </a:rPr>
              <a:t> </a:t>
            </a:r>
            <a:r>
              <a:rPr lang="en-US" sz="2800" dirty="0" err="1">
                <a:latin typeface="Arial (Body)"/>
              </a:rPr>
              <a:t>bài</a:t>
            </a:r>
            <a:r>
              <a:rPr lang="en-US" sz="2800" dirty="0">
                <a:latin typeface="Arial (Body)"/>
              </a:rPr>
              <a:t> </a:t>
            </a:r>
            <a:r>
              <a:rPr lang="en-US" sz="2800" dirty="0" err="1">
                <a:latin typeface="Arial (Body)"/>
              </a:rPr>
              <a:t>thi</a:t>
            </a:r>
            <a:endParaRPr lang="en-US" sz="2800" dirty="0">
              <a:latin typeface="Arial (Body)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 (Body)"/>
              </a:rPr>
              <a:t>5. </a:t>
            </a:r>
            <a:r>
              <a:rPr lang="en-US" sz="2800" dirty="0" err="1">
                <a:latin typeface="Arial (Body)"/>
              </a:rPr>
              <a:t>Bấm</a:t>
            </a:r>
            <a:r>
              <a:rPr lang="en-US" sz="2800" dirty="0">
                <a:latin typeface="Arial (Body)"/>
              </a:rPr>
              <a:t> </a:t>
            </a:r>
            <a:r>
              <a:rPr lang="en-US" sz="2800" dirty="0" err="1">
                <a:latin typeface="Arial (Body)"/>
              </a:rPr>
              <a:t>nút</a:t>
            </a:r>
            <a:r>
              <a:rPr lang="en-US" sz="2800" dirty="0">
                <a:latin typeface="Arial (Body)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Arial (Body)"/>
              </a:rPr>
              <a:t>Submit for Grading </a:t>
            </a:r>
            <a:r>
              <a:rPr lang="en-US" sz="2800" dirty="0" err="1">
                <a:latin typeface="Arial (Body)"/>
              </a:rPr>
              <a:t>để</a:t>
            </a:r>
            <a:r>
              <a:rPr lang="en-US" sz="2800" dirty="0">
                <a:latin typeface="Arial (Body)"/>
              </a:rPr>
              <a:t> </a:t>
            </a:r>
            <a:r>
              <a:rPr lang="en-US" sz="2800" dirty="0" err="1">
                <a:latin typeface="Arial (Body)"/>
              </a:rPr>
              <a:t>nộp</a:t>
            </a:r>
            <a:r>
              <a:rPr lang="en-US" sz="2800" dirty="0">
                <a:latin typeface="Arial (Body)"/>
              </a:rPr>
              <a:t> </a:t>
            </a:r>
            <a:r>
              <a:rPr lang="en-US" sz="2800" dirty="0" err="1">
                <a:latin typeface="Arial (Body)"/>
              </a:rPr>
              <a:t>bài</a:t>
            </a:r>
            <a:endParaRPr lang="en-US" sz="2800" dirty="0">
              <a:latin typeface="Arial (Body)"/>
            </a:endParaRPr>
          </a:p>
          <a:p>
            <a:endParaRPr lang="en-US" sz="2800" dirty="0">
              <a:latin typeface="Arial (Body)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4936" y="640961"/>
            <a:ext cx="5035345" cy="62280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3552" y="4140926"/>
            <a:ext cx="6667983" cy="24427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552" y="4283386"/>
            <a:ext cx="66679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B71B2A"/>
                </a:solidFill>
                <a:latin typeface="Arial (Body)"/>
              </a:rPr>
              <a:t>Lưu</a:t>
            </a:r>
            <a:r>
              <a:rPr lang="en-US" sz="2000" dirty="0">
                <a:solidFill>
                  <a:srgbClr val="B71B2A"/>
                </a:solidFill>
                <a:latin typeface="Arial (Body)"/>
              </a:rPr>
              <a:t> ý: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err="1">
                <a:latin typeface="Arial (Body)"/>
              </a:rPr>
              <a:t>Khi</a:t>
            </a:r>
            <a:r>
              <a:rPr lang="en-US" sz="2000" dirty="0">
                <a:latin typeface="Arial (Body)"/>
              </a:rPr>
              <a:t> </a:t>
            </a:r>
            <a:r>
              <a:rPr lang="en-US" sz="2000" dirty="0" err="1">
                <a:latin typeface="Arial (Body)"/>
              </a:rPr>
              <a:t>Đề</a:t>
            </a:r>
            <a:r>
              <a:rPr lang="en-US" sz="2000" dirty="0">
                <a:latin typeface="Arial (Body)"/>
              </a:rPr>
              <a:t> </a:t>
            </a:r>
            <a:r>
              <a:rPr lang="en-US" sz="2000" dirty="0" err="1">
                <a:latin typeface="Arial (Body)"/>
              </a:rPr>
              <a:t>thi</a:t>
            </a:r>
            <a:r>
              <a:rPr lang="en-US" sz="2000" dirty="0">
                <a:latin typeface="Arial (Body)"/>
              </a:rPr>
              <a:t> </a:t>
            </a:r>
            <a:r>
              <a:rPr lang="en-US" sz="2000" dirty="0" err="1">
                <a:latin typeface="Arial (Body)"/>
              </a:rPr>
              <a:t>đã</a:t>
            </a:r>
            <a:r>
              <a:rPr lang="en-US" sz="2000" dirty="0">
                <a:latin typeface="Arial (Body)"/>
              </a:rPr>
              <a:t> </a:t>
            </a:r>
            <a:r>
              <a:rPr lang="en-US" sz="2000" dirty="0" err="1">
                <a:latin typeface="Arial (Body)"/>
              </a:rPr>
              <a:t>hiển</a:t>
            </a:r>
            <a:r>
              <a:rPr lang="en-US" sz="2000" dirty="0">
                <a:latin typeface="Arial (Body)"/>
              </a:rPr>
              <a:t> </a:t>
            </a:r>
            <a:r>
              <a:rPr lang="en-US" sz="2000" dirty="0" err="1">
                <a:latin typeface="Arial (Body)"/>
              </a:rPr>
              <a:t>thị</a:t>
            </a:r>
            <a:r>
              <a:rPr lang="en-US" sz="2000" dirty="0">
                <a:latin typeface="Arial (Body)"/>
              </a:rPr>
              <a:t>, SV </a:t>
            </a:r>
            <a:r>
              <a:rPr lang="en-US" sz="2000" dirty="0" err="1">
                <a:latin typeface="Arial (Body)"/>
              </a:rPr>
              <a:t>kéo</a:t>
            </a:r>
            <a:r>
              <a:rPr lang="en-US" sz="2000" dirty="0">
                <a:latin typeface="Arial (Body)"/>
              </a:rPr>
              <a:t> </a:t>
            </a:r>
            <a:r>
              <a:rPr lang="en-US" sz="2000" dirty="0" err="1">
                <a:latin typeface="Arial (Body)"/>
              </a:rPr>
              <a:t>thanh</a:t>
            </a:r>
            <a:r>
              <a:rPr lang="en-US" sz="2000" dirty="0">
                <a:latin typeface="Arial (Body)"/>
              </a:rPr>
              <a:t> </a:t>
            </a:r>
            <a:r>
              <a:rPr lang="en-US" sz="2000" dirty="0" err="1">
                <a:latin typeface="Arial (Body)"/>
              </a:rPr>
              <a:t>cuộn</a:t>
            </a:r>
            <a:r>
              <a:rPr lang="en-US" sz="2000" dirty="0">
                <a:latin typeface="Arial (Body)"/>
              </a:rPr>
              <a:t> </a:t>
            </a:r>
            <a:r>
              <a:rPr lang="en-US" sz="2000" dirty="0" err="1">
                <a:latin typeface="Arial (Body)"/>
              </a:rPr>
              <a:t>về</a:t>
            </a:r>
            <a:r>
              <a:rPr lang="en-US" sz="2000" dirty="0">
                <a:latin typeface="Arial (Body)"/>
              </a:rPr>
              <a:t> </a:t>
            </a:r>
            <a:r>
              <a:rPr lang="en-US" sz="2000" dirty="0" err="1">
                <a:latin typeface="Arial (Body)"/>
              </a:rPr>
              <a:t>dưới</a:t>
            </a:r>
            <a:r>
              <a:rPr lang="en-US" sz="2000" dirty="0">
                <a:latin typeface="Arial (Body)"/>
              </a:rPr>
              <a:t> </a:t>
            </a:r>
            <a:r>
              <a:rPr lang="en-US" sz="2000" dirty="0" err="1">
                <a:latin typeface="Arial (Body)"/>
              </a:rPr>
              <a:t>bài</a:t>
            </a:r>
            <a:r>
              <a:rPr lang="en-US" sz="2000" dirty="0">
                <a:latin typeface="Arial (Body)"/>
              </a:rPr>
              <a:t> </a:t>
            </a:r>
            <a:r>
              <a:rPr lang="en-US" sz="2000" dirty="0" err="1">
                <a:latin typeface="Arial (Body)"/>
              </a:rPr>
              <a:t>thi</a:t>
            </a:r>
            <a:r>
              <a:rPr lang="en-US" sz="2000" dirty="0">
                <a:latin typeface="Arial (Body)"/>
              </a:rPr>
              <a:t> </a:t>
            </a:r>
            <a:r>
              <a:rPr lang="en-US" sz="2000" dirty="0" err="1">
                <a:latin typeface="Arial (Body)"/>
              </a:rPr>
              <a:t>kiểm</a:t>
            </a:r>
            <a:r>
              <a:rPr lang="en-US" sz="2000" dirty="0">
                <a:latin typeface="Arial (Body)"/>
              </a:rPr>
              <a:t> </a:t>
            </a:r>
            <a:r>
              <a:rPr lang="en-US" sz="2000" dirty="0" err="1">
                <a:latin typeface="Arial (Body)"/>
              </a:rPr>
              <a:t>tra</a:t>
            </a:r>
            <a:r>
              <a:rPr lang="en-US" sz="2000" dirty="0">
                <a:latin typeface="Arial (Body)"/>
              </a:rPr>
              <a:t> </a:t>
            </a:r>
            <a:r>
              <a:rPr lang="en-US" sz="2000" dirty="0" err="1">
                <a:latin typeface="Arial (Body)"/>
              </a:rPr>
              <a:t>xem</a:t>
            </a:r>
            <a:r>
              <a:rPr lang="en-US" sz="2000" dirty="0">
                <a:latin typeface="Arial (Body)"/>
              </a:rPr>
              <a:t> </a:t>
            </a:r>
            <a:r>
              <a:rPr lang="en-US" sz="2000" dirty="0" err="1">
                <a:latin typeface="Arial (Body)"/>
              </a:rPr>
              <a:t>có</a:t>
            </a:r>
            <a:r>
              <a:rPr lang="en-US" sz="2000" dirty="0">
                <a:latin typeface="Arial (Body)"/>
              </a:rPr>
              <a:t> </a:t>
            </a:r>
            <a:r>
              <a:rPr lang="en-US" sz="2000" dirty="0" err="1">
                <a:latin typeface="Arial (Body)"/>
              </a:rPr>
              <a:t>nút</a:t>
            </a:r>
            <a:r>
              <a:rPr lang="en-US" sz="2000" dirty="0">
                <a:latin typeface="Arial (Body)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Arial (Body)"/>
              </a:rPr>
              <a:t>Save, Submit for Grading </a:t>
            </a:r>
            <a:r>
              <a:rPr lang="en-US" sz="2000" dirty="0" err="1">
                <a:latin typeface="Arial (Body)"/>
              </a:rPr>
              <a:t>không</a:t>
            </a:r>
            <a:r>
              <a:rPr lang="en-US" sz="2000" dirty="0">
                <a:latin typeface="Arial (Body)"/>
              </a:rPr>
              <a:t>? </a:t>
            </a:r>
            <a:r>
              <a:rPr lang="en-US" sz="2000" dirty="0" err="1">
                <a:latin typeface="Arial (Body)"/>
              </a:rPr>
              <a:t>Nếu</a:t>
            </a:r>
            <a:r>
              <a:rPr lang="en-US" sz="2000" dirty="0">
                <a:latin typeface="Arial (Body)"/>
              </a:rPr>
              <a:t> </a:t>
            </a:r>
            <a:r>
              <a:rPr lang="en-US" sz="2000" dirty="0" err="1">
                <a:latin typeface="Arial (Body)"/>
              </a:rPr>
              <a:t>không</a:t>
            </a:r>
            <a:r>
              <a:rPr lang="en-US" sz="2000" dirty="0">
                <a:latin typeface="Arial (Body)"/>
              </a:rPr>
              <a:t> </a:t>
            </a:r>
            <a:r>
              <a:rPr lang="en-US" sz="2000" dirty="0" err="1">
                <a:latin typeface="Arial (Body)"/>
              </a:rPr>
              <a:t>có</a:t>
            </a:r>
            <a:r>
              <a:rPr lang="en-US" sz="2000" dirty="0">
                <a:latin typeface="Arial (Body)"/>
              </a:rPr>
              <a:t> </a:t>
            </a:r>
            <a:r>
              <a:rPr lang="en-US" sz="2000" dirty="0" err="1">
                <a:latin typeface="Arial (Body)"/>
              </a:rPr>
              <a:t>thì</a:t>
            </a:r>
            <a:r>
              <a:rPr lang="en-US" sz="2000" dirty="0">
                <a:latin typeface="Arial (Body)"/>
              </a:rPr>
              <a:t> </a:t>
            </a:r>
            <a:r>
              <a:rPr lang="en-US" sz="2000" dirty="0" err="1">
                <a:latin typeface="Arial (Body)"/>
              </a:rPr>
              <a:t>phải</a:t>
            </a:r>
            <a:r>
              <a:rPr lang="en-US" sz="2000" dirty="0">
                <a:latin typeface="Arial (Body)"/>
              </a:rPr>
              <a:t> </a:t>
            </a:r>
            <a:r>
              <a:rPr lang="en-US" sz="2000" dirty="0" err="1">
                <a:latin typeface="Arial (Body)"/>
              </a:rPr>
              <a:t>báo</a:t>
            </a:r>
            <a:r>
              <a:rPr lang="en-US" sz="2000" dirty="0">
                <a:latin typeface="Arial (Body)"/>
              </a:rPr>
              <a:t> </a:t>
            </a:r>
            <a:r>
              <a:rPr lang="en-US" sz="2000" dirty="0" err="1">
                <a:latin typeface="Arial (Body)"/>
              </a:rPr>
              <a:t>ngay</a:t>
            </a:r>
            <a:r>
              <a:rPr lang="en-US" sz="2000" dirty="0">
                <a:latin typeface="Arial (Body)"/>
              </a:rPr>
              <a:t> </a:t>
            </a:r>
            <a:r>
              <a:rPr lang="en-US" sz="2000" dirty="0" err="1">
                <a:latin typeface="Arial (Body)"/>
              </a:rPr>
              <a:t>với</a:t>
            </a:r>
            <a:r>
              <a:rPr lang="en-US" sz="2000" dirty="0">
                <a:latin typeface="Arial (Body)"/>
              </a:rPr>
              <a:t> </a:t>
            </a:r>
            <a:r>
              <a:rPr lang="en-US" sz="2000" dirty="0" err="1">
                <a:latin typeface="Arial (Body)"/>
              </a:rPr>
              <a:t>Giảng</a:t>
            </a:r>
            <a:r>
              <a:rPr lang="en-US" sz="2000" dirty="0">
                <a:latin typeface="Arial (Body)"/>
              </a:rPr>
              <a:t> </a:t>
            </a:r>
            <a:r>
              <a:rPr lang="en-US" sz="2000" dirty="0" err="1">
                <a:latin typeface="Arial (Body)"/>
              </a:rPr>
              <a:t>viên</a:t>
            </a:r>
            <a:r>
              <a:rPr lang="en-US" sz="2000" dirty="0">
                <a:latin typeface="Arial (Body)"/>
              </a:rPr>
              <a:t> </a:t>
            </a:r>
            <a:r>
              <a:rPr lang="en-US" sz="2000" dirty="0" err="1">
                <a:latin typeface="Arial (Body)"/>
              </a:rPr>
              <a:t>coi</a:t>
            </a:r>
            <a:r>
              <a:rPr lang="en-US" sz="2000" dirty="0">
                <a:latin typeface="Arial (Body)"/>
              </a:rPr>
              <a:t> </a:t>
            </a:r>
            <a:r>
              <a:rPr lang="en-US" sz="2000" dirty="0" err="1">
                <a:latin typeface="Arial (Body)"/>
              </a:rPr>
              <a:t>thi</a:t>
            </a:r>
            <a:endParaRPr lang="en-US" sz="2000" dirty="0">
              <a:latin typeface="Arial (Body)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err="1">
                <a:latin typeface="Arial (Body)"/>
              </a:rPr>
              <a:t>Nhớ</a:t>
            </a:r>
            <a:r>
              <a:rPr lang="en-US" sz="2000" dirty="0">
                <a:latin typeface="Arial (Body)"/>
              </a:rPr>
              <a:t> </a:t>
            </a:r>
            <a:r>
              <a:rPr lang="en-US" sz="2000" dirty="0" err="1">
                <a:latin typeface="Arial (Body)"/>
              </a:rPr>
              <a:t>Bấm</a:t>
            </a:r>
            <a:r>
              <a:rPr lang="en-US" sz="2000" dirty="0">
                <a:latin typeface="Arial (Body)"/>
              </a:rPr>
              <a:t> </a:t>
            </a:r>
            <a:r>
              <a:rPr lang="en-US" sz="2000" dirty="0" err="1">
                <a:latin typeface="Arial (Body)"/>
              </a:rPr>
              <a:t>nút</a:t>
            </a:r>
            <a:r>
              <a:rPr lang="en-US" sz="2000" dirty="0">
                <a:latin typeface="Arial (Body)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Arial (Body)"/>
              </a:rPr>
              <a:t>Save</a:t>
            </a:r>
            <a:r>
              <a:rPr lang="en-US" sz="2000" dirty="0">
                <a:latin typeface="Arial (Body)"/>
              </a:rPr>
              <a:t> </a:t>
            </a:r>
            <a:r>
              <a:rPr lang="en-US" sz="2000" dirty="0" err="1">
                <a:latin typeface="Arial (Body)"/>
              </a:rPr>
              <a:t>trong</a:t>
            </a:r>
            <a:r>
              <a:rPr lang="en-US" sz="2000" dirty="0">
                <a:latin typeface="Arial (Body)"/>
              </a:rPr>
              <a:t> </a:t>
            </a:r>
            <a:r>
              <a:rPr lang="en-US" sz="2000" dirty="0" err="1">
                <a:latin typeface="Arial (Body)"/>
              </a:rPr>
              <a:t>quá</a:t>
            </a:r>
            <a:r>
              <a:rPr lang="en-US" sz="2000" dirty="0">
                <a:latin typeface="Arial (Body)"/>
              </a:rPr>
              <a:t> </a:t>
            </a:r>
            <a:r>
              <a:rPr lang="en-US" sz="2000" dirty="0" err="1">
                <a:latin typeface="Arial (Body)"/>
              </a:rPr>
              <a:t>trình</a:t>
            </a:r>
            <a:r>
              <a:rPr lang="en-US" sz="2000" dirty="0">
                <a:latin typeface="Arial (Body)"/>
              </a:rPr>
              <a:t> </a:t>
            </a:r>
            <a:r>
              <a:rPr lang="en-US" sz="2000" dirty="0" err="1">
                <a:latin typeface="Arial (Body)"/>
              </a:rPr>
              <a:t>làm</a:t>
            </a:r>
            <a:r>
              <a:rPr lang="en-US" sz="2000" dirty="0">
                <a:latin typeface="Arial (Body)"/>
              </a:rPr>
              <a:t> </a:t>
            </a:r>
            <a:r>
              <a:rPr lang="en-US" sz="2000" dirty="0" err="1">
                <a:latin typeface="Arial (Body)"/>
              </a:rPr>
              <a:t>bài</a:t>
            </a:r>
            <a:r>
              <a:rPr lang="en-US" sz="2000" dirty="0">
                <a:latin typeface="Arial (Body)"/>
              </a:rPr>
              <a:t> </a:t>
            </a:r>
            <a:r>
              <a:rPr lang="en-US" sz="2000" dirty="0" err="1">
                <a:latin typeface="Arial (Body)"/>
              </a:rPr>
              <a:t>để</a:t>
            </a:r>
            <a:r>
              <a:rPr lang="en-US" sz="2000" dirty="0">
                <a:latin typeface="Arial (Body)"/>
              </a:rPr>
              <a:t> </a:t>
            </a:r>
            <a:r>
              <a:rPr lang="en-US" sz="2000" dirty="0" err="1">
                <a:latin typeface="Arial (Body)"/>
              </a:rPr>
              <a:t>lưu</a:t>
            </a:r>
            <a:r>
              <a:rPr lang="en-US" sz="2000" dirty="0">
                <a:latin typeface="Arial (Body)"/>
              </a:rPr>
              <a:t> </a:t>
            </a:r>
            <a:r>
              <a:rPr lang="en-US" sz="2000" dirty="0" err="1">
                <a:latin typeface="Arial (Body)"/>
              </a:rPr>
              <a:t>thông</a:t>
            </a:r>
            <a:r>
              <a:rPr lang="en-US" sz="2000" dirty="0">
                <a:latin typeface="Arial (Body)"/>
              </a:rPr>
              <a:t> tin </a:t>
            </a:r>
            <a:r>
              <a:rPr lang="en-US" sz="2000" dirty="0" err="1">
                <a:latin typeface="Arial (Body)"/>
              </a:rPr>
              <a:t>đáp</a:t>
            </a:r>
            <a:r>
              <a:rPr lang="en-US" sz="2000" dirty="0">
                <a:latin typeface="Arial (Body)"/>
              </a:rPr>
              <a:t> </a:t>
            </a:r>
            <a:r>
              <a:rPr lang="en-US" sz="2000" dirty="0" err="1">
                <a:latin typeface="Arial (Body)"/>
              </a:rPr>
              <a:t>án</a:t>
            </a:r>
            <a:endParaRPr lang="en-US" sz="2000" dirty="0">
              <a:latin typeface="Arial (Body)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43552" y="1900990"/>
            <a:ext cx="5916616" cy="120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176953" y="-8725"/>
            <a:ext cx="10515600" cy="6312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HƯỚNG</a:t>
            </a:r>
            <a:r>
              <a:rPr lang="en-US" sz="3600" b="1" dirty="0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DẪN</a:t>
            </a:r>
            <a:r>
              <a:rPr lang="en-US" sz="3600" b="1" dirty="0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LÀM</a:t>
            </a:r>
            <a:r>
              <a:rPr lang="en-US" sz="3600" b="1" dirty="0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BÀI</a:t>
            </a:r>
            <a:r>
              <a:rPr lang="en-US" sz="3600" b="1" dirty="0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THI</a:t>
            </a:r>
            <a:r>
              <a:rPr lang="en-US" sz="3600" b="1" dirty="0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 ONLINE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552" y="548564"/>
            <a:ext cx="10956396" cy="6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684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166" y="2014448"/>
            <a:ext cx="10995335" cy="41628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721" y="9705"/>
            <a:ext cx="1677183" cy="49506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76953" y="-8725"/>
            <a:ext cx="10515600" cy="6312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HƯỚNG</a:t>
            </a:r>
            <a:r>
              <a:rPr lang="en-US" sz="3600" b="1" dirty="0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DẪN</a:t>
            </a:r>
            <a:r>
              <a:rPr lang="en-US" sz="3600" b="1" dirty="0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LÀM</a:t>
            </a:r>
            <a:r>
              <a:rPr lang="en-US" sz="3600" b="1" dirty="0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BÀI</a:t>
            </a:r>
            <a:r>
              <a:rPr lang="en-US" sz="3600" b="1" dirty="0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THI</a:t>
            </a:r>
            <a:r>
              <a:rPr lang="en-US" sz="3600" b="1" dirty="0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 ONLINE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552" y="548564"/>
            <a:ext cx="10956396" cy="6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332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181</Words>
  <Application>Microsoft Office PowerPoint</Application>
  <PresentationFormat>Widescreen</PresentationFormat>
  <Paragraphs>25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Arial (Body)</vt:lpstr>
      <vt:lpstr>Calibri</vt:lpstr>
      <vt:lpstr>Calibri Light</vt:lpstr>
      <vt:lpstr>Calibri Light (Headings)</vt:lpstr>
      <vt:lpstr>Noto Sans Symbols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6</cp:revision>
  <dcterms:created xsi:type="dcterms:W3CDTF">2025-09-19T00:55:36Z</dcterms:created>
  <dcterms:modified xsi:type="dcterms:W3CDTF">2025-09-19T01:42:27Z</dcterms:modified>
</cp:coreProperties>
</file>